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5"/>
  </p:notesMasterIdLst>
  <p:handoutMasterIdLst>
    <p:handoutMasterId r:id="rId56"/>
  </p:handoutMasterIdLst>
  <p:sldIdLst>
    <p:sldId id="256" r:id="rId2"/>
    <p:sldId id="602" r:id="rId3"/>
    <p:sldId id="603" r:id="rId4"/>
    <p:sldId id="604" r:id="rId5"/>
    <p:sldId id="605" r:id="rId6"/>
    <p:sldId id="606" r:id="rId7"/>
    <p:sldId id="607" r:id="rId8"/>
    <p:sldId id="608" r:id="rId9"/>
    <p:sldId id="609" r:id="rId10"/>
    <p:sldId id="610" r:id="rId11"/>
    <p:sldId id="611" r:id="rId12"/>
    <p:sldId id="612" r:id="rId13"/>
    <p:sldId id="613" r:id="rId14"/>
    <p:sldId id="614" r:id="rId15"/>
    <p:sldId id="615" r:id="rId16"/>
    <p:sldId id="616" r:id="rId17"/>
    <p:sldId id="617" r:id="rId18"/>
    <p:sldId id="618" r:id="rId19"/>
    <p:sldId id="619" r:id="rId20"/>
    <p:sldId id="620" r:id="rId21"/>
    <p:sldId id="621" r:id="rId22"/>
    <p:sldId id="622" r:id="rId23"/>
    <p:sldId id="623" r:id="rId24"/>
    <p:sldId id="624" r:id="rId25"/>
    <p:sldId id="625" r:id="rId26"/>
    <p:sldId id="626" r:id="rId27"/>
    <p:sldId id="627" r:id="rId28"/>
    <p:sldId id="628" r:id="rId29"/>
    <p:sldId id="629" r:id="rId30"/>
    <p:sldId id="630" r:id="rId31"/>
    <p:sldId id="631" r:id="rId32"/>
    <p:sldId id="632" r:id="rId33"/>
    <p:sldId id="633" r:id="rId34"/>
    <p:sldId id="634" r:id="rId35"/>
    <p:sldId id="635" r:id="rId36"/>
    <p:sldId id="636" r:id="rId37"/>
    <p:sldId id="637" r:id="rId38"/>
    <p:sldId id="638" r:id="rId39"/>
    <p:sldId id="639" r:id="rId40"/>
    <p:sldId id="640" r:id="rId41"/>
    <p:sldId id="641" r:id="rId42"/>
    <p:sldId id="642" r:id="rId43"/>
    <p:sldId id="650" r:id="rId44"/>
    <p:sldId id="651" r:id="rId45"/>
    <p:sldId id="643" r:id="rId46"/>
    <p:sldId id="644" r:id="rId47"/>
    <p:sldId id="645" r:id="rId48"/>
    <p:sldId id="646" r:id="rId49"/>
    <p:sldId id="647" r:id="rId50"/>
    <p:sldId id="648" r:id="rId51"/>
    <p:sldId id="649" r:id="rId52"/>
    <p:sldId id="652" r:id="rId53"/>
    <p:sldId id="601" r:id="rId54"/>
  </p:sldIdLst>
  <p:sldSz cx="12192000" cy="9144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son Bulger" initials="JB" lastIdx="7" clrIdx="0">
    <p:extLst>
      <p:ext uri="{19B8F6BF-5375-455C-9EA6-DF929625EA0E}">
        <p15:presenceInfo xmlns:p15="http://schemas.microsoft.com/office/powerpoint/2012/main" userId="S-1-5-21-2632464146-3295477114-923839590-16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CB04"/>
    <a:srgbClr val="CFDC54"/>
    <a:srgbClr val="B6C8E8"/>
    <a:srgbClr val="56E059"/>
    <a:srgbClr val="FFFFFF"/>
    <a:srgbClr val="800000"/>
    <a:srgbClr val="CC33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2" autoAdjust="0"/>
    <p:restoredTop sz="90760" autoAdjust="0"/>
  </p:normalViewPr>
  <p:slideViewPr>
    <p:cSldViewPr snapToGrid="0">
      <p:cViewPr>
        <p:scale>
          <a:sx n="70" d="100"/>
          <a:sy n="70" d="100"/>
        </p:scale>
        <p:origin x="1589" y="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71D6895-FD7F-483B-9887-4E1A7E80DF6F}" type="datetimeFigureOut">
              <a:rPr lang="en-US" smtClean="0"/>
              <a:t>4/22/2022</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067D06F-E227-4E05-BE5F-09816903A9DC}" type="slidenum">
              <a:rPr lang="en-US" smtClean="0"/>
              <a:t>‹#›</a:t>
            </a:fld>
            <a:endParaRPr lang="en-US" dirty="0"/>
          </a:p>
        </p:txBody>
      </p:sp>
    </p:spTree>
    <p:extLst>
      <p:ext uri="{BB962C8B-B14F-4D97-AF65-F5344CB8AC3E}">
        <p14:creationId xmlns:p14="http://schemas.microsoft.com/office/powerpoint/2010/main" val="3247437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40" y="1"/>
            <a:ext cx="3038475" cy="466725"/>
          </a:xfrm>
          <a:prstGeom prst="rect">
            <a:avLst/>
          </a:prstGeom>
        </p:spPr>
        <p:txBody>
          <a:bodyPr vert="horz" lIns="91440" tIns="45720" rIns="91440" bIns="45720" rtlCol="0"/>
          <a:lstStyle>
            <a:lvl1pPr algn="r">
              <a:defRPr sz="1200"/>
            </a:lvl1pPr>
          </a:lstStyle>
          <a:p>
            <a:fld id="{1C54F459-9FAF-4636-8C31-8CBDEC4F2C43}" type="datetimeFigureOut">
              <a:rPr lang="en-US" smtClean="0"/>
              <a:t>4/22/2022</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40" y="8829675"/>
            <a:ext cx="3038475" cy="466725"/>
          </a:xfrm>
          <a:prstGeom prst="rect">
            <a:avLst/>
          </a:prstGeom>
        </p:spPr>
        <p:txBody>
          <a:bodyPr vert="horz" lIns="91440" tIns="45720" rIns="91440" bIns="45720" rtlCol="0" anchor="b"/>
          <a:lstStyle>
            <a:lvl1pPr algn="r">
              <a:defRPr sz="1200"/>
            </a:lvl1pPr>
          </a:lstStyle>
          <a:p>
            <a:fld id="{67926FFC-49E6-41A7-BA91-39B3AD23C066}" type="slidenum">
              <a:rPr lang="en-US" smtClean="0"/>
              <a:t>‹#›</a:t>
            </a:fld>
            <a:endParaRPr lang="en-US" dirty="0"/>
          </a:p>
        </p:txBody>
      </p:sp>
    </p:spTree>
    <p:extLst>
      <p:ext uri="{BB962C8B-B14F-4D97-AF65-F5344CB8AC3E}">
        <p14:creationId xmlns:p14="http://schemas.microsoft.com/office/powerpoint/2010/main" val="3841333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96484"/>
            <a:ext cx="9144000" cy="3183467"/>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4802717"/>
            <a:ext cx="9144000" cy="220768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85E38F-544C-4CE6-A8CA-2CCA2FBAFDA3}" type="datetime1">
              <a:rPr lang="en-US" smtClean="0"/>
              <a:t>4/22/2022</a:t>
            </a:fld>
            <a:endParaRPr lang="en-US" dirty="0"/>
          </a:p>
        </p:txBody>
      </p:sp>
      <p:sp>
        <p:nvSpPr>
          <p:cNvPr id="6" name="Slide Number Placeholder 5"/>
          <p:cNvSpPr>
            <a:spLocks noGrp="1"/>
          </p:cNvSpPr>
          <p:nvPr>
            <p:ph type="sldNum" sz="quarter" idx="12"/>
          </p:nvPr>
        </p:nvSpPr>
        <p:spPr/>
        <p:txBody>
          <a:bodyPr/>
          <a:lstStyle/>
          <a:p>
            <a:fld id="{F863145E-338E-42B9-8751-67AB39DC6B4E}" type="slidenum">
              <a:rPr lang="en-US" smtClean="0"/>
              <a:t>‹#›</a:t>
            </a:fld>
            <a:endParaRPr lang="en-US" dirty="0"/>
          </a:p>
        </p:txBody>
      </p:sp>
      <p:sp>
        <p:nvSpPr>
          <p:cNvPr id="5" name="Footer Placeholder 4"/>
          <p:cNvSpPr>
            <a:spLocks noGrp="1"/>
          </p:cNvSpPr>
          <p:nvPr>
            <p:ph type="ftr" sz="quarter" idx="11"/>
          </p:nvPr>
        </p:nvSpPr>
        <p:spPr>
          <a:xfrm>
            <a:off x="4226944" y="8475133"/>
            <a:ext cx="4114800" cy="486833"/>
          </a:xfrm>
          <a:prstGeom prst="rect">
            <a:avLst/>
          </a:prstGeom>
        </p:spPr>
        <p:txBody>
          <a:bodyPr/>
          <a:lstStyle/>
          <a:p>
            <a:endParaRPr lang="en-US" dirty="0"/>
          </a:p>
        </p:txBody>
      </p:sp>
    </p:spTree>
    <p:extLst>
      <p:ext uri="{BB962C8B-B14F-4D97-AF65-F5344CB8AC3E}">
        <p14:creationId xmlns:p14="http://schemas.microsoft.com/office/powerpoint/2010/main" val="3112363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B5CF9B-D98E-48BF-ACFE-E007BEFF3D2D}" type="datetime1">
              <a:rPr lang="en-US" smtClean="0"/>
              <a:t>4/22/2022</a:t>
            </a:fld>
            <a:endParaRPr lang="en-US" dirty="0"/>
          </a:p>
        </p:txBody>
      </p:sp>
      <p:sp>
        <p:nvSpPr>
          <p:cNvPr id="5" name="Footer Placeholder 4"/>
          <p:cNvSpPr>
            <a:spLocks noGrp="1"/>
          </p:cNvSpPr>
          <p:nvPr>
            <p:ph type="ftr" sz="quarter" idx="11"/>
          </p:nvPr>
        </p:nvSpPr>
        <p:spPr>
          <a:xfrm>
            <a:off x="0" y="-51279"/>
            <a:ext cx="4114800" cy="486833"/>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F863145E-338E-42B9-8751-67AB39DC6B4E}" type="slidenum">
              <a:rPr lang="en-US" smtClean="0"/>
              <a:t>‹#›</a:t>
            </a:fld>
            <a:endParaRPr lang="en-US" dirty="0"/>
          </a:p>
        </p:txBody>
      </p:sp>
    </p:spTree>
    <p:extLst>
      <p:ext uri="{BB962C8B-B14F-4D97-AF65-F5344CB8AC3E}">
        <p14:creationId xmlns:p14="http://schemas.microsoft.com/office/powerpoint/2010/main" val="1581893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86834"/>
            <a:ext cx="2628900"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86834"/>
            <a:ext cx="773430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50F22D-0883-47BB-84BE-EF0DE4910BAC}" type="datetime1">
              <a:rPr lang="en-US" smtClean="0"/>
              <a:t>4/22/2022</a:t>
            </a:fld>
            <a:endParaRPr lang="en-US" dirty="0"/>
          </a:p>
        </p:txBody>
      </p:sp>
      <p:sp>
        <p:nvSpPr>
          <p:cNvPr id="5" name="Footer Placeholder 4"/>
          <p:cNvSpPr>
            <a:spLocks noGrp="1"/>
          </p:cNvSpPr>
          <p:nvPr>
            <p:ph type="ftr" sz="quarter" idx="11"/>
          </p:nvPr>
        </p:nvSpPr>
        <p:spPr>
          <a:xfrm>
            <a:off x="0" y="-51279"/>
            <a:ext cx="4114800" cy="486833"/>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F863145E-338E-42B9-8751-67AB39DC6B4E}" type="slidenum">
              <a:rPr lang="en-US" smtClean="0"/>
              <a:t>‹#›</a:t>
            </a:fld>
            <a:endParaRPr lang="en-US" dirty="0"/>
          </a:p>
        </p:txBody>
      </p:sp>
    </p:spTree>
    <p:extLst>
      <p:ext uri="{BB962C8B-B14F-4D97-AF65-F5344CB8AC3E}">
        <p14:creationId xmlns:p14="http://schemas.microsoft.com/office/powerpoint/2010/main" val="3474073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F79271-9421-42D2-81E1-BCD7C8288910}" type="datetime1">
              <a:rPr lang="en-US" smtClean="0"/>
              <a:t>4/22/2022</a:t>
            </a:fld>
            <a:endParaRPr lang="en-US" dirty="0"/>
          </a:p>
        </p:txBody>
      </p:sp>
      <p:sp>
        <p:nvSpPr>
          <p:cNvPr id="5" name="Footer Placeholder 4"/>
          <p:cNvSpPr>
            <a:spLocks noGrp="1"/>
          </p:cNvSpPr>
          <p:nvPr>
            <p:ph type="ftr" sz="quarter" idx="11"/>
          </p:nvPr>
        </p:nvSpPr>
        <p:spPr>
          <a:xfrm>
            <a:off x="0" y="883709"/>
            <a:ext cx="4085112" cy="486833"/>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F863145E-338E-42B9-8751-67AB39DC6B4E}" type="slidenum">
              <a:rPr lang="en-US" smtClean="0"/>
              <a:t>‹#›</a:t>
            </a:fld>
            <a:endParaRPr lang="en-US" dirty="0"/>
          </a:p>
        </p:txBody>
      </p:sp>
    </p:spTree>
    <p:extLst>
      <p:ext uri="{BB962C8B-B14F-4D97-AF65-F5344CB8AC3E}">
        <p14:creationId xmlns:p14="http://schemas.microsoft.com/office/powerpoint/2010/main" val="2933520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2279652"/>
            <a:ext cx="10515600" cy="3803649"/>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6119285"/>
            <a:ext cx="10515600" cy="200024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FFD80F-986A-4B80-A642-0DF143EAB9EE}" type="datetime1">
              <a:rPr lang="en-US" smtClean="0"/>
              <a:t>4/22/2022</a:t>
            </a:fld>
            <a:endParaRPr lang="en-US" dirty="0"/>
          </a:p>
        </p:txBody>
      </p:sp>
      <p:sp>
        <p:nvSpPr>
          <p:cNvPr id="6" name="Slide Number Placeholder 5"/>
          <p:cNvSpPr>
            <a:spLocks noGrp="1"/>
          </p:cNvSpPr>
          <p:nvPr>
            <p:ph type="sldNum" sz="quarter" idx="12"/>
          </p:nvPr>
        </p:nvSpPr>
        <p:spPr/>
        <p:txBody>
          <a:bodyPr/>
          <a:lstStyle/>
          <a:p>
            <a:fld id="{F863145E-338E-42B9-8751-67AB39DC6B4E}" type="slidenum">
              <a:rPr lang="en-US" smtClean="0"/>
              <a:t>‹#›</a:t>
            </a:fld>
            <a:endParaRPr lang="en-US" dirty="0"/>
          </a:p>
        </p:txBody>
      </p:sp>
    </p:spTree>
    <p:extLst>
      <p:ext uri="{BB962C8B-B14F-4D97-AF65-F5344CB8AC3E}">
        <p14:creationId xmlns:p14="http://schemas.microsoft.com/office/powerpoint/2010/main" val="1024632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434167"/>
            <a:ext cx="51816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434167"/>
            <a:ext cx="51816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3286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86834"/>
            <a:ext cx="10515600" cy="1767417"/>
          </a:xfrm>
        </p:spPr>
        <p:txBody>
          <a:bodyPr/>
          <a:lstStyle/>
          <a:p>
            <a:r>
              <a:rPr lang="en-US"/>
              <a:t>Click to edit Master title style</a:t>
            </a:r>
          </a:p>
        </p:txBody>
      </p:sp>
      <p:sp>
        <p:nvSpPr>
          <p:cNvPr id="3" name="Text Placeholder 2"/>
          <p:cNvSpPr>
            <a:spLocks noGrp="1"/>
          </p:cNvSpPr>
          <p:nvPr>
            <p:ph type="body" idx="1"/>
          </p:nvPr>
        </p:nvSpPr>
        <p:spPr>
          <a:xfrm>
            <a:off x="839789" y="2241551"/>
            <a:ext cx="5157787" cy="10985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3340100"/>
            <a:ext cx="5157787"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241551"/>
            <a:ext cx="5183188" cy="10985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340100"/>
            <a:ext cx="5183188"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981CA4-FE89-4454-9B3D-EF952DCD4374}" type="datetime1">
              <a:rPr lang="en-US" smtClean="0"/>
              <a:t>4/22/2022</a:t>
            </a:fld>
            <a:endParaRPr lang="en-US" dirty="0"/>
          </a:p>
        </p:txBody>
      </p:sp>
      <p:sp>
        <p:nvSpPr>
          <p:cNvPr id="8" name="Footer Placeholder 7"/>
          <p:cNvSpPr>
            <a:spLocks noGrp="1"/>
          </p:cNvSpPr>
          <p:nvPr>
            <p:ph type="ftr" sz="quarter" idx="11"/>
          </p:nvPr>
        </p:nvSpPr>
        <p:spPr>
          <a:xfrm>
            <a:off x="0" y="-51279"/>
            <a:ext cx="4114800" cy="486833"/>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F863145E-338E-42B9-8751-67AB39DC6B4E}" type="slidenum">
              <a:rPr lang="en-US" smtClean="0"/>
              <a:t>‹#›</a:t>
            </a:fld>
            <a:endParaRPr lang="en-US" dirty="0"/>
          </a:p>
        </p:txBody>
      </p:sp>
    </p:spTree>
    <p:extLst>
      <p:ext uri="{BB962C8B-B14F-4D97-AF65-F5344CB8AC3E}">
        <p14:creationId xmlns:p14="http://schemas.microsoft.com/office/powerpoint/2010/main" val="620280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A15DF7-4A9C-408E-83A1-5EC603855C99}" type="datetime1">
              <a:rPr lang="en-US" smtClean="0"/>
              <a:t>4/22/2022</a:t>
            </a:fld>
            <a:endParaRPr lang="en-US" dirty="0"/>
          </a:p>
        </p:txBody>
      </p:sp>
      <p:sp>
        <p:nvSpPr>
          <p:cNvPr id="4" name="Footer Placeholder 3"/>
          <p:cNvSpPr>
            <a:spLocks noGrp="1"/>
          </p:cNvSpPr>
          <p:nvPr>
            <p:ph type="ftr" sz="quarter" idx="11"/>
          </p:nvPr>
        </p:nvSpPr>
        <p:spPr>
          <a:xfrm>
            <a:off x="0" y="-51279"/>
            <a:ext cx="4114800" cy="486833"/>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F863145E-338E-42B9-8751-67AB39DC6B4E}" type="slidenum">
              <a:rPr lang="en-US" smtClean="0"/>
              <a:t>‹#›</a:t>
            </a:fld>
            <a:endParaRPr lang="en-US" dirty="0"/>
          </a:p>
        </p:txBody>
      </p:sp>
    </p:spTree>
    <p:extLst>
      <p:ext uri="{BB962C8B-B14F-4D97-AF65-F5344CB8AC3E}">
        <p14:creationId xmlns:p14="http://schemas.microsoft.com/office/powerpoint/2010/main" val="1399545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9F9C06-AD96-4708-8F8A-CDCF22AAEF9A}" type="datetime1">
              <a:rPr lang="en-US" smtClean="0"/>
              <a:t>4/22/2022</a:t>
            </a:fld>
            <a:endParaRPr lang="en-US" dirty="0"/>
          </a:p>
        </p:txBody>
      </p:sp>
      <p:sp>
        <p:nvSpPr>
          <p:cNvPr id="3" name="Footer Placeholder 2"/>
          <p:cNvSpPr>
            <a:spLocks noGrp="1"/>
          </p:cNvSpPr>
          <p:nvPr>
            <p:ph type="ftr" sz="quarter" idx="11"/>
          </p:nvPr>
        </p:nvSpPr>
        <p:spPr>
          <a:xfrm>
            <a:off x="0" y="1676400"/>
            <a:ext cx="4114800" cy="486833"/>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F863145E-338E-42B9-8751-67AB39DC6B4E}" type="slidenum">
              <a:rPr lang="en-US" smtClean="0"/>
              <a:t>‹#›</a:t>
            </a:fld>
            <a:endParaRPr lang="en-US" dirty="0"/>
          </a:p>
        </p:txBody>
      </p:sp>
    </p:spTree>
    <p:extLst>
      <p:ext uri="{BB962C8B-B14F-4D97-AF65-F5344CB8AC3E}">
        <p14:creationId xmlns:p14="http://schemas.microsoft.com/office/powerpoint/2010/main" val="2097923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609600"/>
            <a:ext cx="3932237" cy="21336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316567"/>
            <a:ext cx="6172200" cy="64981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743200"/>
            <a:ext cx="3932237" cy="508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DD3F45-0CC8-4345-B3A3-5DB33FE182DD}" type="datetime1">
              <a:rPr lang="en-US" smtClean="0"/>
              <a:t>4/22/2022</a:t>
            </a:fld>
            <a:endParaRPr lang="en-US" dirty="0"/>
          </a:p>
        </p:txBody>
      </p:sp>
      <p:sp>
        <p:nvSpPr>
          <p:cNvPr id="6" name="Footer Placeholder 5"/>
          <p:cNvSpPr>
            <a:spLocks noGrp="1"/>
          </p:cNvSpPr>
          <p:nvPr>
            <p:ph type="ftr" sz="quarter" idx="11"/>
          </p:nvPr>
        </p:nvSpPr>
        <p:spPr>
          <a:xfrm>
            <a:off x="0" y="-51279"/>
            <a:ext cx="4114800" cy="486833"/>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F863145E-338E-42B9-8751-67AB39DC6B4E}" type="slidenum">
              <a:rPr lang="en-US" smtClean="0"/>
              <a:t>‹#›</a:t>
            </a:fld>
            <a:endParaRPr lang="en-US" dirty="0"/>
          </a:p>
        </p:txBody>
      </p:sp>
    </p:spTree>
    <p:extLst>
      <p:ext uri="{BB962C8B-B14F-4D97-AF65-F5344CB8AC3E}">
        <p14:creationId xmlns:p14="http://schemas.microsoft.com/office/powerpoint/2010/main" val="3796260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609600"/>
            <a:ext cx="3932237" cy="21336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1316567"/>
            <a:ext cx="6172200" cy="6498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9" y="2743200"/>
            <a:ext cx="3932237" cy="508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3059A0-7B39-464C-BEF5-119A68371ED8}" type="datetime1">
              <a:rPr lang="en-US" smtClean="0"/>
              <a:t>4/22/2022</a:t>
            </a:fld>
            <a:endParaRPr lang="en-US" dirty="0"/>
          </a:p>
        </p:txBody>
      </p:sp>
      <p:sp>
        <p:nvSpPr>
          <p:cNvPr id="6" name="Footer Placeholder 5"/>
          <p:cNvSpPr>
            <a:spLocks noGrp="1"/>
          </p:cNvSpPr>
          <p:nvPr>
            <p:ph type="ftr" sz="quarter" idx="11"/>
          </p:nvPr>
        </p:nvSpPr>
        <p:spPr>
          <a:xfrm>
            <a:off x="0" y="-51279"/>
            <a:ext cx="4114800" cy="486833"/>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F863145E-338E-42B9-8751-67AB39DC6B4E}" type="slidenum">
              <a:rPr lang="en-US" smtClean="0"/>
              <a:t>‹#›</a:t>
            </a:fld>
            <a:endParaRPr lang="en-US" dirty="0"/>
          </a:p>
        </p:txBody>
      </p:sp>
    </p:spTree>
    <p:extLst>
      <p:ext uri="{BB962C8B-B14F-4D97-AF65-F5344CB8AC3E}">
        <p14:creationId xmlns:p14="http://schemas.microsoft.com/office/powerpoint/2010/main" val="1466682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6834"/>
            <a:ext cx="1051560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2434167"/>
            <a:ext cx="1051560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8475134"/>
            <a:ext cx="2743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32E05E5E-C1FD-4726-AB13-D47D9C590B95}" type="datetime1">
              <a:rPr lang="en-US" smtClean="0"/>
              <a:t>4/22/2022</a:t>
            </a:fld>
            <a:endParaRPr lang="en-US" dirty="0"/>
          </a:p>
        </p:txBody>
      </p:sp>
      <p:sp>
        <p:nvSpPr>
          <p:cNvPr id="6" name="Slide Number Placeholder 5"/>
          <p:cNvSpPr>
            <a:spLocks noGrp="1"/>
          </p:cNvSpPr>
          <p:nvPr>
            <p:ph type="sldNum" sz="quarter" idx="4"/>
          </p:nvPr>
        </p:nvSpPr>
        <p:spPr>
          <a:xfrm>
            <a:off x="8610600" y="8475134"/>
            <a:ext cx="2743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F863145E-338E-42B9-8751-67AB39DC6B4E}" type="slidenum">
              <a:rPr lang="en-US" smtClean="0"/>
              <a:t>‹#›</a:t>
            </a:fld>
            <a:endParaRPr lang="en-US" dirty="0"/>
          </a:p>
        </p:txBody>
      </p:sp>
    </p:spTree>
    <p:extLst>
      <p:ext uri="{BB962C8B-B14F-4D97-AF65-F5344CB8AC3E}">
        <p14:creationId xmlns:p14="http://schemas.microsoft.com/office/powerpoint/2010/main" val="33792957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hyperlink" Target="http://www.townofwinchendon.com/" TargetMode="Externa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5780" y="3136805"/>
            <a:ext cx="11140440" cy="1496098"/>
          </a:xfrm>
        </p:spPr>
        <p:txBody>
          <a:bodyPr>
            <a:normAutofit fontScale="90000"/>
          </a:bodyPr>
          <a:lstStyle/>
          <a:p>
            <a:r>
              <a:rPr lang="en-US" sz="8000" b="1" dirty="0" smtClean="0">
                <a:latin typeface="Times New Roman" panose="02020603050405020304" pitchFamily="18" charset="0"/>
                <a:cs typeface="Times New Roman" panose="02020603050405020304" pitchFamily="18" charset="0"/>
              </a:rPr>
              <a:t>Annual </a:t>
            </a:r>
            <a:r>
              <a:rPr lang="en-US" sz="8000" b="1" dirty="0">
                <a:latin typeface="Times New Roman" panose="02020603050405020304" pitchFamily="18" charset="0"/>
                <a:cs typeface="Times New Roman" panose="02020603050405020304" pitchFamily="18" charset="0"/>
              </a:rPr>
              <a:t>Town </a:t>
            </a:r>
            <a:r>
              <a:rPr lang="en-US" sz="8000" b="1" dirty="0" smtClean="0">
                <a:latin typeface="Times New Roman" panose="02020603050405020304" pitchFamily="18" charset="0"/>
                <a:cs typeface="Times New Roman" panose="02020603050405020304" pitchFamily="18" charset="0"/>
              </a:rPr>
              <a:t>Meeting</a:t>
            </a:r>
            <a:br>
              <a:rPr lang="en-US" sz="8000" b="1" dirty="0" smtClean="0">
                <a:latin typeface="Times New Roman" panose="02020603050405020304" pitchFamily="18" charset="0"/>
                <a:cs typeface="Times New Roman" panose="02020603050405020304" pitchFamily="18" charset="0"/>
              </a:rPr>
            </a:br>
            <a:r>
              <a:rPr lang="en-US" sz="6700" b="1" dirty="0" smtClean="0">
                <a:latin typeface="Times New Roman" panose="02020603050405020304" pitchFamily="18" charset="0"/>
                <a:cs typeface="Times New Roman" panose="02020603050405020304" pitchFamily="18" charset="0"/>
              </a:rPr>
              <a:t>Special Town Meeting</a:t>
            </a:r>
            <a:r>
              <a:rPr lang="en-US" sz="8000" b="1" dirty="0">
                <a:latin typeface="Times New Roman" panose="02020603050405020304" pitchFamily="18" charset="0"/>
                <a:cs typeface="Times New Roman" panose="02020603050405020304" pitchFamily="18" charset="0"/>
              </a:rPr>
              <a:t/>
            </a:r>
            <a:br>
              <a:rPr lang="en-US" sz="8000" b="1" dirty="0">
                <a:latin typeface="Times New Roman" panose="02020603050405020304" pitchFamily="18" charset="0"/>
                <a:cs typeface="Times New Roman" panose="02020603050405020304" pitchFamily="18" charset="0"/>
              </a:rPr>
            </a:br>
            <a:r>
              <a:rPr lang="en-US" sz="8000" dirty="0" smtClean="0">
                <a:latin typeface="Times New Roman" panose="02020603050405020304" pitchFamily="18" charset="0"/>
                <a:cs typeface="Times New Roman" panose="02020603050405020304" pitchFamily="18" charset="0"/>
              </a:rPr>
              <a:t>May 16th, 2022 </a:t>
            </a:r>
            <a:r>
              <a:rPr lang="en-US" sz="8000" dirty="0" smtClean="0">
                <a:latin typeface="Times New Roman" panose="02020603050405020304" pitchFamily="18" charset="0"/>
                <a:cs typeface="Times New Roman" panose="02020603050405020304" pitchFamily="18" charset="0"/>
              </a:rPr>
              <a:t>7:00PM</a:t>
            </a:r>
            <a:r>
              <a:rPr lang="en-US" sz="8000" dirty="0">
                <a:latin typeface="Times New Roman" panose="02020603050405020304" pitchFamily="18" charset="0"/>
                <a:cs typeface="Times New Roman" panose="02020603050405020304" pitchFamily="18" charset="0"/>
              </a:rPr>
              <a:t/>
            </a:r>
            <a:br>
              <a:rPr lang="en-US" sz="8000" dirty="0">
                <a:latin typeface="Times New Roman" panose="02020603050405020304" pitchFamily="18" charset="0"/>
                <a:cs typeface="Times New Roman" panose="02020603050405020304" pitchFamily="18" charset="0"/>
              </a:rPr>
            </a:br>
            <a:r>
              <a:rPr lang="en-US" sz="8000" dirty="0">
                <a:latin typeface="Times New Roman" panose="02020603050405020304" pitchFamily="18" charset="0"/>
                <a:cs typeface="Times New Roman" panose="02020603050405020304" pitchFamily="18" charset="0"/>
              </a:rPr>
              <a:t/>
            </a:r>
            <a:br>
              <a:rPr lang="en-US" sz="8000" dirty="0">
                <a:latin typeface="Times New Roman" panose="02020603050405020304" pitchFamily="18" charset="0"/>
                <a:cs typeface="Times New Roman" panose="02020603050405020304" pitchFamily="18" charset="0"/>
              </a:rPr>
            </a:br>
            <a:endParaRPr lang="en-US" sz="47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66255" y="6311477"/>
            <a:ext cx="11824613" cy="2207683"/>
          </a:xfrm>
        </p:spPr>
        <p:txBody>
          <a:bodyPr>
            <a:normAutofit/>
          </a:bodyPr>
          <a:lstStyle/>
          <a:p>
            <a:pPr algn="l"/>
            <a:r>
              <a:rPr lang="en-US" sz="3600" b="1" dirty="0">
                <a:solidFill>
                  <a:srgbClr val="002060"/>
                </a:solidFill>
                <a:latin typeface="Times New Roman" panose="02020603050405020304" pitchFamily="18" charset="0"/>
                <a:cs typeface="Times New Roman" panose="02020603050405020304" pitchFamily="18" charset="0"/>
              </a:rPr>
              <a:t>TOWN OF </a:t>
            </a:r>
            <a:r>
              <a:rPr lang="en-US" sz="3600" b="1" dirty="0" smtClean="0">
                <a:solidFill>
                  <a:srgbClr val="002060"/>
                </a:solidFill>
                <a:latin typeface="Times New Roman" panose="02020603050405020304" pitchFamily="18" charset="0"/>
                <a:cs typeface="Times New Roman" panose="02020603050405020304" pitchFamily="18" charset="0"/>
              </a:rPr>
              <a:t>WINCHENDON</a:t>
            </a:r>
          </a:p>
          <a:p>
            <a:pPr algn="l"/>
            <a:r>
              <a:rPr lang="en-US" sz="3600" dirty="0" smtClean="0">
                <a:solidFill>
                  <a:srgbClr val="002060"/>
                </a:solidFill>
                <a:latin typeface="Times New Roman" panose="02020603050405020304" pitchFamily="18" charset="0"/>
                <a:cs typeface="Times New Roman" panose="02020603050405020304" pitchFamily="18" charset="0"/>
              </a:rPr>
              <a:t>Respectfully submitted by Justin B. Sultzbach, Town Manager</a:t>
            </a:r>
          </a:p>
        </p:txBody>
      </p:sp>
      <p:sp>
        <p:nvSpPr>
          <p:cNvPr id="9" name="Rectangle 8"/>
          <p:cNvSpPr/>
          <p:nvPr/>
        </p:nvSpPr>
        <p:spPr>
          <a:xfrm>
            <a:off x="0" y="8519160"/>
            <a:ext cx="12192000" cy="624840"/>
          </a:xfrm>
          <a:prstGeom prst="rect">
            <a:avLst/>
          </a:prstGeom>
          <a:solidFill>
            <a:schemeClr val="accent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Rectangle 9"/>
          <p:cNvSpPr/>
          <p:nvPr/>
        </p:nvSpPr>
        <p:spPr>
          <a:xfrm>
            <a:off x="0" y="8442960"/>
            <a:ext cx="12192000" cy="7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C0EBFC29-E341-44A8-910A-ED40C198BCEB}"/>
              </a:ext>
            </a:extLst>
          </p:cNvPr>
          <p:cNvSpPr>
            <a:spLocks noGrp="1"/>
          </p:cNvSpPr>
          <p:nvPr>
            <p:ph type="sldNum" sz="quarter" idx="12"/>
          </p:nvPr>
        </p:nvSpPr>
        <p:spPr/>
        <p:txBody>
          <a:bodyPr/>
          <a:lstStyle/>
          <a:p>
            <a:fld id="{F863145E-338E-42B9-8751-67AB39DC6B4E}" type="slidenum">
              <a:rPr lang="en-US" smtClean="0"/>
              <a:t>1</a:t>
            </a:fld>
            <a:endParaRPr lang="en-US" dirty="0"/>
          </a:p>
        </p:txBody>
      </p:sp>
      <p:pic>
        <p:nvPicPr>
          <p:cNvPr id="6" name="Picture 5"/>
          <p:cNvPicPr>
            <a:picLocks noChangeAspect="1"/>
          </p:cNvPicPr>
          <p:nvPr/>
        </p:nvPicPr>
        <p:blipFill>
          <a:blip r:embed="rId2"/>
          <a:stretch>
            <a:fillRect/>
          </a:stretch>
        </p:blipFill>
        <p:spPr>
          <a:xfrm>
            <a:off x="4591050" y="3076575"/>
            <a:ext cx="3009900" cy="2990850"/>
          </a:xfrm>
          <a:prstGeom prst="rect">
            <a:avLst/>
          </a:prstGeom>
        </p:spPr>
      </p:pic>
    </p:spTree>
    <p:extLst>
      <p:ext uri="{BB962C8B-B14F-4D97-AF65-F5344CB8AC3E}">
        <p14:creationId xmlns:p14="http://schemas.microsoft.com/office/powerpoint/2010/main" val="3531119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519160"/>
            <a:ext cx="12192000" cy="624840"/>
          </a:xfrm>
          <a:prstGeom prst="rect">
            <a:avLst/>
          </a:prstGeom>
          <a:solidFill>
            <a:schemeClr val="accent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Rectangle 9"/>
          <p:cNvSpPr/>
          <p:nvPr/>
        </p:nvSpPr>
        <p:spPr>
          <a:xfrm>
            <a:off x="0" y="8442960"/>
            <a:ext cx="12192000" cy="7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C0EBFC29-E341-44A8-910A-ED40C198BCEB}"/>
              </a:ext>
            </a:extLst>
          </p:cNvPr>
          <p:cNvSpPr>
            <a:spLocks noGrp="1"/>
          </p:cNvSpPr>
          <p:nvPr>
            <p:ph type="sldNum" sz="quarter" idx="12"/>
          </p:nvPr>
        </p:nvSpPr>
        <p:spPr/>
        <p:txBody>
          <a:bodyPr/>
          <a:lstStyle/>
          <a:p>
            <a:fld id="{F863145E-338E-42B9-8751-67AB39DC6B4E}" type="slidenum">
              <a:rPr lang="en-US" smtClean="0"/>
              <a:t>10</a:t>
            </a:fld>
            <a:endParaRPr lang="en-US" dirty="0"/>
          </a:p>
        </p:txBody>
      </p:sp>
      <p:sp>
        <p:nvSpPr>
          <p:cNvPr id="11" name="Title 1"/>
          <p:cNvSpPr txBox="1">
            <a:spLocks/>
          </p:cNvSpPr>
          <p:nvPr/>
        </p:nvSpPr>
        <p:spPr>
          <a:xfrm>
            <a:off x="838200" y="255503"/>
            <a:ext cx="10515600" cy="176741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ATM - Article 2: Establish/Discharge Committees</a:t>
            </a:r>
            <a:endParaRPr lang="en-US" dirty="0"/>
          </a:p>
        </p:txBody>
      </p:sp>
      <p:cxnSp>
        <p:nvCxnSpPr>
          <p:cNvPr id="12" name="Straight Connector 11"/>
          <p:cNvCxnSpPr/>
          <p:nvPr/>
        </p:nvCxnSpPr>
        <p:spPr>
          <a:xfrm>
            <a:off x="954024" y="2009869"/>
            <a:ext cx="10070592" cy="0"/>
          </a:xfrm>
          <a:prstGeom prst="line">
            <a:avLst/>
          </a:prstGeom>
        </p:spPr>
        <p:style>
          <a:lnRef idx="1">
            <a:schemeClr val="dk1"/>
          </a:lnRef>
          <a:fillRef idx="0">
            <a:schemeClr val="dk1"/>
          </a:fillRef>
          <a:effectRef idx="0">
            <a:schemeClr val="dk1"/>
          </a:effectRef>
          <a:fontRef idx="minor">
            <a:schemeClr val="tx1"/>
          </a:fontRef>
        </p:style>
      </p:cxnSp>
      <p:sp>
        <p:nvSpPr>
          <p:cNvPr id="13" name="Content Placeholder 2"/>
          <p:cNvSpPr txBox="1">
            <a:spLocks/>
          </p:cNvSpPr>
          <p:nvPr/>
        </p:nvSpPr>
        <p:spPr>
          <a:xfrm>
            <a:off x="838200" y="2022920"/>
            <a:ext cx="10515600" cy="36668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ts val="0"/>
              </a:spcBef>
            </a:pPr>
            <a:r>
              <a:rPr lang="en-US" dirty="0">
                <a:latin typeface="Times New Roman" panose="02020603050405020304" pitchFamily="18" charset="0"/>
                <a:ea typeface="Times New Roman" panose="02020603050405020304" pitchFamily="18" charset="0"/>
              </a:rPr>
              <a:t>To see if the Town will vote to choose all other Town officers or committees that may be required or deemed necessary to the Town for the ensuing year and give any instructions to same, or to any other town officer or officers, and to discharge any committees which have completed their duties, or act in relation thereto.  </a:t>
            </a:r>
            <a:endParaRPr lang="en-US" sz="1600" dirty="0">
              <a:latin typeface="Times New Roman" panose="02020603050405020304" pitchFamily="18" charset="0"/>
              <a:ea typeface="Times New Roman" panose="02020603050405020304" pitchFamily="18" charset="0"/>
            </a:endParaRPr>
          </a:p>
          <a:p>
            <a:endParaRPr lang="en-US" dirty="0" smtClean="0"/>
          </a:p>
          <a:p>
            <a:endParaRPr lang="en-US" dirty="0" smtClean="0"/>
          </a:p>
          <a:p>
            <a:endParaRPr lang="en-US" dirty="0"/>
          </a:p>
        </p:txBody>
      </p:sp>
    </p:spTree>
    <p:extLst>
      <p:ext uri="{BB962C8B-B14F-4D97-AF65-F5344CB8AC3E}">
        <p14:creationId xmlns:p14="http://schemas.microsoft.com/office/powerpoint/2010/main" val="4308244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519160"/>
            <a:ext cx="12192000" cy="624840"/>
          </a:xfrm>
          <a:prstGeom prst="rect">
            <a:avLst/>
          </a:prstGeom>
          <a:solidFill>
            <a:schemeClr val="accent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Rectangle 9"/>
          <p:cNvSpPr/>
          <p:nvPr/>
        </p:nvSpPr>
        <p:spPr>
          <a:xfrm>
            <a:off x="0" y="8442960"/>
            <a:ext cx="12192000" cy="7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C0EBFC29-E341-44A8-910A-ED40C198BCEB}"/>
              </a:ext>
            </a:extLst>
          </p:cNvPr>
          <p:cNvSpPr>
            <a:spLocks noGrp="1"/>
          </p:cNvSpPr>
          <p:nvPr>
            <p:ph type="sldNum" sz="quarter" idx="12"/>
          </p:nvPr>
        </p:nvSpPr>
        <p:spPr/>
        <p:txBody>
          <a:bodyPr/>
          <a:lstStyle/>
          <a:p>
            <a:fld id="{F863145E-338E-42B9-8751-67AB39DC6B4E}" type="slidenum">
              <a:rPr lang="en-US" smtClean="0"/>
              <a:t>11</a:t>
            </a:fld>
            <a:endParaRPr lang="en-US" dirty="0"/>
          </a:p>
        </p:txBody>
      </p:sp>
      <p:sp>
        <p:nvSpPr>
          <p:cNvPr id="11" name="Title 1"/>
          <p:cNvSpPr txBox="1">
            <a:spLocks/>
          </p:cNvSpPr>
          <p:nvPr/>
        </p:nvSpPr>
        <p:spPr>
          <a:xfrm>
            <a:off x="838200" y="255503"/>
            <a:ext cx="10515600" cy="176741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ATM - Article 2: Establish/Discharge Committees</a:t>
            </a:r>
            <a:endParaRPr lang="en-US" dirty="0"/>
          </a:p>
        </p:txBody>
      </p:sp>
      <p:cxnSp>
        <p:nvCxnSpPr>
          <p:cNvPr id="12" name="Straight Connector 11"/>
          <p:cNvCxnSpPr/>
          <p:nvPr/>
        </p:nvCxnSpPr>
        <p:spPr>
          <a:xfrm>
            <a:off x="954024" y="2009869"/>
            <a:ext cx="10070592" cy="0"/>
          </a:xfrm>
          <a:prstGeom prst="line">
            <a:avLst/>
          </a:prstGeom>
        </p:spPr>
        <p:style>
          <a:lnRef idx="1">
            <a:schemeClr val="dk1"/>
          </a:lnRef>
          <a:fillRef idx="0">
            <a:schemeClr val="dk1"/>
          </a:fillRef>
          <a:effectRef idx="0">
            <a:schemeClr val="dk1"/>
          </a:effectRef>
          <a:fontRef idx="minor">
            <a:schemeClr val="tx1"/>
          </a:fontRef>
        </p:style>
      </p:cxnSp>
      <p:sp>
        <p:nvSpPr>
          <p:cNvPr id="13" name="Content Placeholder 2"/>
          <p:cNvSpPr txBox="1">
            <a:spLocks/>
          </p:cNvSpPr>
          <p:nvPr/>
        </p:nvSpPr>
        <p:spPr>
          <a:xfrm>
            <a:off x="838200" y="2022920"/>
            <a:ext cx="10515600" cy="36668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a:p>
        </p:txBody>
      </p:sp>
      <p:sp>
        <p:nvSpPr>
          <p:cNvPr id="8" name="Text Box 2"/>
          <p:cNvSpPr txBox="1">
            <a:spLocks noChangeArrowheads="1"/>
          </p:cNvSpPr>
          <p:nvPr/>
        </p:nvSpPr>
        <p:spPr bwMode="auto">
          <a:xfrm>
            <a:off x="934357" y="2242671"/>
            <a:ext cx="10323286" cy="400110"/>
          </a:xfrm>
          <a:prstGeom prst="rect">
            <a:avLst/>
          </a:prstGeom>
          <a:solidFill>
            <a:srgbClr val="D8D8D8"/>
          </a:solidFill>
          <a:ln w="9525">
            <a:solidFill>
              <a:srgbClr val="000000"/>
            </a:solidFill>
            <a:miter lim="800000"/>
            <a:headEnd/>
            <a:tailEnd/>
          </a:ln>
        </p:spPr>
        <p:txBody>
          <a:bodyPr rot="0" vert="horz" wrap="square" lIns="91440" tIns="45720" rIns="91440" bIns="45720" anchor="t" anchorCtr="0" upright="1">
            <a:spAutoFit/>
          </a:bodyPr>
          <a:lstStyle/>
          <a:p>
            <a:pPr lvl="0" eaLnBrk="0" fontAlgn="base" hangingPunct="0">
              <a:spcBef>
                <a:spcPct val="0"/>
              </a:spcBef>
              <a:spcAft>
                <a:spcPts val="800"/>
              </a:spcAft>
            </a:pPr>
            <a:r>
              <a:rPr lang="en-US" altLang="en-US" sz="2000" dirty="0">
                <a:latin typeface="Bookman Old Style" panose="02050604050505020204" pitchFamily="18" charset="0"/>
              </a:rPr>
              <a:t>DESCRIPTION : </a:t>
            </a:r>
            <a:r>
              <a:rPr lang="en-US" altLang="en-US" sz="2000" dirty="0" smtClean="0">
                <a:latin typeface="Bookman Old Style" panose="02050604050505020204" pitchFamily="18" charset="0"/>
              </a:rPr>
              <a:t>Usual and customary article. </a:t>
            </a:r>
            <a:endParaRPr lang="en-US" altLang="en-US" sz="2000" dirty="0">
              <a:latin typeface="Arial" panose="020B0604020202020204" pitchFamily="34" charset="0"/>
            </a:endParaRPr>
          </a:p>
        </p:txBody>
      </p:sp>
      <p:sp>
        <p:nvSpPr>
          <p:cNvPr id="14" name="Rectangle 13"/>
          <p:cNvSpPr/>
          <p:nvPr/>
        </p:nvSpPr>
        <p:spPr>
          <a:xfrm>
            <a:off x="838200" y="6688634"/>
            <a:ext cx="7424651" cy="1477328"/>
          </a:xfrm>
          <a:prstGeom prst="rect">
            <a:avLst/>
          </a:prstGeom>
        </p:spPr>
        <p:txBody>
          <a:bodyPr wrap="square">
            <a:spAutoFit/>
          </a:bodyPr>
          <a:lstStyle/>
          <a:p>
            <a:r>
              <a:rPr lang="en-US" dirty="0"/>
              <a:t>Submitted by: </a:t>
            </a:r>
            <a:r>
              <a:rPr lang="en-US" dirty="0" smtClean="0"/>
              <a:t>Town Manager</a:t>
            </a:r>
            <a:endParaRPr lang="en-US" b="1" dirty="0"/>
          </a:p>
          <a:p>
            <a:endParaRPr lang="en-US" b="1" dirty="0"/>
          </a:p>
          <a:p>
            <a:r>
              <a:rPr lang="en-US" b="1" dirty="0"/>
              <a:t>Board of Selectmen:	</a:t>
            </a:r>
            <a:r>
              <a:rPr lang="en-US" b="1" u="sng" dirty="0"/>
              <a:t> </a:t>
            </a:r>
            <a:r>
              <a:rPr lang="en-US" b="1" u="sng" dirty="0" smtClean="0"/>
              <a:t>0-0-0</a:t>
            </a:r>
            <a:r>
              <a:rPr lang="en-US" b="1" u="sng" dirty="0"/>
              <a:t>	</a:t>
            </a:r>
            <a:r>
              <a:rPr lang="en-US" b="1" dirty="0"/>
              <a:t> </a:t>
            </a:r>
            <a:r>
              <a:rPr lang="en-US" b="1" dirty="0" smtClean="0"/>
              <a:t> </a:t>
            </a:r>
            <a:endParaRPr lang="en-US" dirty="0"/>
          </a:p>
          <a:p>
            <a:r>
              <a:rPr lang="x-none" b="1" dirty="0"/>
              <a:t>Finance Committee:	</a:t>
            </a:r>
            <a:r>
              <a:rPr lang="en-US" b="1" u="sng" dirty="0"/>
              <a:t> </a:t>
            </a:r>
            <a:r>
              <a:rPr lang="en-US" b="1" u="sng" dirty="0" smtClean="0"/>
              <a:t>0-0-0   </a:t>
            </a:r>
            <a:r>
              <a:rPr lang="en-US" b="1" u="sng" dirty="0"/>
              <a:t>	</a:t>
            </a:r>
            <a:endParaRPr lang="en-US" b="1" dirty="0" smtClean="0"/>
          </a:p>
          <a:p>
            <a:r>
              <a:rPr lang="en-US" dirty="0" smtClean="0"/>
              <a:t>Vote </a:t>
            </a:r>
            <a:r>
              <a:rPr lang="en-US" dirty="0"/>
              <a:t>Required: 		Majority Vote</a:t>
            </a:r>
          </a:p>
        </p:txBody>
      </p:sp>
    </p:spTree>
    <p:extLst>
      <p:ext uri="{BB962C8B-B14F-4D97-AF65-F5344CB8AC3E}">
        <p14:creationId xmlns:p14="http://schemas.microsoft.com/office/powerpoint/2010/main" val="19874465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519160"/>
            <a:ext cx="12192000" cy="624840"/>
          </a:xfrm>
          <a:prstGeom prst="rect">
            <a:avLst/>
          </a:prstGeom>
          <a:solidFill>
            <a:schemeClr val="accent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Rectangle 9"/>
          <p:cNvSpPr/>
          <p:nvPr/>
        </p:nvSpPr>
        <p:spPr>
          <a:xfrm>
            <a:off x="0" y="8442960"/>
            <a:ext cx="12192000" cy="7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C0EBFC29-E341-44A8-910A-ED40C198BCEB}"/>
              </a:ext>
            </a:extLst>
          </p:cNvPr>
          <p:cNvSpPr>
            <a:spLocks noGrp="1"/>
          </p:cNvSpPr>
          <p:nvPr>
            <p:ph type="sldNum" sz="quarter" idx="12"/>
          </p:nvPr>
        </p:nvSpPr>
        <p:spPr/>
        <p:txBody>
          <a:bodyPr/>
          <a:lstStyle/>
          <a:p>
            <a:fld id="{F863145E-338E-42B9-8751-67AB39DC6B4E}" type="slidenum">
              <a:rPr lang="en-US" smtClean="0"/>
              <a:t>12</a:t>
            </a:fld>
            <a:endParaRPr lang="en-US" dirty="0"/>
          </a:p>
        </p:txBody>
      </p:sp>
      <p:sp>
        <p:nvSpPr>
          <p:cNvPr id="11" name="Title 1"/>
          <p:cNvSpPr txBox="1">
            <a:spLocks/>
          </p:cNvSpPr>
          <p:nvPr/>
        </p:nvSpPr>
        <p:spPr>
          <a:xfrm>
            <a:off x="838200" y="255503"/>
            <a:ext cx="10515600" cy="176741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ATM - Article 3: Authorize Revolving Funds</a:t>
            </a:r>
            <a:endParaRPr lang="en-US" dirty="0"/>
          </a:p>
        </p:txBody>
      </p:sp>
      <p:cxnSp>
        <p:nvCxnSpPr>
          <p:cNvPr id="12" name="Straight Connector 11"/>
          <p:cNvCxnSpPr/>
          <p:nvPr/>
        </p:nvCxnSpPr>
        <p:spPr>
          <a:xfrm>
            <a:off x="954024" y="2009869"/>
            <a:ext cx="10070592" cy="0"/>
          </a:xfrm>
          <a:prstGeom prst="line">
            <a:avLst/>
          </a:prstGeom>
        </p:spPr>
        <p:style>
          <a:lnRef idx="1">
            <a:schemeClr val="dk1"/>
          </a:lnRef>
          <a:fillRef idx="0">
            <a:schemeClr val="dk1"/>
          </a:fillRef>
          <a:effectRef idx="0">
            <a:schemeClr val="dk1"/>
          </a:effectRef>
          <a:fontRef idx="minor">
            <a:schemeClr val="tx1"/>
          </a:fontRef>
        </p:style>
      </p:cxnSp>
      <p:sp>
        <p:nvSpPr>
          <p:cNvPr id="13" name="Content Placeholder 2"/>
          <p:cNvSpPr txBox="1">
            <a:spLocks/>
          </p:cNvSpPr>
          <p:nvPr/>
        </p:nvSpPr>
        <p:spPr>
          <a:xfrm>
            <a:off x="838200" y="2022920"/>
            <a:ext cx="10515600" cy="36668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dirty="0">
                <a:latin typeface="Times New Roman" panose="02020603050405020304" pitchFamily="18" charset="0"/>
                <a:ea typeface="Times New Roman" panose="02020603050405020304" pitchFamily="18" charset="0"/>
              </a:rPr>
              <a:t>To see if the town will vote to fix the maximum amount to be spent during fiscal year 2023 beginning on July 1, 2022 for the revolving funds established in town by-laws for certain departments, boards, committees, agencies or officers in accordance with Massachusetts General Laws Chapter 44, Section 53 E1/2, or take any other action relative thereto.</a:t>
            </a:r>
            <a:endParaRPr lang="en-US" sz="1600" dirty="0">
              <a:latin typeface="Times New Roman" panose="02020603050405020304" pitchFamily="18" charset="0"/>
              <a:ea typeface="Times New Roman" panose="02020603050405020304" pitchFamily="18" charset="0"/>
            </a:endParaRPr>
          </a:p>
          <a:p>
            <a:endParaRPr lang="en-US" dirty="0" smtClean="0"/>
          </a:p>
          <a:p>
            <a:endParaRPr lang="en-US" dirty="0" smtClean="0"/>
          </a:p>
          <a:p>
            <a:endParaRPr lang="en-US" dirty="0"/>
          </a:p>
        </p:txBody>
      </p:sp>
    </p:spTree>
    <p:extLst>
      <p:ext uri="{BB962C8B-B14F-4D97-AF65-F5344CB8AC3E}">
        <p14:creationId xmlns:p14="http://schemas.microsoft.com/office/powerpoint/2010/main" val="21450949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519160"/>
            <a:ext cx="12192000" cy="624840"/>
          </a:xfrm>
          <a:prstGeom prst="rect">
            <a:avLst/>
          </a:prstGeom>
          <a:solidFill>
            <a:schemeClr val="accent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Rectangle 9"/>
          <p:cNvSpPr/>
          <p:nvPr/>
        </p:nvSpPr>
        <p:spPr>
          <a:xfrm>
            <a:off x="0" y="8442960"/>
            <a:ext cx="12192000" cy="7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C0EBFC29-E341-44A8-910A-ED40C198BCEB}"/>
              </a:ext>
            </a:extLst>
          </p:cNvPr>
          <p:cNvSpPr>
            <a:spLocks noGrp="1"/>
          </p:cNvSpPr>
          <p:nvPr>
            <p:ph type="sldNum" sz="quarter" idx="12"/>
          </p:nvPr>
        </p:nvSpPr>
        <p:spPr/>
        <p:txBody>
          <a:bodyPr/>
          <a:lstStyle/>
          <a:p>
            <a:fld id="{F863145E-338E-42B9-8751-67AB39DC6B4E}" type="slidenum">
              <a:rPr lang="en-US" smtClean="0"/>
              <a:t>13</a:t>
            </a:fld>
            <a:endParaRPr lang="en-US" dirty="0"/>
          </a:p>
        </p:txBody>
      </p:sp>
      <p:sp>
        <p:nvSpPr>
          <p:cNvPr id="11" name="Title 1"/>
          <p:cNvSpPr txBox="1">
            <a:spLocks/>
          </p:cNvSpPr>
          <p:nvPr/>
        </p:nvSpPr>
        <p:spPr>
          <a:xfrm>
            <a:off x="838200" y="255503"/>
            <a:ext cx="10515600" cy="176741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ATM - Article 3: Authorize Revolving Funds</a:t>
            </a:r>
            <a:endParaRPr lang="en-US" dirty="0"/>
          </a:p>
        </p:txBody>
      </p:sp>
      <p:cxnSp>
        <p:nvCxnSpPr>
          <p:cNvPr id="12" name="Straight Connector 11"/>
          <p:cNvCxnSpPr/>
          <p:nvPr/>
        </p:nvCxnSpPr>
        <p:spPr>
          <a:xfrm>
            <a:off x="954024" y="2009869"/>
            <a:ext cx="10070592" cy="0"/>
          </a:xfrm>
          <a:prstGeom prst="line">
            <a:avLst/>
          </a:prstGeom>
        </p:spPr>
        <p:style>
          <a:lnRef idx="1">
            <a:schemeClr val="dk1"/>
          </a:lnRef>
          <a:fillRef idx="0">
            <a:schemeClr val="dk1"/>
          </a:fillRef>
          <a:effectRef idx="0">
            <a:schemeClr val="dk1"/>
          </a:effectRef>
          <a:fontRef idx="minor">
            <a:schemeClr val="tx1"/>
          </a:fontRef>
        </p:style>
      </p:cxnSp>
      <p:sp>
        <p:nvSpPr>
          <p:cNvPr id="13" name="Content Placeholder 2"/>
          <p:cNvSpPr txBox="1">
            <a:spLocks/>
          </p:cNvSpPr>
          <p:nvPr/>
        </p:nvSpPr>
        <p:spPr>
          <a:xfrm>
            <a:off x="838200" y="2022920"/>
            <a:ext cx="10515600" cy="36668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a:p>
        </p:txBody>
      </p:sp>
      <p:sp>
        <p:nvSpPr>
          <p:cNvPr id="8" name="Text Box 2"/>
          <p:cNvSpPr txBox="1">
            <a:spLocks noChangeArrowheads="1"/>
          </p:cNvSpPr>
          <p:nvPr/>
        </p:nvSpPr>
        <p:spPr bwMode="auto">
          <a:xfrm>
            <a:off x="934357" y="2242671"/>
            <a:ext cx="10323286" cy="4503797"/>
          </a:xfrm>
          <a:prstGeom prst="rect">
            <a:avLst/>
          </a:prstGeom>
          <a:solidFill>
            <a:srgbClr val="D8D8D8"/>
          </a:solidFill>
          <a:ln w="9525">
            <a:solidFill>
              <a:srgbClr val="000000"/>
            </a:solidFill>
            <a:miter lim="800000"/>
            <a:headEnd/>
            <a:tailEnd/>
          </a:ln>
        </p:spPr>
        <p:txBody>
          <a:bodyPr rot="0" vert="horz" wrap="square" lIns="91440" tIns="45720" rIns="91440" bIns="45720" anchor="t" anchorCtr="0" upright="1">
            <a:spAutoFit/>
          </a:bodyPr>
          <a:lstStyle/>
          <a:p>
            <a:pPr lvl="0" eaLnBrk="0" fontAlgn="base" hangingPunct="0">
              <a:spcBef>
                <a:spcPct val="0"/>
              </a:spcBef>
              <a:spcAft>
                <a:spcPts val="800"/>
              </a:spcAft>
            </a:pPr>
            <a:r>
              <a:rPr lang="en-US" altLang="en-US" sz="2000" dirty="0">
                <a:latin typeface="Bookman Old Style" panose="02050604050505020204" pitchFamily="18" charset="0"/>
              </a:rPr>
              <a:t>DESCRIPTION : </a:t>
            </a:r>
            <a:endParaRPr lang="en-US" altLang="en-US" sz="2000" dirty="0">
              <a:latin typeface="Bookman Old Style" panose="02050604050505020204" pitchFamily="18" charset="0"/>
            </a:endParaRPr>
          </a:p>
          <a:p>
            <a:pPr lvl="0" eaLnBrk="0" fontAlgn="base" hangingPunct="0">
              <a:spcBef>
                <a:spcPct val="0"/>
              </a:spcBef>
              <a:spcAft>
                <a:spcPts val="800"/>
              </a:spcAft>
            </a:pPr>
            <a:endParaRPr lang="en-US" altLang="en-US" sz="2000" dirty="0" smtClean="0">
              <a:latin typeface="Bookman Old Style" panose="02050604050505020204" pitchFamily="18" charset="0"/>
            </a:endParaRPr>
          </a:p>
          <a:p>
            <a:pPr lvl="0" eaLnBrk="0" fontAlgn="base" hangingPunct="0">
              <a:spcBef>
                <a:spcPct val="0"/>
              </a:spcBef>
              <a:spcAft>
                <a:spcPts val="800"/>
              </a:spcAft>
            </a:pPr>
            <a:endParaRPr lang="en-US" altLang="en-US" sz="2000" dirty="0">
              <a:latin typeface="Bookman Old Style" panose="02050604050505020204" pitchFamily="18" charset="0"/>
            </a:endParaRPr>
          </a:p>
          <a:p>
            <a:pPr lvl="0" eaLnBrk="0" fontAlgn="base" hangingPunct="0">
              <a:spcBef>
                <a:spcPct val="0"/>
              </a:spcBef>
              <a:spcAft>
                <a:spcPts val="800"/>
              </a:spcAft>
            </a:pPr>
            <a:endParaRPr lang="en-US" altLang="en-US" sz="2000" dirty="0" smtClean="0">
              <a:latin typeface="Bookman Old Style" panose="02050604050505020204" pitchFamily="18" charset="0"/>
            </a:endParaRPr>
          </a:p>
          <a:p>
            <a:pPr lvl="0" eaLnBrk="0" fontAlgn="base" hangingPunct="0">
              <a:spcBef>
                <a:spcPct val="0"/>
              </a:spcBef>
              <a:spcAft>
                <a:spcPts val="800"/>
              </a:spcAft>
            </a:pPr>
            <a:endParaRPr lang="en-US" altLang="en-US" sz="2000" dirty="0">
              <a:latin typeface="Bookman Old Style" panose="02050604050505020204" pitchFamily="18" charset="0"/>
            </a:endParaRPr>
          </a:p>
          <a:p>
            <a:pPr lvl="0" eaLnBrk="0" fontAlgn="base" hangingPunct="0">
              <a:spcBef>
                <a:spcPct val="0"/>
              </a:spcBef>
              <a:spcAft>
                <a:spcPts val="800"/>
              </a:spcAft>
            </a:pPr>
            <a:endParaRPr lang="en-US" altLang="en-US" sz="2000" dirty="0" smtClean="0">
              <a:latin typeface="Bookman Old Style" panose="02050604050505020204" pitchFamily="18" charset="0"/>
            </a:endParaRPr>
          </a:p>
          <a:p>
            <a:pPr lvl="0" eaLnBrk="0" fontAlgn="base" hangingPunct="0">
              <a:spcBef>
                <a:spcPct val="0"/>
              </a:spcBef>
              <a:spcAft>
                <a:spcPts val="800"/>
              </a:spcAft>
            </a:pPr>
            <a:endParaRPr lang="en-US" altLang="en-US" sz="2000" dirty="0">
              <a:latin typeface="Bookman Old Style" panose="02050604050505020204" pitchFamily="18" charset="0"/>
            </a:endParaRPr>
          </a:p>
          <a:p>
            <a:pPr lvl="0" eaLnBrk="0" fontAlgn="base" hangingPunct="0">
              <a:spcBef>
                <a:spcPct val="0"/>
              </a:spcBef>
              <a:spcAft>
                <a:spcPts val="800"/>
              </a:spcAft>
            </a:pPr>
            <a:endParaRPr lang="en-US" altLang="en-US" sz="2000" dirty="0" smtClean="0">
              <a:latin typeface="Bookman Old Style" panose="02050604050505020204" pitchFamily="18" charset="0"/>
            </a:endParaRPr>
          </a:p>
          <a:p>
            <a:pPr lvl="0" eaLnBrk="0" fontAlgn="base" hangingPunct="0">
              <a:spcBef>
                <a:spcPct val="0"/>
              </a:spcBef>
              <a:spcAft>
                <a:spcPts val="800"/>
              </a:spcAft>
            </a:pPr>
            <a:endParaRPr lang="en-US" altLang="en-US" sz="2000" dirty="0">
              <a:latin typeface="Bookman Old Style" panose="02050604050505020204" pitchFamily="18" charset="0"/>
            </a:endParaRPr>
          </a:p>
          <a:p>
            <a:pPr lvl="0" eaLnBrk="0" fontAlgn="base" hangingPunct="0">
              <a:spcBef>
                <a:spcPct val="0"/>
              </a:spcBef>
              <a:spcAft>
                <a:spcPts val="800"/>
              </a:spcAft>
            </a:pPr>
            <a:endParaRPr lang="en-US" altLang="en-US" sz="2000" dirty="0" smtClean="0">
              <a:latin typeface="Bookman Old Style" panose="02050604050505020204" pitchFamily="18" charset="0"/>
            </a:endParaRPr>
          </a:p>
          <a:p>
            <a:pPr lvl="0" eaLnBrk="0" fontAlgn="base" hangingPunct="0">
              <a:spcBef>
                <a:spcPct val="0"/>
              </a:spcBef>
              <a:spcAft>
                <a:spcPts val="800"/>
              </a:spcAft>
            </a:pPr>
            <a:endParaRPr lang="en-US" altLang="en-US" sz="2000" dirty="0">
              <a:latin typeface="Arial" panose="020B0604020202020204" pitchFamily="34" charset="0"/>
            </a:endParaRPr>
          </a:p>
        </p:txBody>
      </p:sp>
      <p:sp>
        <p:nvSpPr>
          <p:cNvPr id="14" name="Rectangle 13"/>
          <p:cNvSpPr/>
          <p:nvPr/>
        </p:nvSpPr>
        <p:spPr>
          <a:xfrm>
            <a:off x="838200" y="6688634"/>
            <a:ext cx="7424651" cy="1477328"/>
          </a:xfrm>
          <a:prstGeom prst="rect">
            <a:avLst/>
          </a:prstGeom>
        </p:spPr>
        <p:txBody>
          <a:bodyPr wrap="square">
            <a:spAutoFit/>
          </a:bodyPr>
          <a:lstStyle/>
          <a:p>
            <a:r>
              <a:rPr lang="en-US" dirty="0"/>
              <a:t>Submitted by: </a:t>
            </a:r>
            <a:r>
              <a:rPr lang="en-US" dirty="0" smtClean="0"/>
              <a:t>Town Manager</a:t>
            </a:r>
            <a:endParaRPr lang="en-US" b="1" dirty="0"/>
          </a:p>
          <a:p>
            <a:endParaRPr lang="en-US" b="1" dirty="0"/>
          </a:p>
          <a:p>
            <a:r>
              <a:rPr lang="en-US" b="1" dirty="0"/>
              <a:t>Board of Selectmen:	</a:t>
            </a:r>
            <a:r>
              <a:rPr lang="en-US" b="1" u="sng" dirty="0"/>
              <a:t> </a:t>
            </a:r>
            <a:r>
              <a:rPr lang="en-US" b="1" u="sng" dirty="0" smtClean="0"/>
              <a:t>0-0-0</a:t>
            </a:r>
            <a:r>
              <a:rPr lang="en-US" b="1" u="sng" dirty="0"/>
              <a:t>	</a:t>
            </a:r>
            <a:r>
              <a:rPr lang="en-US" b="1" dirty="0"/>
              <a:t> </a:t>
            </a:r>
            <a:r>
              <a:rPr lang="en-US" b="1" dirty="0" smtClean="0"/>
              <a:t> </a:t>
            </a:r>
            <a:endParaRPr lang="en-US" dirty="0"/>
          </a:p>
          <a:p>
            <a:r>
              <a:rPr lang="x-none" b="1" dirty="0"/>
              <a:t>Finance Committee:	</a:t>
            </a:r>
            <a:r>
              <a:rPr lang="en-US" b="1" u="sng" dirty="0"/>
              <a:t> </a:t>
            </a:r>
            <a:r>
              <a:rPr lang="en-US" b="1" u="sng" dirty="0" smtClean="0"/>
              <a:t>0-0-0   </a:t>
            </a:r>
            <a:r>
              <a:rPr lang="en-US" b="1" u="sng" dirty="0"/>
              <a:t>	</a:t>
            </a:r>
            <a:endParaRPr lang="en-US" b="1" dirty="0" smtClean="0"/>
          </a:p>
          <a:p>
            <a:r>
              <a:rPr lang="en-US" dirty="0" smtClean="0"/>
              <a:t>Vote </a:t>
            </a:r>
            <a:r>
              <a:rPr lang="en-US" dirty="0"/>
              <a:t>Required: 		Majority Vote</a:t>
            </a:r>
          </a:p>
        </p:txBody>
      </p:sp>
      <p:pic>
        <p:nvPicPr>
          <p:cNvPr id="2" name="Picture 1"/>
          <p:cNvPicPr>
            <a:picLocks noChangeAspect="1"/>
          </p:cNvPicPr>
          <p:nvPr/>
        </p:nvPicPr>
        <p:blipFill rotWithShape="1">
          <a:blip r:embed="rId2"/>
          <a:srcRect l="1146" t="14074" r="19688" b="15185"/>
          <a:stretch/>
        </p:blipFill>
        <p:spPr>
          <a:xfrm>
            <a:off x="2017395" y="2657704"/>
            <a:ext cx="7943850" cy="3992830"/>
          </a:xfrm>
          <a:prstGeom prst="rect">
            <a:avLst/>
          </a:prstGeom>
        </p:spPr>
      </p:pic>
    </p:spTree>
    <p:extLst>
      <p:ext uri="{BB962C8B-B14F-4D97-AF65-F5344CB8AC3E}">
        <p14:creationId xmlns:p14="http://schemas.microsoft.com/office/powerpoint/2010/main" val="21687065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519160"/>
            <a:ext cx="12192000" cy="624840"/>
          </a:xfrm>
          <a:prstGeom prst="rect">
            <a:avLst/>
          </a:prstGeom>
          <a:solidFill>
            <a:schemeClr val="accent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Rectangle 9"/>
          <p:cNvSpPr/>
          <p:nvPr/>
        </p:nvSpPr>
        <p:spPr>
          <a:xfrm>
            <a:off x="0" y="8442960"/>
            <a:ext cx="12192000" cy="7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C0EBFC29-E341-44A8-910A-ED40C198BCEB}"/>
              </a:ext>
            </a:extLst>
          </p:cNvPr>
          <p:cNvSpPr>
            <a:spLocks noGrp="1"/>
          </p:cNvSpPr>
          <p:nvPr>
            <p:ph type="sldNum" sz="quarter" idx="12"/>
          </p:nvPr>
        </p:nvSpPr>
        <p:spPr/>
        <p:txBody>
          <a:bodyPr/>
          <a:lstStyle/>
          <a:p>
            <a:fld id="{F863145E-338E-42B9-8751-67AB39DC6B4E}" type="slidenum">
              <a:rPr lang="en-US" smtClean="0"/>
              <a:t>14</a:t>
            </a:fld>
            <a:endParaRPr lang="en-US" dirty="0"/>
          </a:p>
        </p:txBody>
      </p:sp>
      <p:sp>
        <p:nvSpPr>
          <p:cNvPr id="11" name="Title 1"/>
          <p:cNvSpPr txBox="1">
            <a:spLocks/>
          </p:cNvSpPr>
          <p:nvPr/>
        </p:nvSpPr>
        <p:spPr>
          <a:xfrm>
            <a:off x="838200" y="255503"/>
            <a:ext cx="10515600" cy="176741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ATM - Article 4: Senior Tax Work-Off Program</a:t>
            </a:r>
            <a:endParaRPr lang="en-US" dirty="0"/>
          </a:p>
        </p:txBody>
      </p:sp>
      <p:cxnSp>
        <p:nvCxnSpPr>
          <p:cNvPr id="12" name="Straight Connector 11"/>
          <p:cNvCxnSpPr/>
          <p:nvPr/>
        </p:nvCxnSpPr>
        <p:spPr>
          <a:xfrm>
            <a:off x="954024" y="2009869"/>
            <a:ext cx="10070592" cy="0"/>
          </a:xfrm>
          <a:prstGeom prst="line">
            <a:avLst/>
          </a:prstGeom>
        </p:spPr>
        <p:style>
          <a:lnRef idx="1">
            <a:schemeClr val="dk1"/>
          </a:lnRef>
          <a:fillRef idx="0">
            <a:schemeClr val="dk1"/>
          </a:fillRef>
          <a:effectRef idx="0">
            <a:schemeClr val="dk1"/>
          </a:effectRef>
          <a:fontRef idx="minor">
            <a:schemeClr val="tx1"/>
          </a:fontRef>
        </p:style>
      </p:cxnSp>
      <p:sp>
        <p:nvSpPr>
          <p:cNvPr id="13" name="Content Placeholder 2"/>
          <p:cNvSpPr txBox="1">
            <a:spLocks/>
          </p:cNvSpPr>
          <p:nvPr/>
        </p:nvSpPr>
        <p:spPr>
          <a:xfrm>
            <a:off x="838200" y="2022920"/>
            <a:ext cx="10515600" cy="36668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ts val="0"/>
              </a:spcBef>
            </a:pPr>
            <a:r>
              <a:rPr lang="en-US" dirty="0">
                <a:latin typeface="Times New Roman" panose="02020603050405020304" pitchFamily="18" charset="0"/>
                <a:ea typeface="Times New Roman" panose="02020603050405020304" pitchFamily="18" charset="0"/>
              </a:rPr>
              <a:t>To see if the Town will vote to raise and appropriate or transfer from other available funds the sum of eight thousand eight hundred dollars ($8,800) for the Senior Tax Work-off Program, or act in relation thereto.  </a:t>
            </a:r>
            <a:endParaRPr lang="en-US" sz="1600" dirty="0">
              <a:latin typeface="Times New Roman" panose="02020603050405020304" pitchFamily="18" charset="0"/>
              <a:ea typeface="Times New Roman" panose="02020603050405020304" pitchFamily="18" charset="0"/>
            </a:endParaRPr>
          </a:p>
          <a:p>
            <a:endParaRPr lang="en-US" dirty="0" smtClean="0"/>
          </a:p>
          <a:p>
            <a:endParaRPr lang="en-US" dirty="0" smtClean="0"/>
          </a:p>
          <a:p>
            <a:endParaRPr lang="en-US" dirty="0"/>
          </a:p>
        </p:txBody>
      </p:sp>
    </p:spTree>
    <p:extLst>
      <p:ext uri="{BB962C8B-B14F-4D97-AF65-F5344CB8AC3E}">
        <p14:creationId xmlns:p14="http://schemas.microsoft.com/office/powerpoint/2010/main" val="5688991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519160"/>
            <a:ext cx="12192000" cy="624840"/>
          </a:xfrm>
          <a:prstGeom prst="rect">
            <a:avLst/>
          </a:prstGeom>
          <a:solidFill>
            <a:schemeClr val="accent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Rectangle 9"/>
          <p:cNvSpPr/>
          <p:nvPr/>
        </p:nvSpPr>
        <p:spPr>
          <a:xfrm>
            <a:off x="0" y="8442960"/>
            <a:ext cx="12192000" cy="7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C0EBFC29-E341-44A8-910A-ED40C198BCEB}"/>
              </a:ext>
            </a:extLst>
          </p:cNvPr>
          <p:cNvSpPr>
            <a:spLocks noGrp="1"/>
          </p:cNvSpPr>
          <p:nvPr>
            <p:ph type="sldNum" sz="quarter" idx="12"/>
          </p:nvPr>
        </p:nvSpPr>
        <p:spPr/>
        <p:txBody>
          <a:bodyPr/>
          <a:lstStyle/>
          <a:p>
            <a:fld id="{F863145E-338E-42B9-8751-67AB39DC6B4E}" type="slidenum">
              <a:rPr lang="en-US" smtClean="0"/>
              <a:t>15</a:t>
            </a:fld>
            <a:endParaRPr lang="en-US" dirty="0"/>
          </a:p>
        </p:txBody>
      </p:sp>
      <p:sp>
        <p:nvSpPr>
          <p:cNvPr id="11" name="Title 1"/>
          <p:cNvSpPr txBox="1">
            <a:spLocks/>
          </p:cNvSpPr>
          <p:nvPr/>
        </p:nvSpPr>
        <p:spPr>
          <a:xfrm>
            <a:off x="838200" y="255503"/>
            <a:ext cx="10515600" cy="176741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ATM - Article 4: Senior Tax Work-Off Program</a:t>
            </a:r>
            <a:endParaRPr lang="en-US" dirty="0"/>
          </a:p>
        </p:txBody>
      </p:sp>
      <p:cxnSp>
        <p:nvCxnSpPr>
          <p:cNvPr id="12" name="Straight Connector 11"/>
          <p:cNvCxnSpPr/>
          <p:nvPr/>
        </p:nvCxnSpPr>
        <p:spPr>
          <a:xfrm>
            <a:off x="954024" y="2009869"/>
            <a:ext cx="10070592" cy="0"/>
          </a:xfrm>
          <a:prstGeom prst="line">
            <a:avLst/>
          </a:prstGeom>
        </p:spPr>
        <p:style>
          <a:lnRef idx="1">
            <a:schemeClr val="dk1"/>
          </a:lnRef>
          <a:fillRef idx="0">
            <a:schemeClr val="dk1"/>
          </a:fillRef>
          <a:effectRef idx="0">
            <a:schemeClr val="dk1"/>
          </a:effectRef>
          <a:fontRef idx="minor">
            <a:schemeClr val="tx1"/>
          </a:fontRef>
        </p:style>
      </p:cxnSp>
      <p:sp>
        <p:nvSpPr>
          <p:cNvPr id="13" name="Content Placeholder 2"/>
          <p:cNvSpPr txBox="1">
            <a:spLocks/>
          </p:cNvSpPr>
          <p:nvPr/>
        </p:nvSpPr>
        <p:spPr>
          <a:xfrm>
            <a:off x="838200" y="2022920"/>
            <a:ext cx="10515600" cy="36668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a:p>
        </p:txBody>
      </p:sp>
      <p:sp>
        <p:nvSpPr>
          <p:cNvPr id="8" name="Text Box 2"/>
          <p:cNvSpPr txBox="1">
            <a:spLocks noChangeArrowheads="1"/>
          </p:cNvSpPr>
          <p:nvPr/>
        </p:nvSpPr>
        <p:spPr bwMode="auto">
          <a:xfrm>
            <a:off x="934357" y="2242671"/>
            <a:ext cx="10323286" cy="1015663"/>
          </a:xfrm>
          <a:prstGeom prst="rect">
            <a:avLst/>
          </a:prstGeom>
          <a:solidFill>
            <a:srgbClr val="D8D8D8"/>
          </a:solidFill>
          <a:ln w="9525">
            <a:solidFill>
              <a:srgbClr val="000000"/>
            </a:solidFill>
            <a:miter lim="800000"/>
            <a:headEnd/>
            <a:tailEnd/>
          </a:ln>
        </p:spPr>
        <p:txBody>
          <a:bodyPr rot="0" vert="horz" wrap="square" lIns="91440" tIns="45720" rIns="91440" bIns="45720" anchor="t" anchorCtr="0" upright="1">
            <a:spAutoFit/>
          </a:bodyPr>
          <a:lstStyle/>
          <a:p>
            <a:pPr lvl="0" eaLnBrk="0" fontAlgn="base" hangingPunct="0">
              <a:spcBef>
                <a:spcPct val="0"/>
              </a:spcBef>
              <a:spcAft>
                <a:spcPts val="800"/>
              </a:spcAft>
            </a:pPr>
            <a:r>
              <a:rPr lang="en-US" altLang="en-US" sz="2000" dirty="0">
                <a:latin typeface="Bookman Old Style" panose="02050604050505020204" pitchFamily="18" charset="0"/>
              </a:rPr>
              <a:t>DESCRIPTION : </a:t>
            </a:r>
            <a:r>
              <a:rPr lang="en-US" altLang="en-US" sz="2000" dirty="0" smtClean="0">
                <a:latin typeface="Bookman Old Style" panose="02050604050505020204" pitchFamily="18" charset="0"/>
              </a:rPr>
              <a:t>This program provides an opportunity for qualified senior members of our community to “work-off” a portion of their Real-estate Tax bill by providing services to the Town throughout the year. </a:t>
            </a:r>
            <a:endParaRPr lang="en-US" altLang="en-US" sz="2000" dirty="0">
              <a:latin typeface="Arial" panose="020B0604020202020204" pitchFamily="34" charset="0"/>
            </a:endParaRPr>
          </a:p>
        </p:txBody>
      </p:sp>
      <p:sp>
        <p:nvSpPr>
          <p:cNvPr id="14" name="Rectangle 13"/>
          <p:cNvSpPr/>
          <p:nvPr/>
        </p:nvSpPr>
        <p:spPr>
          <a:xfrm>
            <a:off x="838200" y="6688634"/>
            <a:ext cx="7424651" cy="1477328"/>
          </a:xfrm>
          <a:prstGeom prst="rect">
            <a:avLst/>
          </a:prstGeom>
        </p:spPr>
        <p:txBody>
          <a:bodyPr wrap="square">
            <a:spAutoFit/>
          </a:bodyPr>
          <a:lstStyle/>
          <a:p>
            <a:r>
              <a:rPr lang="en-US" dirty="0"/>
              <a:t>Submitted by: </a:t>
            </a:r>
            <a:r>
              <a:rPr lang="en-US" dirty="0" smtClean="0"/>
              <a:t>Town Manager</a:t>
            </a:r>
            <a:endParaRPr lang="en-US" b="1" dirty="0"/>
          </a:p>
          <a:p>
            <a:endParaRPr lang="en-US" b="1" dirty="0"/>
          </a:p>
          <a:p>
            <a:r>
              <a:rPr lang="en-US" b="1" dirty="0"/>
              <a:t>Board of Selectmen:	</a:t>
            </a:r>
            <a:r>
              <a:rPr lang="en-US" b="1" u="sng" dirty="0"/>
              <a:t> </a:t>
            </a:r>
            <a:r>
              <a:rPr lang="en-US" b="1" u="sng" dirty="0" smtClean="0"/>
              <a:t>0-0-0</a:t>
            </a:r>
            <a:r>
              <a:rPr lang="en-US" b="1" u="sng" dirty="0"/>
              <a:t>	</a:t>
            </a:r>
            <a:r>
              <a:rPr lang="en-US" b="1" dirty="0"/>
              <a:t> </a:t>
            </a:r>
            <a:r>
              <a:rPr lang="en-US" b="1" dirty="0" smtClean="0"/>
              <a:t> </a:t>
            </a:r>
            <a:endParaRPr lang="en-US" dirty="0"/>
          </a:p>
          <a:p>
            <a:r>
              <a:rPr lang="x-none" b="1" dirty="0"/>
              <a:t>Finance Committee:	</a:t>
            </a:r>
            <a:r>
              <a:rPr lang="en-US" b="1" u="sng" dirty="0"/>
              <a:t> </a:t>
            </a:r>
            <a:r>
              <a:rPr lang="en-US" b="1" u="sng" dirty="0" smtClean="0"/>
              <a:t>0-0-0   </a:t>
            </a:r>
            <a:r>
              <a:rPr lang="en-US" b="1" u="sng" dirty="0"/>
              <a:t>	</a:t>
            </a:r>
            <a:endParaRPr lang="en-US" b="1" dirty="0" smtClean="0"/>
          </a:p>
          <a:p>
            <a:r>
              <a:rPr lang="en-US" dirty="0" smtClean="0"/>
              <a:t>Vote </a:t>
            </a:r>
            <a:r>
              <a:rPr lang="en-US" dirty="0"/>
              <a:t>Required: 		Majority Vote</a:t>
            </a:r>
          </a:p>
        </p:txBody>
      </p:sp>
    </p:spTree>
    <p:extLst>
      <p:ext uri="{BB962C8B-B14F-4D97-AF65-F5344CB8AC3E}">
        <p14:creationId xmlns:p14="http://schemas.microsoft.com/office/powerpoint/2010/main" val="40217268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519160"/>
            <a:ext cx="12192000" cy="624840"/>
          </a:xfrm>
          <a:prstGeom prst="rect">
            <a:avLst/>
          </a:prstGeom>
          <a:solidFill>
            <a:schemeClr val="accent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Rectangle 9"/>
          <p:cNvSpPr/>
          <p:nvPr/>
        </p:nvSpPr>
        <p:spPr>
          <a:xfrm>
            <a:off x="0" y="8442960"/>
            <a:ext cx="12192000" cy="7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C0EBFC29-E341-44A8-910A-ED40C198BCEB}"/>
              </a:ext>
            </a:extLst>
          </p:cNvPr>
          <p:cNvSpPr>
            <a:spLocks noGrp="1"/>
          </p:cNvSpPr>
          <p:nvPr>
            <p:ph type="sldNum" sz="quarter" idx="12"/>
          </p:nvPr>
        </p:nvSpPr>
        <p:spPr/>
        <p:txBody>
          <a:bodyPr/>
          <a:lstStyle/>
          <a:p>
            <a:fld id="{F863145E-338E-42B9-8751-67AB39DC6B4E}" type="slidenum">
              <a:rPr lang="en-US" smtClean="0"/>
              <a:t>16</a:t>
            </a:fld>
            <a:endParaRPr lang="en-US" dirty="0"/>
          </a:p>
        </p:txBody>
      </p:sp>
      <p:sp>
        <p:nvSpPr>
          <p:cNvPr id="11" name="Title 1"/>
          <p:cNvSpPr txBox="1">
            <a:spLocks/>
          </p:cNvSpPr>
          <p:nvPr/>
        </p:nvSpPr>
        <p:spPr>
          <a:xfrm>
            <a:off x="838200" y="255503"/>
            <a:ext cx="10515600" cy="176741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ATM - Article 5: Community Action Committee Non-Profit Support</a:t>
            </a:r>
            <a:endParaRPr lang="en-US" dirty="0"/>
          </a:p>
        </p:txBody>
      </p:sp>
      <p:cxnSp>
        <p:nvCxnSpPr>
          <p:cNvPr id="12" name="Straight Connector 11"/>
          <p:cNvCxnSpPr/>
          <p:nvPr/>
        </p:nvCxnSpPr>
        <p:spPr>
          <a:xfrm>
            <a:off x="954024" y="2009869"/>
            <a:ext cx="10070592" cy="0"/>
          </a:xfrm>
          <a:prstGeom prst="line">
            <a:avLst/>
          </a:prstGeom>
        </p:spPr>
        <p:style>
          <a:lnRef idx="1">
            <a:schemeClr val="dk1"/>
          </a:lnRef>
          <a:fillRef idx="0">
            <a:schemeClr val="dk1"/>
          </a:fillRef>
          <a:effectRef idx="0">
            <a:schemeClr val="dk1"/>
          </a:effectRef>
          <a:fontRef idx="minor">
            <a:schemeClr val="tx1"/>
          </a:fontRef>
        </p:style>
      </p:cxnSp>
      <p:sp>
        <p:nvSpPr>
          <p:cNvPr id="13" name="Content Placeholder 2"/>
          <p:cNvSpPr txBox="1">
            <a:spLocks/>
          </p:cNvSpPr>
          <p:nvPr/>
        </p:nvSpPr>
        <p:spPr>
          <a:xfrm>
            <a:off x="838200" y="2022920"/>
            <a:ext cx="10515600" cy="36668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ts val="0"/>
              </a:spcBef>
            </a:pPr>
            <a:r>
              <a:rPr lang="en-US" dirty="0">
                <a:latin typeface="Times New Roman" panose="02020603050405020304" pitchFamily="18" charset="0"/>
                <a:ea typeface="Times New Roman" panose="02020603050405020304" pitchFamily="18" charset="0"/>
              </a:rPr>
              <a:t>To see if the Town will vote to raise and appropriate or transfer from other available funds the sum of $25,000 as a grant to the non-profit, Community Action Committee, Inc., 273 Central Street, Winchendon, in consideration of the numerous services provided to the Town, or act in relation thereto.  </a:t>
            </a:r>
            <a:endParaRPr lang="en-US" sz="1600" dirty="0">
              <a:latin typeface="Times New Roman" panose="02020603050405020304" pitchFamily="18" charset="0"/>
              <a:ea typeface="Times New Roman" panose="02020603050405020304" pitchFamily="18" charset="0"/>
            </a:endParaRPr>
          </a:p>
          <a:p>
            <a:endParaRPr lang="en-US" dirty="0" smtClean="0"/>
          </a:p>
          <a:p>
            <a:endParaRPr lang="en-US" dirty="0" smtClean="0"/>
          </a:p>
          <a:p>
            <a:endParaRPr lang="en-US" dirty="0"/>
          </a:p>
        </p:txBody>
      </p:sp>
    </p:spTree>
    <p:extLst>
      <p:ext uri="{BB962C8B-B14F-4D97-AF65-F5344CB8AC3E}">
        <p14:creationId xmlns:p14="http://schemas.microsoft.com/office/powerpoint/2010/main" val="40896871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519160"/>
            <a:ext cx="12192000" cy="624840"/>
          </a:xfrm>
          <a:prstGeom prst="rect">
            <a:avLst/>
          </a:prstGeom>
          <a:solidFill>
            <a:schemeClr val="accent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Rectangle 9"/>
          <p:cNvSpPr/>
          <p:nvPr/>
        </p:nvSpPr>
        <p:spPr>
          <a:xfrm>
            <a:off x="0" y="8442960"/>
            <a:ext cx="12192000" cy="7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C0EBFC29-E341-44A8-910A-ED40C198BCEB}"/>
              </a:ext>
            </a:extLst>
          </p:cNvPr>
          <p:cNvSpPr>
            <a:spLocks noGrp="1"/>
          </p:cNvSpPr>
          <p:nvPr>
            <p:ph type="sldNum" sz="quarter" idx="12"/>
          </p:nvPr>
        </p:nvSpPr>
        <p:spPr/>
        <p:txBody>
          <a:bodyPr/>
          <a:lstStyle/>
          <a:p>
            <a:fld id="{F863145E-338E-42B9-8751-67AB39DC6B4E}" type="slidenum">
              <a:rPr lang="en-US" smtClean="0"/>
              <a:t>17</a:t>
            </a:fld>
            <a:endParaRPr lang="en-US" dirty="0"/>
          </a:p>
        </p:txBody>
      </p:sp>
      <p:sp>
        <p:nvSpPr>
          <p:cNvPr id="11" name="Title 1"/>
          <p:cNvSpPr txBox="1">
            <a:spLocks/>
          </p:cNvSpPr>
          <p:nvPr/>
        </p:nvSpPr>
        <p:spPr>
          <a:xfrm>
            <a:off x="838200" y="255503"/>
            <a:ext cx="10515600" cy="1767417"/>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ATM - Article </a:t>
            </a:r>
            <a:r>
              <a:rPr lang="en-US" b="1" dirty="0"/>
              <a:t>5: Community Action Committee Non-Profit Support</a:t>
            </a:r>
            <a:endParaRPr lang="en-US" dirty="0"/>
          </a:p>
          <a:p>
            <a:r>
              <a:rPr lang="en-US" b="1" dirty="0" smtClean="0"/>
              <a:t> </a:t>
            </a:r>
            <a:endParaRPr lang="en-US" dirty="0"/>
          </a:p>
        </p:txBody>
      </p:sp>
      <p:cxnSp>
        <p:nvCxnSpPr>
          <p:cNvPr id="12" name="Straight Connector 11"/>
          <p:cNvCxnSpPr/>
          <p:nvPr/>
        </p:nvCxnSpPr>
        <p:spPr>
          <a:xfrm>
            <a:off x="954024" y="2009869"/>
            <a:ext cx="10070592" cy="0"/>
          </a:xfrm>
          <a:prstGeom prst="line">
            <a:avLst/>
          </a:prstGeom>
        </p:spPr>
        <p:style>
          <a:lnRef idx="1">
            <a:schemeClr val="dk1"/>
          </a:lnRef>
          <a:fillRef idx="0">
            <a:schemeClr val="dk1"/>
          </a:fillRef>
          <a:effectRef idx="0">
            <a:schemeClr val="dk1"/>
          </a:effectRef>
          <a:fontRef idx="minor">
            <a:schemeClr val="tx1"/>
          </a:fontRef>
        </p:style>
      </p:cxnSp>
      <p:sp>
        <p:nvSpPr>
          <p:cNvPr id="13" name="Content Placeholder 2"/>
          <p:cNvSpPr txBox="1">
            <a:spLocks/>
          </p:cNvSpPr>
          <p:nvPr/>
        </p:nvSpPr>
        <p:spPr>
          <a:xfrm>
            <a:off x="838200" y="2022920"/>
            <a:ext cx="10515600" cy="36668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a:p>
        </p:txBody>
      </p:sp>
      <p:sp>
        <p:nvSpPr>
          <p:cNvPr id="8" name="Text Box 2"/>
          <p:cNvSpPr txBox="1">
            <a:spLocks noChangeArrowheads="1"/>
          </p:cNvSpPr>
          <p:nvPr/>
        </p:nvSpPr>
        <p:spPr bwMode="auto">
          <a:xfrm>
            <a:off x="934357" y="2242671"/>
            <a:ext cx="10323286" cy="1323439"/>
          </a:xfrm>
          <a:prstGeom prst="rect">
            <a:avLst/>
          </a:prstGeom>
          <a:solidFill>
            <a:srgbClr val="D8D8D8"/>
          </a:solidFill>
          <a:ln w="9525">
            <a:solidFill>
              <a:srgbClr val="000000"/>
            </a:solidFill>
            <a:miter lim="800000"/>
            <a:headEnd/>
            <a:tailEnd/>
          </a:ln>
        </p:spPr>
        <p:txBody>
          <a:bodyPr rot="0" vert="horz" wrap="square" lIns="91440" tIns="45720" rIns="91440" bIns="45720" anchor="t" anchorCtr="0" upright="1">
            <a:spAutoFit/>
          </a:bodyPr>
          <a:lstStyle/>
          <a:p>
            <a:pPr lvl="0" eaLnBrk="0" fontAlgn="base" hangingPunct="0">
              <a:spcBef>
                <a:spcPct val="0"/>
              </a:spcBef>
              <a:spcAft>
                <a:spcPts val="800"/>
              </a:spcAft>
            </a:pPr>
            <a:r>
              <a:rPr lang="en-US" altLang="en-US" sz="2000" dirty="0">
                <a:latin typeface="Bookman Old Style" panose="02050604050505020204" pitchFamily="18" charset="0"/>
              </a:rPr>
              <a:t>DESCRIPTION : </a:t>
            </a:r>
            <a:r>
              <a:rPr lang="en-US" altLang="en-US" sz="2000" dirty="0" smtClean="0">
                <a:latin typeface="Bookman Old Style" panose="02050604050505020204" pitchFamily="18" charset="0"/>
              </a:rPr>
              <a:t>This is a pre-establish annual allotment that is voted at Annual Town Meeting. The $25,000 provides supplemental budgetary assistance to the CAC for services that they provide to economically venerable members of our community. </a:t>
            </a:r>
            <a:endParaRPr lang="en-US" altLang="en-US" sz="2000" dirty="0">
              <a:latin typeface="Arial" panose="020B0604020202020204" pitchFamily="34" charset="0"/>
            </a:endParaRPr>
          </a:p>
        </p:txBody>
      </p:sp>
      <p:sp>
        <p:nvSpPr>
          <p:cNvPr id="14" name="Rectangle 13"/>
          <p:cNvSpPr/>
          <p:nvPr/>
        </p:nvSpPr>
        <p:spPr>
          <a:xfrm>
            <a:off x="838200" y="6688634"/>
            <a:ext cx="7424651" cy="1477328"/>
          </a:xfrm>
          <a:prstGeom prst="rect">
            <a:avLst/>
          </a:prstGeom>
        </p:spPr>
        <p:txBody>
          <a:bodyPr wrap="square">
            <a:spAutoFit/>
          </a:bodyPr>
          <a:lstStyle/>
          <a:p>
            <a:r>
              <a:rPr lang="en-US" dirty="0"/>
              <a:t>Submitted by: </a:t>
            </a:r>
            <a:r>
              <a:rPr lang="en-US" dirty="0" smtClean="0"/>
              <a:t>Town Manager</a:t>
            </a:r>
            <a:endParaRPr lang="en-US" b="1" dirty="0"/>
          </a:p>
          <a:p>
            <a:endParaRPr lang="en-US" b="1" dirty="0"/>
          </a:p>
          <a:p>
            <a:r>
              <a:rPr lang="en-US" b="1" dirty="0"/>
              <a:t>Board of Selectmen:	</a:t>
            </a:r>
            <a:r>
              <a:rPr lang="en-US" b="1" u="sng" dirty="0"/>
              <a:t> </a:t>
            </a:r>
            <a:r>
              <a:rPr lang="en-US" b="1" u="sng" dirty="0" smtClean="0"/>
              <a:t>0-0-0</a:t>
            </a:r>
            <a:r>
              <a:rPr lang="en-US" b="1" u="sng" dirty="0"/>
              <a:t>	</a:t>
            </a:r>
            <a:r>
              <a:rPr lang="en-US" b="1" dirty="0"/>
              <a:t> </a:t>
            </a:r>
            <a:r>
              <a:rPr lang="en-US" b="1" dirty="0" smtClean="0"/>
              <a:t> </a:t>
            </a:r>
            <a:endParaRPr lang="en-US" dirty="0"/>
          </a:p>
          <a:p>
            <a:r>
              <a:rPr lang="x-none" b="1" dirty="0"/>
              <a:t>Finance Committee:	</a:t>
            </a:r>
            <a:r>
              <a:rPr lang="en-US" b="1" u="sng" dirty="0"/>
              <a:t> </a:t>
            </a:r>
            <a:r>
              <a:rPr lang="en-US" b="1" u="sng" dirty="0" smtClean="0"/>
              <a:t>0-0-0   </a:t>
            </a:r>
            <a:r>
              <a:rPr lang="en-US" b="1" u="sng" dirty="0"/>
              <a:t>	</a:t>
            </a:r>
            <a:endParaRPr lang="en-US" b="1" dirty="0" smtClean="0"/>
          </a:p>
          <a:p>
            <a:r>
              <a:rPr lang="en-US" dirty="0" smtClean="0"/>
              <a:t>Vote </a:t>
            </a:r>
            <a:r>
              <a:rPr lang="en-US" dirty="0"/>
              <a:t>Required: 		Majority Vote</a:t>
            </a:r>
          </a:p>
        </p:txBody>
      </p:sp>
    </p:spTree>
    <p:extLst>
      <p:ext uri="{BB962C8B-B14F-4D97-AF65-F5344CB8AC3E}">
        <p14:creationId xmlns:p14="http://schemas.microsoft.com/office/powerpoint/2010/main" val="17823427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519160"/>
            <a:ext cx="12192000" cy="624840"/>
          </a:xfrm>
          <a:prstGeom prst="rect">
            <a:avLst/>
          </a:prstGeom>
          <a:solidFill>
            <a:schemeClr val="accent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Rectangle 9"/>
          <p:cNvSpPr/>
          <p:nvPr/>
        </p:nvSpPr>
        <p:spPr>
          <a:xfrm>
            <a:off x="0" y="8442960"/>
            <a:ext cx="12192000" cy="7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C0EBFC29-E341-44A8-910A-ED40C198BCEB}"/>
              </a:ext>
            </a:extLst>
          </p:cNvPr>
          <p:cNvSpPr>
            <a:spLocks noGrp="1"/>
          </p:cNvSpPr>
          <p:nvPr>
            <p:ph type="sldNum" sz="quarter" idx="12"/>
          </p:nvPr>
        </p:nvSpPr>
        <p:spPr/>
        <p:txBody>
          <a:bodyPr/>
          <a:lstStyle/>
          <a:p>
            <a:fld id="{F863145E-338E-42B9-8751-67AB39DC6B4E}" type="slidenum">
              <a:rPr lang="en-US" smtClean="0"/>
              <a:t>18</a:t>
            </a:fld>
            <a:endParaRPr lang="en-US" dirty="0"/>
          </a:p>
        </p:txBody>
      </p:sp>
      <p:sp>
        <p:nvSpPr>
          <p:cNvPr id="11" name="Title 1"/>
          <p:cNvSpPr txBox="1">
            <a:spLocks/>
          </p:cNvSpPr>
          <p:nvPr/>
        </p:nvSpPr>
        <p:spPr>
          <a:xfrm>
            <a:off x="838200" y="255503"/>
            <a:ext cx="10515600" cy="176741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ATM - Article 6: FY23 General Government Budget</a:t>
            </a:r>
            <a:endParaRPr lang="en-US" dirty="0"/>
          </a:p>
        </p:txBody>
      </p:sp>
      <p:cxnSp>
        <p:nvCxnSpPr>
          <p:cNvPr id="12" name="Straight Connector 11"/>
          <p:cNvCxnSpPr/>
          <p:nvPr/>
        </p:nvCxnSpPr>
        <p:spPr>
          <a:xfrm>
            <a:off x="954024" y="2009869"/>
            <a:ext cx="10070592" cy="0"/>
          </a:xfrm>
          <a:prstGeom prst="line">
            <a:avLst/>
          </a:prstGeom>
        </p:spPr>
        <p:style>
          <a:lnRef idx="1">
            <a:schemeClr val="dk1"/>
          </a:lnRef>
          <a:fillRef idx="0">
            <a:schemeClr val="dk1"/>
          </a:fillRef>
          <a:effectRef idx="0">
            <a:schemeClr val="dk1"/>
          </a:effectRef>
          <a:fontRef idx="minor">
            <a:schemeClr val="tx1"/>
          </a:fontRef>
        </p:style>
      </p:cxnSp>
      <p:sp>
        <p:nvSpPr>
          <p:cNvPr id="13" name="Content Placeholder 2"/>
          <p:cNvSpPr txBox="1">
            <a:spLocks/>
          </p:cNvSpPr>
          <p:nvPr/>
        </p:nvSpPr>
        <p:spPr>
          <a:xfrm>
            <a:off x="838200" y="2022920"/>
            <a:ext cx="10515600" cy="36668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ts val="0"/>
              </a:spcBef>
            </a:pPr>
            <a:r>
              <a:rPr lang="en-US" dirty="0">
                <a:latin typeface="Times New Roman" panose="02020603050405020304" pitchFamily="18" charset="0"/>
                <a:ea typeface="Times New Roman" panose="02020603050405020304" pitchFamily="18" charset="0"/>
              </a:rPr>
              <a:t>To see if the Town will vote to raise and appropriate and transfer from other available funds the sum of $16,001,424 for the operating budget of the Town for the fiscal year beginning July 1, 2022, or act in relation thereto.  </a:t>
            </a:r>
            <a:endParaRPr lang="en-US" sz="1600" dirty="0">
              <a:latin typeface="Times New Roman" panose="02020603050405020304" pitchFamily="18" charset="0"/>
              <a:ea typeface="Times New Roman" panose="02020603050405020304" pitchFamily="18" charset="0"/>
            </a:endParaRPr>
          </a:p>
          <a:p>
            <a:endParaRPr lang="en-US" dirty="0" smtClean="0"/>
          </a:p>
          <a:p>
            <a:endParaRPr lang="en-US" dirty="0" smtClean="0"/>
          </a:p>
          <a:p>
            <a:endParaRPr lang="en-US" dirty="0"/>
          </a:p>
        </p:txBody>
      </p:sp>
    </p:spTree>
    <p:extLst>
      <p:ext uri="{BB962C8B-B14F-4D97-AF65-F5344CB8AC3E}">
        <p14:creationId xmlns:p14="http://schemas.microsoft.com/office/powerpoint/2010/main" val="30102215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519160"/>
            <a:ext cx="12192000" cy="624840"/>
          </a:xfrm>
          <a:prstGeom prst="rect">
            <a:avLst/>
          </a:prstGeom>
          <a:solidFill>
            <a:schemeClr val="accent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Rectangle 9"/>
          <p:cNvSpPr/>
          <p:nvPr/>
        </p:nvSpPr>
        <p:spPr>
          <a:xfrm>
            <a:off x="0" y="8442960"/>
            <a:ext cx="12192000" cy="7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C0EBFC29-E341-44A8-910A-ED40C198BCEB}"/>
              </a:ext>
            </a:extLst>
          </p:cNvPr>
          <p:cNvSpPr>
            <a:spLocks noGrp="1"/>
          </p:cNvSpPr>
          <p:nvPr>
            <p:ph type="sldNum" sz="quarter" idx="12"/>
          </p:nvPr>
        </p:nvSpPr>
        <p:spPr/>
        <p:txBody>
          <a:bodyPr/>
          <a:lstStyle/>
          <a:p>
            <a:fld id="{F863145E-338E-42B9-8751-67AB39DC6B4E}" type="slidenum">
              <a:rPr lang="en-US" smtClean="0"/>
              <a:t>19</a:t>
            </a:fld>
            <a:endParaRPr lang="en-US" dirty="0"/>
          </a:p>
        </p:txBody>
      </p:sp>
      <p:sp>
        <p:nvSpPr>
          <p:cNvPr id="11" name="Title 1"/>
          <p:cNvSpPr txBox="1">
            <a:spLocks/>
          </p:cNvSpPr>
          <p:nvPr/>
        </p:nvSpPr>
        <p:spPr>
          <a:xfrm>
            <a:off x="838200" y="255503"/>
            <a:ext cx="10515600" cy="176741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ATM - Article </a:t>
            </a:r>
            <a:r>
              <a:rPr lang="en-US" b="1" dirty="0"/>
              <a:t>6: FY23 General Government </a:t>
            </a:r>
            <a:r>
              <a:rPr lang="en-US" b="1" dirty="0" smtClean="0"/>
              <a:t>Budget</a:t>
            </a:r>
            <a:endParaRPr lang="en-US" dirty="0"/>
          </a:p>
        </p:txBody>
      </p:sp>
      <p:cxnSp>
        <p:nvCxnSpPr>
          <p:cNvPr id="12" name="Straight Connector 11"/>
          <p:cNvCxnSpPr/>
          <p:nvPr/>
        </p:nvCxnSpPr>
        <p:spPr>
          <a:xfrm>
            <a:off x="954024" y="2009869"/>
            <a:ext cx="10070592" cy="0"/>
          </a:xfrm>
          <a:prstGeom prst="line">
            <a:avLst/>
          </a:prstGeom>
        </p:spPr>
        <p:style>
          <a:lnRef idx="1">
            <a:schemeClr val="dk1"/>
          </a:lnRef>
          <a:fillRef idx="0">
            <a:schemeClr val="dk1"/>
          </a:fillRef>
          <a:effectRef idx="0">
            <a:schemeClr val="dk1"/>
          </a:effectRef>
          <a:fontRef idx="minor">
            <a:schemeClr val="tx1"/>
          </a:fontRef>
        </p:style>
      </p:cxnSp>
      <p:sp>
        <p:nvSpPr>
          <p:cNvPr id="13" name="Content Placeholder 2"/>
          <p:cNvSpPr txBox="1">
            <a:spLocks/>
          </p:cNvSpPr>
          <p:nvPr/>
        </p:nvSpPr>
        <p:spPr>
          <a:xfrm>
            <a:off x="838200" y="2022920"/>
            <a:ext cx="10515600" cy="36668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a:p>
        </p:txBody>
      </p:sp>
      <p:sp>
        <p:nvSpPr>
          <p:cNvPr id="8" name="Text Box 2"/>
          <p:cNvSpPr txBox="1">
            <a:spLocks noChangeArrowheads="1"/>
          </p:cNvSpPr>
          <p:nvPr/>
        </p:nvSpPr>
        <p:spPr bwMode="auto">
          <a:xfrm>
            <a:off x="934357" y="2242671"/>
            <a:ext cx="10323286" cy="1015663"/>
          </a:xfrm>
          <a:prstGeom prst="rect">
            <a:avLst/>
          </a:prstGeom>
          <a:solidFill>
            <a:srgbClr val="D8D8D8"/>
          </a:solidFill>
          <a:ln w="9525">
            <a:solidFill>
              <a:srgbClr val="000000"/>
            </a:solidFill>
            <a:miter lim="800000"/>
            <a:headEnd/>
            <a:tailEnd/>
          </a:ln>
        </p:spPr>
        <p:txBody>
          <a:bodyPr rot="0" vert="horz" wrap="square" lIns="91440" tIns="45720" rIns="91440" bIns="45720" anchor="t" anchorCtr="0" upright="1">
            <a:spAutoFit/>
          </a:bodyPr>
          <a:lstStyle/>
          <a:p>
            <a:pPr lvl="0" eaLnBrk="0" fontAlgn="base" hangingPunct="0">
              <a:spcBef>
                <a:spcPct val="0"/>
              </a:spcBef>
              <a:spcAft>
                <a:spcPts val="800"/>
              </a:spcAft>
            </a:pPr>
            <a:r>
              <a:rPr lang="en-US" altLang="en-US" sz="2000" dirty="0">
                <a:latin typeface="Bookman Old Style" panose="02050604050505020204" pitchFamily="18" charset="0"/>
              </a:rPr>
              <a:t>DESCRIPTION : </a:t>
            </a:r>
            <a:r>
              <a:rPr lang="en-US" altLang="en-US" sz="2000" dirty="0" smtClean="0">
                <a:latin typeface="Bookman Old Style" panose="02050604050505020204" pitchFamily="18" charset="0"/>
              </a:rPr>
              <a:t>This article appropriates funding for the FY23 General Operating Budget. A line-line by breakdown of how these funds are distributed is available in the Town Meeting Warrant. </a:t>
            </a:r>
            <a:endParaRPr lang="en-US" altLang="en-US" sz="2000" dirty="0">
              <a:latin typeface="Arial" panose="020B0604020202020204" pitchFamily="34" charset="0"/>
            </a:endParaRPr>
          </a:p>
        </p:txBody>
      </p:sp>
      <p:sp>
        <p:nvSpPr>
          <p:cNvPr id="14" name="Rectangle 13"/>
          <p:cNvSpPr/>
          <p:nvPr/>
        </p:nvSpPr>
        <p:spPr>
          <a:xfrm>
            <a:off x="838200" y="6688634"/>
            <a:ext cx="7424651" cy="1477328"/>
          </a:xfrm>
          <a:prstGeom prst="rect">
            <a:avLst/>
          </a:prstGeom>
        </p:spPr>
        <p:txBody>
          <a:bodyPr wrap="square">
            <a:spAutoFit/>
          </a:bodyPr>
          <a:lstStyle/>
          <a:p>
            <a:r>
              <a:rPr lang="en-US" dirty="0"/>
              <a:t>Submitted by: </a:t>
            </a:r>
            <a:r>
              <a:rPr lang="en-US" dirty="0" smtClean="0"/>
              <a:t>Town Manager</a:t>
            </a:r>
            <a:endParaRPr lang="en-US" b="1" dirty="0"/>
          </a:p>
          <a:p>
            <a:endParaRPr lang="en-US" b="1" dirty="0"/>
          </a:p>
          <a:p>
            <a:r>
              <a:rPr lang="en-US" b="1" dirty="0"/>
              <a:t>Board of Selectmen:	</a:t>
            </a:r>
            <a:r>
              <a:rPr lang="en-US" b="1" u="sng" dirty="0"/>
              <a:t> </a:t>
            </a:r>
            <a:r>
              <a:rPr lang="en-US" b="1" u="sng" dirty="0" smtClean="0"/>
              <a:t>0-0-0</a:t>
            </a:r>
            <a:r>
              <a:rPr lang="en-US" b="1" u="sng" dirty="0"/>
              <a:t>	</a:t>
            </a:r>
            <a:r>
              <a:rPr lang="en-US" b="1" dirty="0"/>
              <a:t> </a:t>
            </a:r>
            <a:r>
              <a:rPr lang="en-US" b="1" dirty="0" smtClean="0"/>
              <a:t> </a:t>
            </a:r>
            <a:endParaRPr lang="en-US" dirty="0"/>
          </a:p>
          <a:p>
            <a:r>
              <a:rPr lang="x-none" b="1" dirty="0"/>
              <a:t>Finance Committee:	</a:t>
            </a:r>
            <a:r>
              <a:rPr lang="en-US" b="1" u="sng" dirty="0"/>
              <a:t> </a:t>
            </a:r>
            <a:r>
              <a:rPr lang="en-US" b="1" u="sng" dirty="0" smtClean="0"/>
              <a:t>0-0-0   </a:t>
            </a:r>
            <a:r>
              <a:rPr lang="en-US" b="1" u="sng" dirty="0"/>
              <a:t>	</a:t>
            </a:r>
            <a:endParaRPr lang="en-US" b="1" dirty="0" smtClean="0"/>
          </a:p>
          <a:p>
            <a:r>
              <a:rPr lang="en-US" dirty="0" smtClean="0"/>
              <a:t>Vote </a:t>
            </a:r>
            <a:r>
              <a:rPr lang="en-US" dirty="0"/>
              <a:t>Required: 		Majority Vote</a:t>
            </a:r>
          </a:p>
        </p:txBody>
      </p:sp>
    </p:spTree>
    <p:extLst>
      <p:ext uri="{BB962C8B-B14F-4D97-AF65-F5344CB8AC3E}">
        <p14:creationId xmlns:p14="http://schemas.microsoft.com/office/powerpoint/2010/main" val="3952127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519160"/>
            <a:ext cx="12192000" cy="624840"/>
          </a:xfrm>
          <a:prstGeom prst="rect">
            <a:avLst/>
          </a:prstGeom>
          <a:solidFill>
            <a:schemeClr val="accent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Rectangle 9"/>
          <p:cNvSpPr/>
          <p:nvPr/>
        </p:nvSpPr>
        <p:spPr>
          <a:xfrm>
            <a:off x="0" y="8442960"/>
            <a:ext cx="12192000" cy="7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C0EBFC29-E341-44A8-910A-ED40C198BCEB}"/>
              </a:ext>
            </a:extLst>
          </p:cNvPr>
          <p:cNvSpPr>
            <a:spLocks noGrp="1"/>
          </p:cNvSpPr>
          <p:nvPr>
            <p:ph type="sldNum" sz="quarter" idx="12"/>
          </p:nvPr>
        </p:nvSpPr>
        <p:spPr/>
        <p:txBody>
          <a:bodyPr/>
          <a:lstStyle/>
          <a:p>
            <a:fld id="{F863145E-338E-42B9-8751-67AB39DC6B4E}" type="slidenum">
              <a:rPr lang="en-US" smtClean="0"/>
              <a:t>2</a:t>
            </a:fld>
            <a:endParaRPr lang="en-US" dirty="0"/>
          </a:p>
        </p:txBody>
      </p:sp>
      <p:sp>
        <p:nvSpPr>
          <p:cNvPr id="11" name="Title 1"/>
          <p:cNvSpPr txBox="1">
            <a:spLocks/>
          </p:cNvSpPr>
          <p:nvPr/>
        </p:nvSpPr>
        <p:spPr>
          <a:xfrm>
            <a:off x="838200" y="255503"/>
            <a:ext cx="10515600" cy="176741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STM - Article </a:t>
            </a:r>
            <a:r>
              <a:rPr lang="en-US" b="1" dirty="0" smtClean="0"/>
              <a:t>1: Committee Report</a:t>
            </a:r>
            <a:endParaRPr lang="en-US" dirty="0"/>
          </a:p>
        </p:txBody>
      </p:sp>
      <p:cxnSp>
        <p:nvCxnSpPr>
          <p:cNvPr id="12" name="Straight Connector 11"/>
          <p:cNvCxnSpPr/>
          <p:nvPr/>
        </p:nvCxnSpPr>
        <p:spPr>
          <a:xfrm>
            <a:off x="954024" y="2009869"/>
            <a:ext cx="10070592" cy="0"/>
          </a:xfrm>
          <a:prstGeom prst="line">
            <a:avLst/>
          </a:prstGeom>
        </p:spPr>
        <p:style>
          <a:lnRef idx="1">
            <a:schemeClr val="dk1"/>
          </a:lnRef>
          <a:fillRef idx="0">
            <a:schemeClr val="dk1"/>
          </a:fillRef>
          <a:effectRef idx="0">
            <a:schemeClr val="dk1"/>
          </a:effectRef>
          <a:fontRef idx="minor">
            <a:schemeClr val="tx1"/>
          </a:fontRef>
        </p:style>
      </p:cxnSp>
      <p:sp>
        <p:nvSpPr>
          <p:cNvPr id="13" name="Content Placeholder 2"/>
          <p:cNvSpPr txBox="1">
            <a:spLocks/>
          </p:cNvSpPr>
          <p:nvPr/>
        </p:nvSpPr>
        <p:spPr>
          <a:xfrm>
            <a:off x="838200" y="2022920"/>
            <a:ext cx="10515600" cy="36668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base"/>
            <a:r>
              <a:rPr lang="en-US" dirty="0"/>
              <a:t>To see if the Town will vote to hear and act on the reports of the Finance Committee, and any other Board </a:t>
            </a:r>
            <a:r>
              <a:rPr lang="en-US" dirty="0" smtClean="0"/>
              <a:t>or Committee</a:t>
            </a:r>
            <a:r>
              <a:rPr lang="en-US" dirty="0"/>
              <a:t>, or act in relation thereto. </a:t>
            </a:r>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4232025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519160"/>
            <a:ext cx="12192000" cy="624840"/>
          </a:xfrm>
          <a:prstGeom prst="rect">
            <a:avLst/>
          </a:prstGeom>
          <a:solidFill>
            <a:schemeClr val="accent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Rectangle 9"/>
          <p:cNvSpPr/>
          <p:nvPr/>
        </p:nvSpPr>
        <p:spPr>
          <a:xfrm>
            <a:off x="0" y="8442960"/>
            <a:ext cx="12192000" cy="7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C0EBFC29-E341-44A8-910A-ED40C198BCEB}"/>
              </a:ext>
            </a:extLst>
          </p:cNvPr>
          <p:cNvSpPr>
            <a:spLocks noGrp="1"/>
          </p:cNvSpPr>
          <p:nvPr>
            <p:ph type="sldNum" sz="quarter" idx="12"/>
          </p:nvPr>
        </p:nvSpPr>
        <p:spPr/>
        <p:txBody>
          <a:bodyPr/>
          <a:lstStyle/>
          <a:p>
            <a:fld id="{F863145E-338E-42B9-8751-67AB39DC6B4E}" type="slidenum">
              <a:rPr lang="en-US" smtClean="0"/>
              <a:t>20</a:t>
            </a:fld>
            <a:endParaRPr lang="en-US" dirty="0"/>
          </a:p>
        </p:txBody>
      </p:sp>
      <p:sp>
        <p:nvSpPr>
          <p:cNvPr id="11" name="Title 1"/>
          <p:cNvSpPr txBox="1">
            <a:spLocks/>
          </p:cNvSpPr>
          <p:nvPr/>
        </p:nvSpPr>
        <p:spPr>
          <a:xfrm>
            <a:off x="838200" y="255503"/>
            <a:ext cx="10515600" cy="176741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ATM - Article 7: FY23 Water Department Enterprise Budget</a:t>
            </a:r>
            <a:endParaRPr lang="en-US" dirty="0"/>
          </a:p>
        </p:txBody>
      </p:sp>
      <p:cxnSp>
        <p:nvCxnSpPr>
          <p:cNvPr id="12" name="Straight Connector 11"/>
          <p:cNvCxnSpPr/>
          <p:nvPr/>
        </p:nvCxnSpPr>
        <p:spPr>
          <a:xfrm>
            <a:off x="954024" y="2009869"/>
            <a:ext cx="10070592" cy="0"/>
          </a:xfrm>
          <a:prstGeom prst="line">
            <a:avLst/>
          </a:prstGeom>
        </p:spPr>
        <p:style>
          <a:lnRef idx="1">
            <a:schemeClr val="dk1"/>
          </a:lnRef>
          <a:fillRef idx="0">
            <a:schemeClr val="dk1"/>
          </a:fillRef>
          <a:effectRef idx="0">
            <a:schemeClr val="dk1"/>
          </a:effectRef>
          <a:fontRef idx="minor">
            <a:schemeClr val="tx1"/>
          </a:fontRef>
        </p:style>
      </p:cxnSp>
      <p:sp>
        <p:nvSpPr>
          <p:cNvPr id="13" name="Content Placeholder 2"/>
          <p:cNvSpPr txBox="1">
            <a:spLocks/>
          </p:cNvSpPr>
          <p:nvPr/>
        </p:nvSpPr>
        <p:spPr>
          <a:xfrm>
            <a:off x="838200" y="2022920"/>
            <a:ext cx="10515600" cy="36668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To see if the Town will vote to appropriate the sum of $1,111,532 (Water Receipts of $997,942 and ARPA Funds of $113,590) for direct costs of the Water Department Enterprise Fund for the fiscal year beginning July 1, 2022, and that indirect costs of $145,328 appropriated in the general government budget be funded by Water Receipts, or act in relation thereto.</a:t>
            </a:r>
          </a:p>
          <a:p>
            <a:endParaRPr lang="en-US" dirty="0" smtClean="0"/>
          </a:p>
          <a:p>
            <a:endParaRPr lang="en-US" dirty="0" smtClean="0"/>
          </a:p>
          <a:p>
            <a:endParaRPr lang="en-US" dirty="0"/>
          </a:p>
        </p:txBody>
      </p:sp>
    </p:spTree>
    <p:extLst>
      <p:ext uri="{BB962C8B-B14F-4D97-AF65-F5344CB8AC3E}">
        <p14:creationId xmlns:p14="http://schemas.microsoft.com/office/powerpoint/2010/main" val="26390657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519160"/>
            <a:ext cx="12192000" cy="624840"/>
          </a:xfrm>
          <a:prstGeom prst="rect">
            <a:avLst/>
          </a:prstGeom>
          <a:solidFill>
            <a:schemeClr val="accent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Rectangle 9"/>
          <p:cNvSpPr/>
          <p:nvPr/>
        </p:nvSpPr>
        <p:spPr>
          <a:xfrm>
            <a:off x="0" y="8442960"/>
            <a:ext cx="12192000" cy="7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C0EBFC29-E341-44A8-910A-ED40C198BCEB}"/>
              </a:ext>
            </a:extLst>
          </p:cNvPr>
          <p:cNvSpPr>
            <a:spLocks noGrp="1"/>
          </p:cNvSpPr>
          <p:nvPr>
            <p:ph type="sldNum" sz="quarter" idx="12"/>
          </p:nvPr>
        </p:nvSpPr>
        <p:spPr/>
        <p:txBody>
          <a:bodyPr/>
          <a:lstStyle/>
          <a:p>
            <a:fld id="{F863145E-338E-42B9-8751-67AB39DC6B4E}" type="slidenum">
              <a:rPr lang="en-US" smtClean="0"/>
              <a:t>21</a:t>
            </a:fld>
            <a:endParaRPr lang="en-US" dirty="0"/>
          </a:p>
        </p:txBody>
      </p:sp>
      <p:sp>
        <p:nvSpPr>
          <p:cNvPr id="11" name="Title 1"/>
          <p:cNvSpPr txBox="1">
            <a:spLocks/>
          </p:cNvSpPr>
          <p:nvPr/>
        </p:nvSpPr>
        <p:spPr>
          <a:xfrm>
            <a:off x="838200" y="255503"/>
            <a:ext cx="10515600" cy="176741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ATM - Article 7</a:t>
            </a:r>
            <a:r>
              <a:rPr lang="en-US" b="1" dirty="0"/>
              <a:t>: FY23 Water Department Enterprise Budget</a:t>
            </a:r>
            <a:endParaRPr lang="en-US" dirty="0"/>
          </a:p>
        </p:txBody>
      </p:sp>
      <p:cxnSp>
        <p:nvCxnSpPr>
          <p:cNvPr id="12" name="Straight Connector 11"/>
          <p:cNvCxnSpPr/>
          <p:nvPr/>
        </p:nvCxnSpPr>
        <p:spPr>
          <a:xfrm>
            <a:off x="954024" y="2009869"/>
            <a:ext cx="10070592" cy="0"/>
          </a:xfrm>
          <a:prstGeom prst="line">
            <a:avLst/>
          </a:prstGeom>
        </p:spPr>
        <p:style>
          <a:lnRef idx="1">
            <a:schemeClr val="dk1"/>
          </a:lnRef>
          <a:fillRef idx="0">
            <a:schemeClr val="dk1"/>
          </a:fillRef>
          <a:effectRef idx="0">
            <a:schemeClr val="dk1"/>
          </a:effectRef>
          <a:fontRef idx="minor">
            <a:schemeClr val="tx1"/>
          </a:fontRef>
        </p:style>
      </p:cxnSp>
      <p:sp>
        <p:nvSpPr>
          <p:cNvPr id="13" name="Content Placeholder 2"/>
          <p:cNvSpPr txBox="1">
            <a:spLocks/>
          </p:cNvSpPr>
          <p:nvPr/>
        </p:nvSpPr>
        <p:spPr>
          <a:xfrm>
            <a:off x="838200" y="2022920"/>
            <a:ext cx="10515600" cy="36668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a:p>
        </p:txBody>
      </p:sp>
      <p:sp>
        <p:nvSpPr>
          <p:cNvPr id="8" name="Text Box 2"/>
          <p:cNvSpPr txBox="1">
            <a:spLocks noChangeArrowheads="1"/>
          </p:cNvSpPr>
          <p:nvPr/>
        </p:nvSpPr>
        <p:spPr bwMode="auto">
          <a:xfrm>
            <a:off x="934357" y="2242671"/>
            <a:ext cx="10323286" cy="2246769"/>
          </a:xfrm>
          <a:prstGeom prst="rect">
            <a:avLst/>
          </a:prstGeom>
          <a:solidFill>
            <a:srgbClr val="D8D8D8"/>
          </a:solidFill>
          <a:ln w="9525">
            <a:solidFill>
              <a:srgbClr val="000000"/>
            </a:solidFill>
            <a:miter lim="800000"/>
            <a:headEnd/>
            <a:tailEnd/>
          </a:ln>
        </p:spPr>
        <p:txBody>
          <a:bodyPr rot="0" vert="horz" wrap="square" lIns="91440" tIns="45720" rIns="91440" bIns="45720" anchor="t" anchorCtr="0" upright="1">
            <a:spAutoFit/>
          </a:bodyPr>
          <a:lstStyle/>
          <a:p>
            <a:pPr lvl="0" eaLnBrk="0" fontAlgn="base" hangingPunct="0">
              <a:spcBef>
                <a:spcPct val="0"/>
              </a:spcBef>
              <a:spcAft>
                <a:spcPts val="800"/>
              </a:spcAft>
            </a:pPr>
            <a:r>
              <a:rPr lang="en-US" altLang="en-US" sz="2000" dirty="0">
                <a:latin typeface="Bookman Old Style" panose="02050604050505020204" pitchFamily="18" charset="0"/>
              </a:rPr>
              <a:t>DESCRIPTION : </a:t>
            </a:r>
            <a:r>
              <a:rPr lang="en-US" altLang="en-US" sz="2000" dirty="0" smtClean="0">
                <a:latin typeface="Bookman Old Style" panose="02050604050505020204" pitchFamily="18" charset="0"/>
              </a:rPr>
              <a:t>This article funds the Water Department Enterprise Budget. Based in part on the recent April 11</a:t>
            </a:r>
            <a:r>
              <a:rPr lang="en-US" altLang="en-US" sz="2000" baseline="30000" dirty="0" smtClean="0">
                <a:latin typeface="Bookman Old Style" panose="02050604050505020204" pitchFamily="18" charset="0"/>
              </a:rPr>
              <a:t>th</a:t>
            </a:r>
            <a:r>
              <a:rPr lang="en-US" altLang="en-US" sz="2000" dirty="0" smtClean="0">
                <a:latin typeface="Bookman Old Style" panose="02050604050505020204" pitchFamily="18" charset="0"/>
              </a:rPr>
              <a:t>, 2022 Board of Selectmen vote to increase rates 10% for FY23 and 8.5% for FY24. This department will run a “planned deficit” in FY23, projected to run at $70,000 based on an independent consultant’s figures. The article is calling for $113,590 based on more conservative estimates from our Accounting office. This not to exceed figure would be funded through ARPA. </a:t>
            </a:r>
            <a:endParaRPr lang="en-US" altLang="en-US" sz="2000" dirty="0">
              <a:latin typeface="Arial" panose="020B0604020202020204" pitchFamily="34" charset="0"/>
            </a:endParaRPr>
          </a:p>
        </p:txBody>
      </p:sp>
      <p:sp>
        <p:nvSpPr>
          <p:cNvPr id="14" name="Rectangle 13"/>
          <p:cNvSpPr/>
          <p:nvPr/>
        </p:nvSpPr>
        <p:spPr>
          <a:xfrm>
            <a:off x="838200" y="6688634"/>
            <a:ext cx="7424651" cy="1477328"/>
          </a:xfrm>
          <a:prstGeom prst="rect">
            <a:avLst/>
          </a:prstGeom>
        </p:spPr>
        <p:txBody>
          <a:bodyPr wrap="square">
            <a:spAutoFit/>
          </a:bodyPr>
          <a:lstStyle/>
          <a:p>
            <a:r>
              <a:rPr lang="en-US" dirty="0"/>
              <a:t>Submitted by: </a:t>
            </a:r>
            <a:r>
              <a:rPr lang="en-US" dirty="0" smtClean="0"/>
              <a:t>Town Manager</a:t>
            </a:r>
            <a:endParaRPr lang="en-US" b="1" dirty="0"/>
          </a:p>
          <a:p>
            <a:endParaRPr lang="en-US" b="1" dirty="0"/>
          </a:p>
          <a:p>
            <a:r>
              <a:rPr lang="en-US" b="1" dirty="0"/>
              <a:t>Board of Selectmen:	</a:t>
            </a:r>
            <a:r>
              <a:rPr lang="en-US" b="1" u="sng" dirty="0"/>
              <a:t> </a:t>
            </a:r>
            <a:r>
              <a:rPr lang="en-US" b="1" u="sng" dirty="0" smtClean="0"/>
              <a:t>0-0-0</a:t>
            </a:r>
            <a:r>
              <a:rPr lang="en-US" b="1" u="sng" dirty="0"/>
              <a:t>	</a:t>
            </a:r>
            <a:r>
              <a:rPr lang="en-US" b="1" dirty="0"/>
              <a:t> </a:t>
            </a:r>
            <a:r>
              <a:rPr lang="en-US" b="1" dirty="0" smtClean="0"/>
              <a:t> </a:t>
            </a:r>
            <a:endParaRPr lang="en-US" dirty="0"/>
          </a:p>
          <a:p>
            <a:r>
              <a:rPr lang="x-none" b="1" dirty="0"/>
              <a:t>Finance Committee:	</a:t>
            </a:r>
            <a:r>
              <a:rPr lang="en-US" b="1" u="sng" dirty="0"/>
              <a:t> </a:t>
            </a:r>
            <a:r>
              <a:rPr lang="en-US" b="1" u="sng" dirty="0" smtClean="0"/>
              <a:t>0-0-0   </a:t>
            </a:r>
            <a:r>
              <a:rPr lang="en-US" b="1" u="sng" dirty="0"/>
              <a:t>	</a:t>
            </a:r>
            <a:endParaRPr lang="en-US" b="1" dirty="0" smtClean="0"/>
          </a:p>
          <a:p>
            <a:r>
              <a:rPr lang="en-US" dirty="0" smtClean="0"/>
              <a:t>Vote </a:t>
            </a:r>
            <a:r>
              <a:rPr lang="en-US" dirty="0"/>
              <a:t>Required: 		Majority Vote</a:t>
            </a:r>
          </a:p>
        </p:txBody>
      </p:sp>
    </p:spTree>
    <p:extLst>
      <p:ext uri="{BB962C8B-B14F-4D97-AF65-F5344CB8AC3E}">
        <p14:creationId xmlns:p14="http://schemas.microsoft.com/office/powerpoint/2010/main" val="22657033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519160"/>
            <a:ext cx="12192000" cy="624840"/>
          </a:xfrm>
          <a:prstGeom prst="rect">
            <a:avLst/>
          </a:prstGeom>
          <a:solidFill>
            <a:schemeClr val="accent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Rectangle 9"/>
          <p:cNvSpPr/>
          <p:nvPr/>
        </p:nvSpPr>
        <p:spPr>
          <a:xfrm>
            <a:off x="0" y="8442960"/>
            <a:ext cx="12192000" cy="7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C0EBFC29-E341-44A8-910A-ED40C198BCEB}"/>
              </a:ext>
            </a:extLst>
          </p:cNvPr>
          <p:cNvSpPr>
            <a:spLocks noGrp="1"/>
          </p:cNvSpPr>
          <p:nvPr>
            <p:ph type="sldNum" sz="quarter" idx="12"/>
          </p:nvPr>
        </p:nvSpPr>
        <p:spPr/>
        <p:txBody>
          <a:bodyPr/>
          <a:lstStyle/>
          <a:p>
            <a:fld id="{F863145E-338E-42B9-8751-67AB39DC6B4E}" type="slidenum">
              <a:rPr lang="en-US" smtClean="0"/>
              <a:t>22</a:t>
            </a:fld>
            <a:endParaRPr lang="en-US" dirty="0"/>
          </a:p>
        </p:txBody>
      </p:sp>
      <p:sp>
        <p:nvSpPr>
          <p:cNvPr id="11" name="Title 1"/>
          <p:cNvSpPr txBox="1">
            <a:spLocks/>
          </p:cNvSpPr>
          <p:nvPr/>
        </p:nvSpPr>
        <p:spPr>
          <a:xfrm>
            <a:off x="838200" y="255503"/>
            <a:ext cx="10515600" cy="176741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ATM - Article 8: FY23 Wastewater Enterprise Budget</a:t>
            </a:r>
            <a:endParaRPr lang="en-US" dirty="0"/>
          </a:p>
        </p:txBody>
      </p:sp>
      <p:cxnSp>
        <p:nvCxnSpPr>
          <p:cNvPr id="12" name="Straight Connector 11"/>
          <p:cNvCxnSpPr/>
          <p:nvPr/>
        </p:nvCxnSpPr>
        <p:spPr>
          <a:xfrm>
            <a:off x="954024" y="2009869"/>
            <a:ext cx="10070592" cy="0"/>
          </a:xfrm>
          <a:prstGeom prst="line">
            <a:avLst/>
          </a:prstGeom>
        </p:spPr>
        <p:style>
          <a:lnRef idx="1">
            <a:schemeClr val="dk1"/>
          </a:lnRef>
          <a:fillRef idx="0">
            <a:schemeClr val="dk1"/>
          </a:fillRef>
          <a:effectRef idx="0">
            <a:schemeClr val="dk1"/>
          </a:effectRef>
          <a:fontRef idx="minor">
            <a:schemeClr val="tx1"/>
          </a:fontRef>
        </p:style>
      </p:cxnSp>
      <p:sp>
        <p:nvSpPr>
          <p:cNvPr id="13" name="Content Placeholder 2"/>
          <p:cNvSpPr txBox="1">
            <a:spLocks/>
          </p:cNvSpPr>
          <p:nvPr/>
        </p:nvSpPr>
        <p:spPr>
          <a:xfrm>
            <a:off x="838200" y="2022920"/>
            <a:ext cx="10515600" cy="36668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ts val="0"/>
              </a:spcBef>
            </a:pPr>
            <a:r>
              <a:rPr lang="en-US" dirty="0">
                <a:latin typeface="Times New Roman" panose="02020603050405020304" pitchFamily="18" charset="0"/>
                <a:ea typeface="Times New Roman" panose="02020603050405020304" pitchFamily="18" charset="0"/>
              </a:rPr>
              <a:t>To see if the Town will vote to appropriate the sum of $1,555,315 (Wastewater Receipts of $1,070,018 and Betterment Revenues of $485,297) for the direct costs of the Wastewater Treatment Department Enterprise Fund for the fiscal year beginning July 1, 2022, and that indirect costs of $135,363 appropriated in the general government budget be funded by Wastewater Receipts, or act in relation thereto.</a:t>
            </a:r>
            <a:endParaRPr lang="en-US" sz="1600" dirty="0">
              <a:latin typeface="Times New Roman" panose="02020603050405020304" pitchFamily="18" charset="0"/>
              <a:ea typeface="Times New Roman" panose="02020603050405020304" pitchFamily="18" charset="0"/>
            </a:endParaRPr>
          </a:p>
          <a:p>
            <a:endParaRPr lang="en-US" dirty="0" smtClean="0"/>
          </a:p>
          <a:p>
            <a:endParaRPr lang="en-US" dirty="0" smtClean="0"/>
          </a:p>
          <a:p>
            <a:endParaRPr lang="en-US" dirty="0"/>
          </a:p>
        </p:txBody>
      </p:sp>
    </p:spTree>
    <p:extLst>
      <p:ext uri="{BB962C8B-B14F-4D97-AF65-F5344CB8AC3E}">
        <p14:creationId xmlns:p14="http://schemas.microsoft.com/office/powerpoint/2010/main" val="15125054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519160"/>
            <a:ext cx="12192000" cy="624840"/>
          </a:xfrm>
          <a:prstGeom prst="rect">
            <a:avLst/>
          </a:prstGeom>
          <a:solidFill>
            <a:schemeClr val="accent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Rectangle 9"/>
          <p:cNvSpPr/>
          <p:nvPr/>
        </p:nvSpPr>
        <p:spPr>
          <a:xfrm>
            <a:off x="0" y="8442960"/>
            <a:ext cx="12192000" cy="7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C0EBFC29-E341-44A8-910A-ED40C198BCEB}"/>
              </a:ext>
            </a:extLst>
          </p:cNvPr>
          <p:cNvSpPr>
            <a:spLocks noGrp="1"/>
          </p:cNvSpPr>
          <p:nvPr>
            <p:ph type="sldNum" sz="quarter" idx="12"/>
          </p:nvPr>
        </p:nvSpPr>
        <p:spPr/>
        <p:txBody>
          <a:bodyPr/>
          <a:lstStyle/>
          <a:p>
            <a:fld id="{F863145E-338E-42B9-8751-67AB39DC6B4E}" type="slidenum">
              <a:rPr lang="en-US" smtClean="0"/>
              <a:t>23</a:t>
            </a:fld>
            <a:endParaRPr lang="en-US" dirty="0"/>
          </a:p>
        </p:txBody>
      </p:sp>
      <p:sp>
        <p:nvSpPr>
          <p:cNvPr id="11" name="Title 1"/>
          <p:cNvSpPr txBox="1">
            <a:spLocks/>
          </p:cNvSpPr>
          <p:nvPr/>
        </p:nvSpPr>
        <p:spPr>
          <a:xfrm>
            <a:off x="838200" y="255503"/>
            <a:ext cx="10515600" cy="176741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ATM - Article </a:t>
            </a:r>
            <a:r>
              <a:rPr lang="en-US" b="1" dirty="0"/>
              <a:t>8: FY23 Wastewater Enterprise </a:t>
            </a:r>
            <a:r>
              <a:rPr lang="en-US" b="1" dirty="0" smtClean="0"/>
              <a:t>Budget</a:t>
            </a:r>
            <a:r>
              <a:rPr lang="en-US" b="1" dirty="0" smtClean="0"/>
              <a:t> </a:t>
            </a:r>
            <a:endParaRPr lang="en-US" dirty="0"/>
          </a:p>
        </p:txBody>
      </p:sp>
      <p:cxnSp>
        <p:nvCxnSpPr>
          <p:cNvPr id="12" name="Straight Connector 11"/>
          <p:cNvCxnSpPr/>
          <p:nvPr/>
        </p:nvCxnSpPr>
        <p:spPr>
          <a:xfrm>
            <a:off x="954024" y="2009869"/>
            <a:ext cx="10070592" cy="0"/>
          </a:xfrm>
          <a:prstGeom prst="line">
            <a:avLst/>
          </a:prstGeom>
        </p:spPr>
        <p:style>
          <a:lnRef idx="1">
            <a:schemeClr val="dk1"/>
          </a:lnRef>
          <a:fillRef idx="0">
            <a:schemeClr val="dk1"/>
          </a:fillRef>
          <a:effectRef idx="0">
            <a:schemeClr val="dk1"/>
          </a:effectRef>
          <a:fontRef idx="minor">
            <a:schemeClr val="tx1"/>
          </a:fontRef>
        </p:style>
      </p:cxnSp>
      <p:sp>
        <p:nvSpPr>
          <p:cNvPr id="13" name="Content Placeholder 2"/>
          <p:cNvSpPr txBox="1">
            <a:spLocks/>
          </p:cNvSpPr>
          <p:nvPr/>
        </p:nvSpPr>
        <p:spPr>
          <a:xfrm>
            <a:off x="838200" y="2022920"/>
            <a:ext cx="10515600" cy="36668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a:p>
        </p:txBody>
      </p:sp>
      <p:sp>
        <p:nvSpPr>
          <p:cNvPr id="8" name="Text Box 2"/>
          <p:cNvSpPr txBox="1">
            <a:spLocks noChangeArrowheads="1"/>
          </p:cNvSpPr>
          <p:nvPr/>
        </p:nvSpPr>
        <p:spPr bwMode="auto">
          <a:xfrm>
            <a:off x="934357" y="2242671"/>
            <a:ext cx="10323286" cy="2657138"/>
          </a:xfrm>
          <a:prstGeom prst="rect">
            <a:avLst/>
          </a:prstGeom>
          <a:solidFill>
            <a:srgbClr val="D8D8D8"/>
          </a:solidFill>
          <a:ln w="9525">
            <a:solidFill>
              <a:srgbClr val="000000"/>
            </a:solidFill>
            <a:miter lim="800000"/>
            <a:headEnd/>
            <a:tailEnd/>
          </a:ln>
        </p:spPr>
        <p:txBody>
          <a:bodyPr rot="0" vert="horz" wrap="square" lIns="91440" tIns="45720" rIns="91440" bIns="45720" anchor="t" anchorCtr="0" upright="1">
            <a:spAutoFit/>
          </a:bodyPr>
          <a:lstStyle/>
          <a:p>
            <a:pPr lvl="0" eaLnBrk="0" fontAlgn="base" hangingPunct="0">
              <a:spcBef>
                <a:spcPct val="0"/>
              </a:spcBef>
              <a:spcAft>
                <a:spcPts val="800"/>
              </a:spcAft>
            </a:pPr>
            <a:r>
              <a:rPr lang="en-US" altLang="en-US" sz="2000" dirty="0">
                <a:latin typeface="Bookman Old Style" panose="02050604050505020204" pitchFamily="18" charset="0"/>
              </a:rPr>
              <a:t>DESCRIPTION : </a:t>
            </a:r>
            <a:r>
              <a:rPr lang="en-US" altLang="en-US" sz="2000" dirty="0">
                <a:solidFill>
                  <a:prstClr val="black"/>
                </a:solidFill>
                <a:latin typeface="Bookman Old Style" panose="02050604050505020204" pitchFamily="18" charset="0"/>
              </a:rPr>
              <a:t>This article funds the </a:t>
            </a:r>
            <a:r>
              <a:rPr lang="en-US" altLang="en-US" sz="2000" dirty="0" smtClean="0">
                <a:solidFill>
                  <a:prstClr val="black"/>
                </a:solidFill>
                <a:latin typeface="Bookman Old Style" panose="02050604050505020204" pitchFamily="18" charset="0"/>
              </a:rPr>
              <a:t>Wastewater </a:t>
            </a:r>
            <a:r>
              <a:rPr lang="en-US" altLang="en-US" sz="2000" dirty="0">
                <a:solidFill>
                  <a:prstClr val="black"/>
                </a:solidFill>
                <a:latin typeface="Bookman Old Style" panose="02050604050505020204" pitchFamily="18" charset="0"/>
              </a:rPr>
              <a:t>Department Enterprise Budget. Based in part on the recent April 11</a:t>
            </a:r>
            <a:r>
              <a:rPr lang="en-US" altLang="en-US" sz="2000" baseline="30000" dirty="0">
                <a:solidFill>
                  <a:prstClr val="black"/>
                </a:solidFill>
                <a:latin typeface="Bookman Old Style" panose="02050604050505020204" pitchFamily="18" charset="0"/>
              </a:rPr>
              <a:t>th</a:t>
            </a:r>
            <a:r>
              <a:rPr lang="en-US" altLang="en-US" sz="2000" dirty="0">
                <a:solidFill>
                  <a:prstClr val="black"/>
                </a:solidFill>
                <a:latin typeface="Bookman Old Style" panose="02050604050505020204" pitchFamily="18" charset="0"/>
              </a:rPr>
              <a:t>, 2022 Board of Selectmen vote to increase rates 10% for FY23 and </a:t>
            </a:r>
            <a:r>
              <a:rPr lang="en-US" altLang="en-US" sz="2000" dirty="0" smtClean="0">
                <a:solidFill>
                  <a:prstClr val="black"/>
                </a:solidFill>
                <a:latin typeface="Bookman Old Style" panose="02050604050505020204" pitchFamily="18" charset="0"/>
              </a:rPr>
              <a:t>3% </a:t>
            </a:r>
            <a:r>
              <a:rPr lang="en-US" altLang="en-US" sz="2000" dirty="0">
                <a:solidFill>
                  <a:prstClr val="black"/>
                </a:solidFill>
                <a:latin typeface="Bookman Old Style" panose="02050604050505020204" pitchFamily="18" charset="0"/>
              </a:rPr>
              <a:t>for FY24. This department will </a:t>
            </a:r>
            <a:r>
              <a:rPr lang="en-US" altLang="en-US" sz="2000" dirty="0" smtClean="0">
                <a:solidFill>
                  <a:prstClr val="black"/>
                </a:solidFill>
                <a:latin typeface="Bookman Old Style" panose="02050604050505020204" pitchFamily="18" charset="0"/>
              </a:rPr>
              <a:t>balance, in part using Betterment Reserves for FY23. We are projecting a modest accumulation of retained earnings for FY23, and will continue to slowly grow this “safety net” until it hits the recommended amount of 5-7.5% of the operating budget. </a:t>
            </a:r>
            <a:endParaRPr lang="en-US" altLang="en-US" sz="2000" dirty="0">
              <a:solidFill>
                <a:prstClr val="black"/>
              </a:solidFill>
              <a:latin typeface="Arial" panose="020B0604020202020204" pitchFamily="34" charset="0"/>
            </a:endParaRPr>
          </a:p>
          <a:p>
            <a:pPr lvl="0" eaLnBrk="0" fontAlgn="base" hangingPunct="0">
              <a:spcBef>
                <a:spcPct val="0"/>
              </a:spcBef>
              <a:spcAft>
                <a:spcPts val="800"/>
              </a:spcAft>
            </a:pPr>
            <a:endParaRPr lang="en-US" altLang="en-US" sz="2000" dirty="0">
              <a:latin typeface="Arial" panose="020B0604020202020204" pitchFamily="34" charset="0"/>
            </a:endParaRPr>
          </a:p>
        </p:txBody>
      </p:sp>
      <p:sp>
        <p:nvSpPr>
          <p:cNvPr id="14" name="Rectangle 13"/>
          <p:cNvSpPr/>
          <p:nvPr/>
        </p:nvSpPr>
        <p:spPr>
          <a:xfrm>
            <a:off x="838200" y="6688634"/>
            <a:ext cx="7424651" cy="1477328"/>
          </a:xfrm>
          <a:prstGeom prst="rect">
            <a:avLst/>
          </a:prstGeom>
        </p:spPr>
        <p:txBody>
          <a:bodyPr wrap="square">
            <a:spAutoFit/>
          </a:bodyPr>
          <a:lstStyle/>
          <a:p>
            <a:r>
              <a:rPr lang="en-US" dirty="0"/>
              <a:t>Submitted by: </a:t>
            </a:r>
            <a:r>
              <a:rPr lang="en-US" dirty="0" smtClean="0"/>
              <a:t>Town Manager</a:t>
            </a:r>
            <a:endParaRPr lang="en-US" b="1" dirty="0"/>
          </a:p>
          <a:p>
            <a:endParaRPr lang="en-US" b="1" dirty="0"/>
          </a:p>
          <a:p>
            <a:r>
              <a:rPr lang="en-US" b="1" dirty="0"/>
              <a:t>Board of Selectmen:	</a:t>
            </a:r>
            <a:r>
              <a:rPr lang="en-US" b="1" u="sng" dirty="0"/>
              <a:t> </a:t>
            </a:r>
            <a:r>
              <a:rPr lang="en-US" b="1" u="sng" dirty="0" smtClean="0"/>
              <a:t>0-0-0</a:t>
            </a:r>
            <a:r>
              <a:rPr lang="en-US" b="1" u="sng" dirty="0"/>
              <a:t>	</a:t>
            </a:r>
            <a:r>
              <a:rPr lang="en-US" b="1" dirty="0"/>
              <a:t> </a:t>
            </a:r>
            <a:r>
              <a:rPr lang="en-US" b="1" dirty="0" smtClean="0"/>
              <a:t> </a:t>
            </a:r>
            <a:endParaRPr lang="en-US" dirty="0"/>
          </a:p>
          <a:p>
            <a:r>
              <a:rPr lang="x-none" b="1" dirty="0"/>
              <a:t>Finance Committee:	</a:t>
            </a:r>
            <a:r>
              <a:rPr lang="en-US" b="1" u="sng" dirty="0"/>
              <a:t> </a:t>
            </a:r>
            <a:r>
              <a:rPr lang="en-US" b="1" u="sng" dirty="0" smtClean="0"/>
              <a:t>0-0-0   </a:t>
            </a:r>
            <a:r>
              <a:rPr lang="en-US" b="1" u="sng" dirty="0"/>
              <a:t>	</a:t>
            </a:r>
            <a:endParaRPr lang="en-US" b="1" dirty="0" smtClean="0"/>
          </a:p>
          <a:p>
            <a:r>
              <a:rPr lang="en-US" dirty="0" smtClean="0"/>
              <a:t>Vote </a:t>
            </a:r>
            <a:r>
              <a:rPr lang="en-US" dirty="0"/>
              <a:t>Required: 		Majority Vote</a:t>
            </a:r>
          </a:p>
        </p:txBody>
      </p:sp>
    </p:spTree>
    <p:extLst>
      <p:ext uri="{BB962C8B-B14F-4D97-AF65-F5344CB8AC3E}">
        <p14:creationId xmlns:p14="http://schemas.microsoft.com/office/powerpoint/2010/main" val="17552904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519160"/>
            <a:ext cx="12192000" cy="624840"/>
          </a:xfrm>
          <a:prstGeom prst="rect">
            <a:avLst/>
          </a:prstGeom>
          <a:solidFill>
            <a:schemeClr val="accent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Rectangle 9"/>
          <p:cNvSpPr/>
          <p:nvPr/>
        </p:nvSpPr>
        <p:spPr>
          <a:xfrm>
            <a:off x="0" y="8442960"/>
            <a:ext cx="12192000" cy="7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C0EBFC29-E341-44A8-910A-ED40C198BCEB}"/>
              </a:ext>
            </a:extLst>
          </p:cNvPr>
          <p:cNvSpPr>
            <a:spLocks noGrp="1"/>
          </p:cNvSpPr>
          <p:nvPr>
            <p:ph type="sldNum" sz="quarter" idx="12"/>
          </p:nvPr>
        </p:nvSpPr>
        <p:spPr/>
        <p:txBody>
          <a:bodyPr/>
          <a:lstStyle/>
          <a:p>
            <a:fld id="{F863145E-338E-42B9-8751-67AB39DC6B4E}" type="slidenum">
              <a:rPr lang="en-US" smtClean="0"/>
              <a:t>24</a:t>
            </a:fld>
            <a:endParaRPr lang="en-US" dirty="0"/>
          </a:p>
        </p:txBody>
      </p:sp>
      <p:sp>
        <p:nvSpPr>
          <p:cNvPr id="11" name="Title 1"/>
          <p:cNvSpPr txBox="1">
            <a:spLocks/>
          </p:cNvSpPr>
          <p:nvPr/>
        </p:nvSpPr>
        <p:spPr>
          <a:xfrm>
            <a:off x="838200" y="255503"/>
            <a:ext cx="10515600" cy="176741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ATM - Article 9: FY23 Transfer Station Enterprise Budget</a:t>
            </a:r>
            <a:endParaRPr lang="en-US" dirty="0"/>
          </a:p>
        </p:txBody>
      </p:sp>
      <p:cxnSp>
        <p:nvCxnSpPr>
          <p:cNvPr id="12" name="Straight Connector 11"/>
          <p:cNvCxnSpPr/>
          <p:nvPr/>
        </p:nvCxnSpPr>
        <p:spPr>
          <a:xfrm>
            <a:off x="954024" y="2009869"/>
            <a:ext cx="10070592" cy="0"/>
          </a:xfrm>
          <a:prstGeom prst="line">
            <a:avLst/>
          </a:prstGeom>
        </p:spPr>
        <p:style>
          <a:lnRef idx="1">
            <a:schemeClr val="dk1"/>
          </a:lnRef>
          <a:fillRef idx="0">
            <a:schemeClr val="dk1"/>
          </a:fillRef>
          <a:effectRef idx="0">
            <a:schemeClr val="dk1"/>
          </a:effectRef>
          <a:fontRef idx="minor">
            <a:schemeClr val="tx1"/>
          </a:fontRef>
        </p:style>
      </p:cxnSp>
      <p:sp>
        <p:nvSpPr>
          <p:cNvPr id="13" name="Content Placeholder 2"/>
          <p:cNvSpPr txBox="1">
            <a:spLocks/>
          </p:cNvSpPr>
          <p:nvPr/>
        </p:nvSpPr>
        <p:spPr>
          <a:xfrm>
            <a:off x="838200" y="2022920"/>
            <a:ext cx="10515600" cy="36668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ts val="0"/>
              </a:spcBef>
            </a:pPr>
            <a:r>
              <a:rPr lang="en-US" dirty="0">
                <a:latin typeface="Times New Roman" panose="02020603050405020304" pitchFamily="18" charset="0"/>
                <a:ea typeface="Times New Roman" panose="02020603050405020304" pitchFamily="18" charset="0"/>
              </a:rPr>
              <a:t>To see if the Town will vote to appropriate the sum of $195,297 from Transfer Station Receipts for direct costs of the Transfer Station Enterprise Fund for the fiscal year beginning July 1, 2022; and that indirect costs of $9,456 appropriated in the general government budget be funded by Transfer Station Receipts, or act in relation thereto.</a:t>
            </a:r>
            <a:endParaRPr lang="en-US" sz="1600" dirty="0">
              <a:latin typeface="Times New Roman" panose="02020603050405020304" pitchFamily="18" charset="0"/>
              <a:ea typeface="Times New Roman" panose="02020603050405020304" pitchFamily="18" charset="0"/>
            </a:endParaRPr>
          </a:p>
          <a:p>
            <a:endParaRPr lang="en-US" dirty="0" smtClean="0"/>
          </a:p>
          <a:p>
            <a:endParaRPr lang="en-US" dirty="0" smtClean="0"/>
          </a:p>
          <a:p>
            <a:endParaRPr lang="en-US" dirty="0"/>
          </a:p>
        </p:txBody>
      </p:sp>
    </p:spTree>
    <p:extLst>
      <p:ext uri="{BB962C8B-B14F-4D97-AF65-F5344CB8AC3E}">
        <p14:creationId xmlns:p14="http://schemas.microsoft.com/office/powerpoint/2010/main" val="10973370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519160"/>
            <a:ext cx="12192000" cy="624840"/>
          </a:xfrm>
          <a:prstGeom prst="rect">
            <a:avLst/>
          </a:prstGeom>
          <a:solidFill>
            <a:schemeClr val="accent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Rectangle 9"/>
          <p:cNvSpPr/>
          <p:nvPr/>
        </p:nvSpPr>
        <p:spPr>
          <a:xfrm>
            <a:off x="0" y="8442960"/>
            <a:ext cx="12192000" cy="7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C0EBFC29-E341-44A8-910A-ED40C198BCEB}"/>
              </a:ext>
            </a:extLst>
          </p:cNvPr>
          <p:cNvSpPr>
            <a:spLocks noGrp="1"/>
          </p:cNvSpPr>
          <p:nvPr>
            <p:ph type="sldNum" sz="quarter" idx="12"/>
          </p:nvPr>
        </p:nvSpPr>
        <p:spPr/>
        <p:txBody>
          <a:bodyPr/>
          <a:lstStyle/>
          <a:p>
            <a:fld id="{F863145E-338E-42B9-8751-67AB39DC6B4E}" type="slidenum">
              <a:rPr lang="en-US" smtClean="0"/>
              <a:t>25</a:t>
            </a:fld>
            <a:endParaRPr lang="en-US" dirty="0"/>
          </a:p>
        </p:txBody>
      </p:sp>
      <p:sp>
        <p:nvSpPr>
          <p:cNvPr id="11" name="Title 1"/>
          <p:cNvSpPr txBox="1">
            <a:spLocks/>
          </p:cNvSpPr>
          <p:nvPr/>
        </p:nvSpPr>
        <p:spPr>
          <a:xfrm>
            <a:off x="838200" y="255503"/>
            <a:ext cx="10515600" cy="176741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ATM - </a:t>
            </a:r>
            <a:r>
              <a:rPr lang="en-US" b="1" dirty="0"/>
              <a:t>Article 9: FY23 Transfer Station Enterprise </a:t>
            </a:r>
            <a:r>
              <a:rPr lang="en-US" b="1" dirty="0" smtClean="0"/>
              <a:t>Budget</a:t>
            </a:r>
            <a:endParaRPr lang="en-US" dirty="0"/>
          </a:p>
        </p:txBody>
      </p:sp>
      <p:cxnSp>
        <p:nvCxnSpPr>
          <p:cNvPr id="12" name="Straight Connector 11"/>
          <p:cNvCxnSpPr/>
          <p:nvPr/>
        </p:nvCxnSpPr>
        <p:spPr>
          <a:xfrm>
            <a:off x="954024" y="2009869"/>
            <a:ext cx="10070592" cy="0"/>
          </a:xfrm>
          <a:prstGeom prst="line">
            <a:avLst/>
          </a:prstGeom>
        </p:spPr>
        <p:style>
          <a:lnRef idx="1">
            <a:schemeClr val="dk1"/>
          </a:lnRef>
          <a:fillRef idx="0">
            <a:schemeClr val="dk1"/>
          </a:fillRef>
          <a:effectRef idx="0">
            <a:schemeClr val="dk1"/>
          </a:effectRef>
          <a:fontRef idx="minor">
            <a:schemeClr val="tx1"/>
          </a:fontRef>
        </p:style>
      </p:cxnSp>
      <p:sp>
        <p:nvSpPr>
          <p:cNvPr id="13" name="Content Placeholder 2"/>
          <p:cNvSpPr txBox="1">
            <a:spLocks/>
          </p:cNvSpPr>
          <p:nvPr/>
        </p:nvSpPr>
        <p:spPr>
          <a:xfrm>
            <a:off x="838200" y="2022920"/>
            <a:ext cx="10515600" cy="36668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a:p>
        </p:txBody>
      </p:sp>
      <p:sp>
        <p:nvSpPr>
          <p:cNvPr id="8" name="Text Box 2"/>
          <p:cNvSpPr txBox="1">
            <a:spLocks noChangeArrowheads="1"/>
          </p:cNvSpPr>
          <p:nvPr/>
        </p:nvSpPr>
        <p:spPr bwMode="auto">
          <a:xfrm>
            <a:off x="934357" y="2242671"/>
            <a:ext cx="10323286" cy="707886"/>
          </a:xfrm>
          <a:prstGeom prst="rect">
            <a:avLst/>
          </a:prstGeom>
          <a:solidFill>
            <a:srgbClr val="D8D8D8"/>
          </a:solidFill>
          <a:ln w="9525">
            <a:solidFill>
              <a:srgbClr val="000000"/>
            </a:solidFill>
            <a:miter lim="800000"/>
            <a:headEnd/>
            <a:tailEnd/>
          </a:ln>
        </p:spPr>
        <p:txBody>
          <a:bodyPr rot="0" vert="horz" wrap="square" lIns="91440" tIns="45720" rIns="91440" bIns="45720" anchor="t" anchorCtr="0" upright="1">
            <a:spAutoFit/>
          </a:bodyPr>
          <a:lstStyle/>
          <a:p>
            <a:pPr lvl="0" eaLnBrk="0" fontAlgn="base" hangingPunct="0">
              <a:spcBef>
                <a:spcPct val="0"/>
              </a:spcBef>
              <a:spcAft>
                <a:spcPts val="800"/>
              </a:spcAft>
            </a:pPr>
            <a:r>
              <a:rPr lang="en-US" altLang="en-US" sz="2000" dirty="0">
                <a:latin typeface="Bookman Old Style" panose="02050604050505020204" pitchFamily="18" charset="0"/>
              </a:rPr>
              <a:t>DESCRIPTION : </a:t>
            </a:r>
            <a:r>
              <a:rPr lang="en-US" altLang="en-US" sz="2000" dirty="0" smtClean="0">
                <a:latin typeface="Bookman Old Style" panose="02050604050505020204" pitchFamily="18" charset="0"/>
              </a:rPr>
              <a:t>This article funds the Transfer Station Enterprise budget, and is projecting to run balanced for FY23. </a:t>
            </a:r>
            <a:endParaRPr lang="en-US" altLang="en-US" sz="2000" dirty="0">
              <a:latin typeface="Arial" panose="020B0604020202020204" pitchFamily="34" charset="0"/>
            </a:endParaRPr>
          </a:p>
        </p:txBody>
      </p:sp>
      <p:sp>
        <p:nvSpPr>
          <p:cNvPr id="14" name="Rectangle 13"/>
          <p:cNvSpPr/>
          <p:nvPr/>
        </p:nvSpPr>
        <p:spPr>
          <a:xfrm>
            <a:off x="838200" y="6688634"/>
            <a:ext cx="7424651" cy="1477328"/>
          </a:xfrm>
          <a:prstGeom prst="rect">
            <a:avLst/>
          </a:prstGeom>
        </p:spPr>
        <p:txBody>
          <a:bodyPr wrap="square">
            <a:spAutoFit/>
          </a:bodyPr>
          <a:lstStyle/>
          <a:p>
            <a:r>
              <a:rPr lang="en-US" dirty="0"/>
              <a:t>Submitted by: </a:t>
            </a:r>
            <a:r>
              <a:rPr lang="en-US" dirty="0" smtClean="0"/>
              <a:t>Town Manager</a:t>
            </a:r>
            <a:endParaRPr lang="en-US" b="1" dirty="0"/>
          </a:p>
          <a:p>
            <a:endParaRPr lang="en-US" b="1" dirty="0"/>
          </a:p>
          <a:p>
            <a:r>
              <a:rPr lang="en-US" b="1" dirty="0"/>
              <a:t>Board of Selectmen:	</a:t>
            </a:r>
            <a:r>
              <a:rPr lang="en-US" b="1" u="sng" dirty="0"/>
              <a:t> </a:t>
            </a:r>
            <a:r>
              <a:rPr lang="en-US" b="1" u="sng" dirty="0" smtClean="0"/>
              <a:t>0-0-0</a:t>
            </a:r>
            <a:r>
              <a:rPr lang="en-US" b="1" u="sng" dirty="0"/>
              <a:t>	</a:t>
            </a:r>
            <a:r>
              <a:rPr lang="en-US" b="1" dirty="0"/>
              <a:t> </a:t>
            </a:r>
            <a:r>
              <a:rPr lang="en-US" b="1" dirty="0" smtClean="0"/>
              <a:t> </a:t>
            </a:r>
            <a:endParaRPr lang="en-US" dirty="0"/>
          </a:p>
          <a:p>
            <a:r>
              <a:rPr lang="x-none" b="1" dirty="0"/>
              <a:t>Finance Committee:	</a:t>
            </a:r>
            <a:r>
              <a:rPr lang="en-US" b="1" u="sng" dirty="0"/>
              <a:t> </a:t>
            </a:r>
            <a:r>
              <a:rPr lang="en-US" b="1" u="sng" dirty="0" smtClean="0"/>
              <a:t>0-0-0   </a:t>
            </a:r>
            <a:r>
              <a:rPr lang="en-US" b="1" u="sng" dirty="0"/>
              <a:t>	</a:t>
            </a:r>
            <a:endParaRPr lang="en-US" b="1" dirty="0" smtClean="0"/>
          </a:p>
          <a:p>
            <a:r>
              <a:rPr lang="en-US" dirty="0" smtClean="0"/>
              <a:t>Vote </a:t>
            </a:r>
            <a:r>
              <a:rPr lang="en-US" dirty="0"/>
              <a:t>Required: 		Majority Vote</a:t>
            </a:r>
          </a:p>
        </p:txBody>
      </p:sp>
    </p:spTree>
    <p:extLst>
      <p:ext uri="{BB962C8B-B14F-4D97-AF65-F5344CB8AC3E}">
        <p14:creationId xmlns:p14="http://schemas.microsoft.com/office/powerpoint/2010/main" val="39049012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519160"/>
            <a:ext cx="12192000" cy="624840"/>
          </a:xfrm>
          <a:prstGeom prst="rect">
            <a:avLst/>
          </a:prstGeom>
          <a:solidFill>
            <a:schemeClr val="accent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Rectangle 9"/>
          <p:cNvSpPr/>
          <p:nvPr/>
        </p:nvSpPr>
        <p:spPr>
          <a:xfrm>
            <a:off x="0" y="8442960"/>
            <a:ext cx="12192000" cy="7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C0EBFC29-E341-44A8-910A-ED40C198BCEB}"/>
              </a:ext>
            </a:extLst>
          </p:cNvPr>
          <p:cNvSpPr>
            <a:spLocks noGrp="1"/>
          </p:cNvSpPr>
          <p:nvPr>
            <p:ph type="sldNum" sz="quarter" idx="12"/>
          </p:nvPr>
        </p:nvSpPr>
        <p:spPr/>
        <p:txBody>
          <a:bodyPr/>
          <a:lstStyle/>
          <a:p>
            <a:fld id="{F863145E-338E-42B9-8751-67AB39DC6B4E}" type="slidenum">
              <a:rPr lang="en-US" smtClean="0"/>
              <a:t>26</a:t>
            </a:fld>
            <a:endParaRPr lang="en-US" dirty="0"/>
          </a:p>
        </p:txBody>
      </p:sp>
      <p:sp>
        <p:nvSpPr>
          <p:cNvPr id="11" name="Title 1"/>
          <p:cNvSpPr txBox="1">
            <a:spLocks/>
          </p:cNvSpPr>
          <p:nvPr/>
        </p:nvSpPr>
        <p:spPr>
          <a:xfrm>
            <a:off x="838199" y="255503"/>
            <a:ext cx="11103429" cy="176741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ATM - Article 10: FY23 School Budget</a:t>
            </a:r>
            <a:endParaRPr lang="en-US" dirty="0"/>
          </a:p>
        </p:txBody>
      </p:sp>
      <p:cxnSp>
        <p:nvCxnSpPr>
          <p:cNvPr id="12" name="Straight Connector 11"/>
          <p:cNvCxnSpPr/>
          <p:nvPr/>
        </p:nvCxnSpPr>
        <p:spPr>
          <a:xfrm>
            <a:off x="954024" y="2009869"/>
            <a:ext cx="10070592" cy="0"/>
          </a:xfrm>
          <a:prstGeom prst="line">
            <a:avLst/>
          </a:prstGeom>
        </p:spPr>
        <p:style>
          <a:lnRef idx="1">
            <a:schemeClr val="dk1"/>
          </a:lnRef>
          <a:fillRef idx="0">
            <a:schemeClr val="dk1"/>
          </a:fillRef>
          <a:effectRef idx="0">
            <a:schemeClr val="dk1"/>
          </a:effectRef>
          <a:fontRef idx="minor">
            <a:schemeClr val="tx1"/>
          </a:fontRef>
        </p:style>
      </p:cxnSp>
      <p:sp>
        <p:nvSpPr>
          <p:cNvPr id="13" name="Content Placeholder 2"/>
          <p:cNvSpPr txBox="1">
            <a:spLocks/>
          </p:cNvSpPr>
          <p:nvPr/>
        </p:nvSpPr>
        <p:spPr>
          <a:xfrm>
            <a:off x="838200" y="2022920"/>
            <a:ext cx="10515600" cy="36668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ts val="0"/>
              </a:spcBef>
            </a:pPr>
            <a:r>
              <a:rPr lang="en-US" dirty="0">
                <a:latin typeface="Times New Roman" panose="02020603050405020304" pitchFamily="18" charset="0"/>
                <a:ea typeface="Times New Roman" panose="02020603050405020304" pitchFamily="18" charset="0"/>
              </a:rPr>
              <a:t>To see if the Town will vote to raise and appropriate and/or transfer from available funds the sum of $15,604,992.02 (Required Net School Spending of $18,305,278 plus $365,521 prior year override that includes a 2.5% escalator in increased funding less $3,065,806.98 for net school spending and eligible indirect costs budgeted in the general government budget for School Expenses) for the operating budget of the Winchendon Public Schools for the fiscal year beginning July 1, 2022, or act in relation thereto.  </a:t>
            </a:r>
            <a:endParaRPr lang="en-US" sz="1600" dirty="0">
              <a:latin typeface="Times New Roman" panose="02020603050405020304" pitchFamily="18" charset="0"/>
              <a:ea typeface="Times New Roman" panose="02020603050405020304" pitchFamily="18" charset="0"/>
            </a:endParaRPr>
          </a:p>
          <a:p>
            <a:endParaRPr lang="en-US" dirty="0" smtClean="0"/>
          </a:p>
          <a:p>
            <a:endParaRPr lang="en-US" dirty="0" smtClean="0"/>
          </a:p>
          <a:p>
            <a:endParaRPr lang="en-US" dirty="0"/>
          </a:p>
        </p:txBody>
      </p:sp>
    </p:spTree>
    <p:extLst>
      <p:ext uri="{BB962C8B-B14F-4D97-AF65-F5344CB8AC3E}">
        <p14:creationId xmlns:p14="http://schemas.microsoft.com/office/powerpoint/2010/main" val="24167738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519160"/>
            <a:ext cx="12192000" cy="624840"/>
          </a:xfrm>
          <a:prstGeom prst="rect">
            <a:avLst/>
          </a:prstGeom>
          <a:solidFill>
            <a:schemeClr val="accent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Rectangle 9"/>
          <p:cNvSpPr/>
          <p:nvPr/>
        </p:nvSpPr>
        <p:spPr>
          <a:xfrm>
            <a:off x="0" y="8442960"/>
            <a:ext cx="12192000" cy="7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C0EBFC29-E341-44A8-910A-ED40C198BCEB}"/>
              </a:ext>
            </a:extLst>
          </p:cNvPr>
          <p:cNvSpPr>
            <a:spLocks noGrp="1"/>
          </p:cNvSpPr>
          <p:nvPr>
            <p:ph type="sldNum" sz="quarter" idx="12"/>
          </p:nvPr>
        </p:nvSpPr>
        <p:spPr/>
        <p:txBody>
          <a:bodyPr/>
          <a:lstStyle/>
          <a:p>
            <a:fld id="{F863145E-338E-42B9-8751-67AB39DC6B4E}" type="slidenum">
              <a:rPr lang="en-US" smtClean="0"/>
              <a:t>27</a:t>
            </a:fld>
            <a:endParaRPr lang="en-US" dirty="0"/>
          </a:p>
        </p:txBody>
      </p:sp>
      <p:sp>
        <p:nvSpPr>
          <p:cNvPr id="11" name="Title 1"/>
          <p:cNvSpPr txBox="1">
            <a:spLocks/>
          </p:cNvSpPr>
          <p:nvPr/>
        </p:nvSpPr>
        <p:spPr>
          <a:xfrm>
            <a:off x="838200" y="255503"/>
            <a:ext cx="11212286" cy="176741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ATM - Article </a:t>
            </a:r>
            <a:r>
              <a:rPr lang="en-US" b="1" dirty="0"/>
              <a:t>10: FY23 School </a:t>
            </a:r>
            <a:r>
              <a:rPr lang="en-US" b="1" dirty="0" smtClean="0"/>
              <a:t>Budget</a:t>
            </a:r>
            <a:r>
              <a:rPr lang="en-US" b="1" dirty="0" smtClean="0"/>
              <a:t> </a:t>
            </a:r>
            <a:endParaRPr lang="en-US" dirty="0"/>
          </a:p>
        </p:txBody>
      </p:sp>
      <p:cxnSp>
        <p:nvCxnSpPr>
          <p:cNvPr id="12" name="Straight Connector 11"/>
          <p:cNvCxnSpPr/>
          <p:nvPr/>
        </p:nvCxnSpPr>
        <p:spPr>
          <a:xfrm>
            <a:off x="954024" y="2009869"/>
            <a:ext cx="10070592" cy="0"/>
          </a:xfrm>
          <a:prstGeom prst="line">
            <a:avLst/>
          </a:prstGeom>
        </p:spPr>
        <p:style>
          <a:lnRef idx="1">
            <a:schemeClr val="dk1"/>
          </a:lnRef>
          <a:fillRef idx="0">
            <a:schemeClr val="dk1"/>
          </a:fillRef>
          <a:effectRef idx="0">
            <a:schemeClr val="dk1"/>
          </a:effectRef>
          <a:fontRef idx="minor">
            <a:schemeClr val="tx1"/>
          </a:fontRef>
        </p:style>
      </p:cxnSp>
      <p:sp>
        <p:nvSpPr>
          <p:cNvPr id="13" name="Content Placeholder 2"/>
          <p:cNvSpPr txBox="1">
            <a:spLocks/>
          </p:cNvSpPr>
          <p:nvPr/>
        </p:nvSpPr>
        <p:spPr>
          <a:xfrm>
            <a:off x="838200" y="2022920"/>
            <a:ext cx="10515600" cy="36668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a:p>
        </p:txBody>
      </p:sp>
      <p:sp>
        <p:nvSpPr>
          <p:cNvPr id="8" name="Text Box 2"/>
          <p:cNvSpPr txBox="1">
            <a:spLocks noChangeArrowheads="1"/>
          </p:cNvSpPr>
          <p:nvPr/>
        </p:nvSpPr>
        <p:spPr bwMode="auto">
          <a:xfrm>
            <a:off x="934357" y="2242671"/>
            <a:ext cx="10323286" cy="1631216"/>
          </a:xfrm>
          <a:prstGeom prst="rect">
            <a:avLst/>
          </a:prstGeom>
          <a:solidFill>
            <a:srgbClr val="D8D8D8"/>
          </a:solidFill>
          <a:ln w="9525">
            <a:solidFill>
              <a:srgbClr val="000000"/>
            </a:solidFill>
            <a:miter lim="800000"/>
            <a:headEnd/>
            <a:tailEnd/>
          </a:ln>
        </p:spPr>
        <p:txBody>
          <a:bodyPr rot="0" vert="horz" wrap="square" lIns="91440" tIns="45720" rIns="91440" bIns="45720" anchor="t" anchorCtr="0" upright="1">
            <a:spAutoFit/>
          </a:bodyPr>
          <a:lstStyle/>
          <a:p>
            <a:pPr lvl="0" eaLnBrk="0" fontAlgn="base" hangingPunct="0">
              <a:spcBef>
                <a:spcPct val="0"/>
              </a:spcBef>
              <a:spcAft>
                <a:spcPts val="800"/>
              </a:spcAft>
            </a:pPr>
            <a:r>
              <a:rPr lang="en-US" altLang="en-US" sz="2000" dirty="0">
                <a:latin typeface="Bookman Old Style" panose="02050604050505020204" pitchFamily="18" charset="0"/>
              </a:rPr>
              <a:t>DESCRIPTION : </a:t>
            </a:r>
            <a:r>
              <a:rPr lang="en-US" altLang="en-US" sz="2000" dirty="0" smtClean="0">
                <a:latin typeface="Bookman Old Style" panose="02050604050505020204" pitchFamily="18" charset="0"/>
              </a:rPr>
              <a:t>This article provides funding for the Winchendon Public Schools. Funding is based of a net school spending formula provided by the Commonwealth. Total funding includes Ch.70 (State) funds, the Town Contribution, as well as funding from an override passed at previous Town Meetings. </a:t>
            </a:r>
            <a:endParaRPr lang="en-US" altLang="en-US" sz="2000" dirty="0">
              <a:latin typeface="Arial" panose="020B0604020202020204" pitchFamily="34" charset="0"/>
            </a:endParaRPr>
          </a:p>
        </p:txBody>
      </p:sp>
      <p:sp>
        <p:nvSpPr>
          <p:cNvPr id="14" name="Rectangle 13"/>
          <p:cNvSpPr/>
          <p:nvPr/>
        </p:nvSpPr>
        <p:spPr>
          <a:xfrm>
            <a:off x="838200" y="6688634"/>
            <a:ext cx="7424651" cy="1477328"/>
          </a:xfrm>
          <a:prstGeom prst="rect">
            <a:avLst/>
          </a:prstGeom>
        </p:spPr>
        <p:txBody>
          <a:bodyPr wrap="square">
            <a:spAutoFit/>
          </a:bodyPr>
          <a:lstStyle/>
          <a:p>
            <a:r>
              <a:rPr lang="en-US" dirty="0"/>
              <a:t>Submitted by: </a:t>
            </a:r>
            <a:r>
              <a:rPr lang="en-US" dirty="0" smtClean="0"/>
              <a:t>School Committee</a:t>
            </a:r>
            <a:endParaRPr lang="en-US" b="1" dirty="0"/>
          </a:p>
          <a:p>
            <a:endParaRPr lang="en-US" b="1" dirty="0"/>
          </a:p>
          <a:p>
            <a:r>
              <a:rPr lang="en-US" b="1" dirty="0"/>
              <a:t>Board of Selectmen:	</a:t>
            </a:r>
            <a:r>
              <a:rPr lang="en-US" b="1" u="sng" dirty="0"/>
              <a:t> </a:t>
            </a:r>
            <a:r>
              <a:rPr lang="en-US" b="1" u="sng" dirty="0" smtClean="0"/>
              <a:t>0-0-0</a:t>
            </a:r>
            <a:r>
              <a:rPr lang="en-US" b="1" u="sng" dirty="0"/>
              <a:t>	</a:t>
            </a:r>
            <a:r>
              <a:rPr lang="en-US" b="1" dirty="0"/>
              <a:t> </a:t>
            </a:r>
            <a:r>
              <a:rPr lang="en-US" b="1" dirty="0" smtClean="0"/>
              <a:t> </a:t>
            </a:r>
            <a:endParaRPr lang="en-US" dirty="0"/>
          </a:p>
          <a:p>
            <a:r>
              <a:rPr lang="x-none" b="1" dirty="0"/>
              <a:t>Finance Committee:	</a:t>
            </a:r>
            <a:r>
              <a:rPr lang="en-US" b="1" u="sng" dirty="0"/>
              <a:t> </a:t>
            </a:r>
            <a:r>
              <a:rPr lang="en-US" b="1" u="sng" dirty="0" smtClean="0"/>
              <a:t>0-0-0   </a:t>
            </a:r>
            <a:r>
              <a:rPr lang="en-US" b="1" u="sng" dirty="0"/>
              <a:t>	</a:t>
            </a:r>
            <a:endParaRPr lang="en-US" b="1" dirty="0" smtClean="0"/>
          </a:p>
          <a:p>
            <a:r>
              <a:rPr lang="en-US" dirty="0" smtClean="0"/>
              <a:t>Vote </a:t>
            </a:r>
            <a:r>
              <a:rPr lang="en-US" dirty="0"/>
              <a:t>Required: 		Majority Vote</a:t>
            </a:r>
          </a:p>
        </p:txBody>
      </p:sp>
    </p:spTree>
    <p:extLst>
      <p:ext uri="{BB962C8B-B14F-4D97-AF65-F5344CB8AC3E}">
        <p14:creationId xmlns:p14="http://schemas.microsoft.com/office/powerpoint/2010/main" val="7840220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519160"/>
            <a:ext cx="12192000" cy="624840"/>
          </a:xfrm>
          <a:prstGeom prst="rect">
            <a:avLst/>
          </a:prstGeom>
          <a:solidFill>
            <a:schemeClr val="accent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Rectangle 9"/>
          <p:cNvSpPr/>
          <p:nvPr/>
        </p:nvSpPr>
        <p:spPr>
          <a:xfrm>
            <a:off x="0" y="8442960"/>
            <a:ext cx="12192000" cy="7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C0EBFC29-E341-44A8-910A-ED40C198BCEB}"/>
              </a:ext>
            </a:extLst>
          </p:cNvPr>
          <p:cNvSpPr>
            <a:spLocks noGrp="1"/>
          </p:cNvSpPr>
          <p:nvPr>
            <p:ph type="sldNum" sz="quarter" idx="12"/>
          </p:nvPr>
        </p:nvSpPr>
        <p:spPr/>
        <p:txBody>
          <a:bodyPr/>
          <a:lstStyle/>
          <a:p>
            <a:fld id="{F863145E-338E-42B9-8751-67AB39DC6B4E}" type="slidenum">
              <a:rPr lang="en-US" smtClean="0"/>
              <a:t>28</a:t>
            </a:fld>
            <a:endParaRPr lang="en-US" dirty="0"/>
          </a:p>
        </p:txBody>
      </p:sp>
      <p:sp>
        <p:nvSpPr>
          <p:cNvPr id="11" name="Title 1"/>
          <p:cNvSpPr txBox="1">
            <a:spLocks/>
          </p:cNvSpPr>
          <p:nvPr/>
        </p:nvSpPr>
        <p:spPr>
          <a:xfrm>
            <a:off x="838200" y="255503"/>
            <a:ext cx="10515600" cy="176741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ATM - Article 11: FY23 Monty Tech’s Assessment</a:t>
            </a:r>
            <a:endParaRPr lang="en-US" dirty="0"/>
          </a:p>
        </p:txBody>
      </p:sp>
      <p:cxnSp>
        <p:nvCxnSpPr>
          <p:cNvPr id="12" name="Straight Connector 11"/>
          <p:cNvCxnSpPr/>
          <p:nvPr/>
        </p:nvCxnSpPr>
        <p:spPr>
          <a:xfrm>
            <a:off x="954024" y="2009869"/>
            <a:ext cx="10070592" cy="0"/>
          </a:xfrm>
          <a:prstGeom prst="line">
            <a:avLst/>
          </a:prstGeom>
        </p:spPr>
        <p:style>
          <a:lnRef idx="1">
            <a:schemeClr val="dk1"/>
          </a:lnRef>
          <a:fillRef idx="0">
            <a:schemeClr val="dk1"/>
          </a:fillRef>
          <a:effectRef idx="0">
            <a:schemeClr val="dk1"/>
          </a:effectRef>
          <a:fontRef idx="minor">
            <a:schemeClr val="tx1"/>
          </a:fontRef>
        </p:style>
      </p:cxnSp>
      <p:sp>
        <p:nvSpPr>
          <p:cNvPr id="13" name="Content Placeholder 2"/>
          <p:cNvSpPr txBox="1">
            <a:spLocks/>
          </p:cNvSpPr>
          <p:nvPr/>
        </p:nvSpPr>
        <p:spPr>
          <a:xfrm>
            <a:off x="838200" y="2022920"/>
            <a:ext cx="10515600" cy="36668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ts val="0"/>
              </a:spcBef>
            </a:pPr>
            <a:r>
              <a:rPr lang="en-US" dirty="0">
                <a:latin typeface="Times New Roman" panose="02020603050405020304" pitchFamily="18" charset="0"/>
                <a:ea typeface="Times New Roman" panose="02020603050405020304" pitchFamily="18" charset="0"/>
              </a:rPr>
              <a:t>To see if the Town will vote to raise and appropriate the sum of $702,108  to fund the Town’s assessment for its share of the </a:t>
            </a:r>
            <a:r>
              <a:rPr lang="en-US" dirty="0" err="1">
                <a:latin typeface="Times New Roman" panose="02020603050405020304" pitchFamily="18" charset="0"/>
                <a:ea typeface="Times New Roman" panose="02020603050405020304" pitchFamily="18" charset="0"/>
              </a:rPr>
              <a:t>Montachusett</a:t>
            </a:r>
            <a:r>
              <a:rPr lang="en-US" dirty="0">
                <a:latin typeface="Times New Roman" panose="02020603050405020304" pitchFamily="18" charset="0"/>
                <a:ea typeface="Times New Roman" panose="02020603050405020304" pitchFamily="18" charset="0"/>
              </a:rPr>
              <a:t> Regional Vocational Technical School budget for the fiscal year beginning July 1, 2022, or act in relation thereto.</a:t>
            </a:r>
            <a:endParaRPr lang="en-US" sz="1600" dirty="0">
              <a:latin typeface="Times New Roman" panose="02020603050405020304" pitchFamily="18" charset="0"/>
              <a:ea typeface="Times New Roman" panose="02020603050405020304" pitchFamily="18" charset="0"/>
            </a:endParaRPr>
          </a:p>
          <a:p>
            <a:endParaRPr lang="en-US" dirty="0" smtClean="0"/>
          </a:p>
          <a:p>
            <a:endParaRPr lang="en-US" dirty="0" smtClean="0"/>
          </a:p>
          <a:p>
            <a:endParaRPr lang="en-US" dirty="0"/>
          </a:p>
        </p:txBody>
      </p:sp>
    </p:spTree>
    <p:extLst>
      <p:ext uri="{BB962C8B-B14F-4D97-AF65-F5344CB8AC3E}">
        <p14:creationId xmlns:p14="http://schemas.microsoft.com/office/powerpoint/2010/main" val="14845699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519160"/>
            <a:ext cx="12192000" cy="624840"/>
          </a:xfrm>
          <a:prstGeom prst="rect">
            <a:avLst/>
          </a:prstGeom>
          <a:solidFill>
            <a:schemeClr val="accent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Rectangle 9"/>
          <p:cNvSpPr/>
          <p:nvPr/>
        </p:nvSpPr>
        <p:spPr>
          <a:xfrm>
            <a:off x="0" y="8442960"/>
            <a:ext cx="12192000" cy="7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C0EBFC29-E341-44A8-910A-ED40C198BCEB}"/>
              </a:ext>
            </a:extLst>
          </p:cNvPr>
          <p:cNvSpPr>
            <a:spLocks noGrp="1"/>
          </p:cNvSpPr>
          <p:nvPr>
            <p:ph type="sldNum" sz="quarter" idx="12"/>
          </p:nvPr>
        </p:nvSpPr>
        <p:spPr/>
        <p:txBody>
          <a:bodyPr/>
          <a:lstStyle/>
          <a:p>
            <a:fld id="{F863145E-338E-42B9-8751-67AB39DC6B4E}" type="slidenum">
              <a:rPr lang="en-US" smtClean="0"/>
              <a:t>29</a:t>
            </a:fld>
            <a:endParaRPr lang="en-US" dirty="0"/>
          </a:p>
        </p:txBody>
      </p:sp>
      <p:sp>
        <p:nvSpPr>
          <p:cNvPr id="11" name="Title 1"/>
          <p:cNvSpPr txBox="1">
            <a:spLocks/>
          </p:cNvSpPr>
          <p:nvPr/>
        </p:nvSpPr>
        <p:spPr>
          <a:xfrm>
            <a:off x="838200" y="255503"/>
            <a:ext cx="10515600" cy="176741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ATM - Article 11</a:t>
            </a:r>
            <a:r>
              <a:rPr lang="en-US" b="1" dirty="0"/>
              <a:t>: FY23 Monty Tech’s </a:t>
            </a:r>
            <a:r>
              <a:rPr lang="en-US" b="1" dirty="0" smtClean="0"/>
              <a:t>Assessment</a:t>
            </a:r>
            <a:endParaRPr lang="en-US" dirty="0"/>
          </a:p>
        </p:txBody>
      </p:sp>
      <p:cxnSp>
        <p:nvCxnSpPr>
          <p:cNvPr id="12" name="Straight Connector 11"/>
          <p:cNvCxnSpPr/>
          <p:nvPr/>
        </p:nvCxnSpPr>
        <p:spPr>
          <a:xfrm>
            <a:off x="954024" y="2009869"/>
            <a:ext cx="10070592" cy="0"/>
          </a:xfrm>
          <a:prstGeom prst="line">
            <a:avLst/>
          </a:prstGeom>
        </p:spPr>
        <p:style>
          <a:lnRef idx="1">
            <a:schemeClr val="dk1"/>
          </a:lnRef>
          <a:fillRef idx="0">
            <a:schemeClr val="dk1"/>
          </a:fillRef>
          <a:effectRef idx="0">
            <a:schemeClr val="dk1"/>
          </a:effectRef>
          <a:fontRef idx="minor">
            <a:schemeClr val="tx1"/>
          </a:fontRef>
        </p:style>
      </p:cxnSp>
      <p:sp>
        <p:nvSpPr>
          <p:cNvPr id="13" name="Content Placeholder 2"/>
          <p:cNvSpPr txBox="1">
            <a:spLocks/>
          </p:cNvSpPr>
          <p:nvPr/>
        </p:nvSpPr>
        <p:spPr>
          <a:xfrm>
            <a:off x="838200" y="2022920"/>
            <a:ext cx="10515600" cy="36668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a:p>
        </p:txBody>
      </p:sp>
      <p:sp>
        <p:nvSpPr>
          <p:cNvPr id="8" name="Text Box 2"/>
          <p:cNvSpPr txBox="1">
            <a:spLocks noChangeArrowheads="1"/>
          </p:cNvSpPr>
          <p:nvPr/>
        </p:nvSpPr>
        <p:spPr bwMode="auto">
          <a:xfrm>
            <a:off x="934357" y="2242671"/>
            <a:ext cx="10323286" cy="1015663"/>
          </a:xfrm>
          <a:prstGeom prst="rect">
            <a:avLst/>
          </a:prstGeom>
          <a:solidFill>
            <a:srgbClr val="D8D8D8"/>
          </a:solidFill>
          <a:ln w="9525">
            <a:solidFill>
              <a:srgbClr val="000000"/>
            </a:solidFill>
            <a:miter lim="800000"/>
            <a:headEnd/>
            <a:tailEnd/>
          </a:ln>
        </p:spPr>
        <p:txBody>
          <a:bodyPr rot="0" vert="horz" wrap="square" lIns="91440" tIns="45720" rIns="91440" bIns="45720" anchor="t" anchorCtr="0" upright="1">
            <a:spAutoFit/>
          </a:bodyPr>
          <a:lstStyle/>
          <a:p>
            <a:pPr lvl="0" eaLnBrk="0" fontAlgn="base" hangingPunct="0">
              <a:spcBef>
                <a:spcPct val="0"/>
              </a:spcBef>
              <a:spcAft>
                <a:spcPts val="800"/>
              </a:spcAft>
            </a:pPr>
            <a:r>
              <a:rPr lang="en-US" altLang="en-US" sz="2000" dirty="0">
                <a:latin typeface="Bookman Old Style" panose="02050604050505020204" pitchFamily="18" charset="0"/>
              </a:rPr>
              <a:t>DESCRIPTION : </a:t>
            </a:r>
            <a:r>
              <a:rPr lang="en-US" altLang="en-US" sz="2000" dirty="0" smtClean="0">
                <a:latin typeface="Bookman Old Style" panose="02050604050505020204" pitchFamily="18" charset="0"/>
              </a:rPr>
              <a:t>This article provides funding for the Town of Winchendon’s allotment for Monty Tech. This is a pre-established formula based figure based in part on enrollment from Winchendon students. </a:t>
            </a:r>
            <a:endParaRPr lang="en-US" altLang="en-US" sz="2000" dirty="0">
              <a:latin typeface="Arial" panose="020B0604020202020204" pitchFamily="34" charset="0"/>
            </a:endParaRPr>
          </a:p>
        </p:txBody>
      </p:sp>
      <p:sp>
        <p:nvSpPr>
          <p:cNvPr id="14" name="Rectangle 13"/>
          <p:cNvSpPr/>
          <p:nvPr/>
        </p:nvSpPr>
        <p:spPr>
          <a:xfrm>
            <a:off x="838200" y="6688634"/>
            <a:ext cx="7424651" cy="1477328"/>
          </a:xfrm>
          <a:prstGeom prst="rect">
            <a:avLst/>
          </a:prstGeom>
        </p:spPr>
        <p:txBody>
          <a:bodyPr wrap="square">
            <a:spAutoFit/>
          </a:bodyPr>
          <a:lstStyle/>
          <a:p>
            <a:r>
              <a:rPr lang="en-US" dirty="0"/>
              <a:t>Submitted by: </a:t>
            </a:r>
            <a:r>
              <a:rPr lang="en-US" dirty="0" smtClean="0"/>
              <a:t>Town Manager</a:t>
            </a:r>
            <a:endParaRPr lang="en-US" b="1" dirty="0"/>
          </a:p>
          <a:p>
            <a:endParaRPr lang="en-US" b="1" dirty="0"/>
          </a:p>
          <a:p>
            <a:r>
              <a:rPr lang="en-US" b="1" dirty="0"/>
              <a:t>Board of Selectmen:	</a:t>
            </a:r>
            <a:r>
              <a:rPr lang="en-US" b="1" u="sng" dirty="0"/>
              <a:t> </a:t>
            </a:r>
            <a:r>
              <a:rPr lang="en-US" b="1" u="sng" dirty="0" smtClean="0"/>
              <a:t>0-0-0</a:t>
            </a:r>
            <a:r>
              <a:rPr lang="en-US" b="1" u="sng" dirty="0"/>
              <a:t>	</a:t>
            </a:r>
            <a:r>
              <a:rPr lang="en-US" b="1" dirty="0"/>
              <a:t> </a:t>
            </a:r>
            <a:r>
              <a:rPr lang="en-US" b="1" dirty="0" smtClean="0"/>
              <a:t> </a:t>
            </a:r>
            <a:endParaRPr lang="en-US" dirty="0"/>
          </a:p>
          <a:p>
            <a:r>
              <a:rPr lang="x-none" b="1" dirty="0"/>
              <a:t>Finance Committee:	</a:t>
            </a:r>
            <a:r>
              <a:rPr lang="en-US" b="1" u="sng" dirty="0"/>
              <a:t> </a:t>
            </a:r>
            <a:r>
              <a:rPr lang="en-US" b="1" u="sng" dirty="0" smtClean="0"/>
              <a:t>0-0-0   </a:t>
            </a:r>
            <a:r>
              <a:rPr lang="en-US" b="1" u="sng" dirty="0"/>
              <a:t>	</a:t>
            </a:r>
            <a:endParaRPr lang="en-US" b="1" dirty="0" smtClean="0"/>
          </a:p>
          <a:p>
            <a:r>
              <a:rPr lang="en-US" dirty="0" smtClean="0"/>
              <a:t>Vote </a:t>
            </a:r>
            <a:r>
              <a:rPr lang="en-US" dirty="0"/>
              <a:t>Required: 		Majority Vote</a:t>
            </a:r>
          </a:p>
        </p:txBody>
      </p:sp>
    </p:spTree>
    <p:extLst>
      <p:ext uri="{BB962C8B-B14F-4D97-AF65-F5344CB8AC3E}">
        <p14:creationId xmlns:p14="http://schemas.microsoft.com/office/powerpoint/2010/main" val="1443826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519160"/>
            <a:ext cx="12192000" cy="624840"/>
          </a:xfrm>
          <a:prstGeom prst="rect">
            <a:avLst/>
          </a:prstGeom>
          <a:solidFill>
            <a:schemeClr val="accent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Rectangle 9"/>
          <p:cNvSpPr/>
          <p:nvPr/>
        </p:nvSpPr>
        <p:spPr>
          <a:xfrm>
            <a:off x="0" y="8442960"/>
            <a:ext cx="12192000" cy="7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C0EBFC29-E341-44A8-910A-ED40C198BCEB}"/>
              </a:ext>
            </a:extLst>
          </p:cNvPr>
          <p:cNvSpPr>
            <a:spLocks noGrp="1"/>
          </p:cNvSpPr>
          <p:nvPr>
            <p:ph type="sldNum" sz="quarter" idx="12"/>
          </p:nvPr>
        </p:nvSpPr>
        <p:spPr/>
        <p:txBody>
          <a:bodyPr/>
          <a:lstStyle/>
          <a:p>
            <a:fld id="{F863145E-338E-42B9-8751-67AB39DC6B4E}" type="slidenum">
              <a:rPr lang="en-US" smtClean="0"/>
              <a:t>3</a:t>
            </a:fld>
            <a:endParaRPr lang="en-US" dirty="0"/>
          </a:p>
        </p:txBody>
      </p:sp>
      <p:sp>
        <p:nvSpPr>
          <p:cNvPr id="11" name="Title 1"/>
          <p:cNvSpPr txBox="1">
            <a:spLocks/>
          </p:cNvSpPr>
          <p:nvPr/>
        </p:nvSpPr>
        <p:spPr>
          <a:xfrm>
            <a:off x="838200" y="255503"/>
            <a:ext cx="10515600" cy="176741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STM - Article </a:t>
            </a:r>
            <a:r>
              <a:rPr lang="en-US" b="1" dirty="0" smtClean="0"/>
              <a:t>1: Committee Report</a:t>
            </a:r>
            <a:endParaRPr lang="en-US" dirty="0"/>
          </a:p>
        </p:txBody>
      </p:sp>
      <p:cxnSp>
        <p:nvCxnSpPr>
          <p:cNvPr id="12" name="Straight Connector 11"/>
          <p:cNvCxnSpPr/>
          <p:nvPr/>
        </p:nvCxnSpPr>
        <p:spPr>
          <a:xfrm>
            <a:off x="954024" y="2009869"/>
            <a:ext cx="10070592" cy="0"/>
          </a:xfrm>
          <a:prstGeom prst="line">
            <a:avLst/>
          </a:prstGeom>
        </p:spPr>
        <p:style>
          <a:lnRef idx="1">
            <a:schemeClr val="dk1"/>
          </a:lnRef>
          <a:fillRef idx="0">
            <a:schemeClr val="dk1"/>
          </a:fillRef>
          <a:effectRef idx="0">
            <a:schemeClr val="dk1"/>
          </a:effectRef>
          <a:fontRef idx="minor">
            <a:schemeClr val="tx1"/>
          </a:fontRef>
        </p:style>
      </p:cxnSp>
      <p:sp>
        <p:nvSpPr>
          <p:cNvPr id="13" name="Content Placeholder 2"/>
          <p:cNvSpPr txBox="1">
            <a:spLocks/>
          </p:cNvSpPr>
          <p:nvPr/>
        </p:nvSpPr>
        <p:spPr>
          <a:xfrm>
            <a:off x="838200" y="2022920"/>
            <a:ext cx="10515600" cy="36668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a:p>
        </p:txBody>
      </p:sp>
      <p:sp>
        <p:nvSpPr>
          <p:cNvPr id="8" name="Text Box 2"/>
          <p:cNvSpPr txBox="1">
            <a:spLocks noChangeArrowheads="1"/>
          </p:cNvSpPr>
          <p:nvPr/>
        </p:nvSpPr>
        <p:spPr bwMode="auto">
          <a:xfrm>
            <a:off x="934357" y="2242671"/>
            <a:ext cx="10323286" cy="1231106"/>
          </a:xfrm>
          <a:prstGeom prst="rect">
            <a:avLst/>
          </a:prstGeom>
          <a:solidFill>
            <a:srgbClr val="D8D8D8"/>
          </a:solidFill>
          <a:ln w="9525">
            <a:solidFill>
              <a:srgbClr val="000000"/>
            </a:solidFill>
            <a:miter lim="800000"/>
            <a:headEnd/>
            <a:tailEnd/>
          </a:ln>
        </p:spPr>
        <p:txBody>
          <a:bodyPr rot="0" vert="horz" wrap="square" lIns="91440" tIns="45720" rIns="91440" bIns="45720" anchor="t" anchorCtr="0" upright="1">
            <a:spAutoFit/>
          </a:bodyPr>
          <a:lstStyle/>
          <a:p>
            <a:pPr lvl="0" eaLnBrk="0" fontAlgn="base" hangingPunct="0">
              <a:spcBef>
                <a:spcPct val="0"/>
              </a:spcBef>
              <a:spcAft>
                <a:spcPts val="800"/>
              </a:spcAft>
            </a:pPr>
            <a:r>
              <a:rPr lang="en-US" altLang="en-US" sz="2000" dirty="0" smtClean="0">
                <a:latin typeface="Bookman Old Style" panose="02050604050505020204" pitchFamily="18" charset="0"/>
              </a:rPr>
              <a:t>DESCRIPTION: </a:t>
            </a:r>
            <a:r>
              <a:rPr lang="en-US" dirty="0" smtClean="0"/>
              <a:t>This is a usual and customary article to provide Boards and Committees an opportunity to provide reports on various items in town. </a:t>
            </a:r>
            <a:r>
              <a:rPr lang="en-US" dirty="0"/>
              <a:t>Boards and Commissions can provide any committee reports they want to share to Town Meeting.  Typically, the Finance Committee and Board of Selectmen will use this opportunity if they have information to present.</a:t>
            </a:r>
            <a:endParaRPr lang="en-US" altLang="en-US" sz="2000" dirty="0">
              <a:latin typeface="Arial" panose="020B0604020202020204" pitchFamily="34" charset="0"/>
            </a:endParaRPr>
          </a:p>
        </p:txBody>
      </p:sp>
      <p:sp>
        <p:nvSpPr>
          <p:cNvPr id="14" name="Rectangle 13"/>
          <p:cNvSpPr/>
          <p:nvPr/>
        </p:nvSpPr>
        <p:spPr>
          <a:xfrm>
            <a:off x="838200" y="6954461"/>
            <a:ext cx="7424651" cy="1477328"/>
          </a:xfrm>
          <a:prstGeom prst="rect">
            <a:avLst/>
          </a:prstGeom>
        </p:spPr>
        <p:txBody>
          <a:bodyPr wrap="square">
            <a:spAutoFit/>
          </a:bodyPr>
          <a:lstStyle/>
          <a:p>
            <a:r>
              <a:rPr lang="en-US" dirty="0"/>
              <a:t>Submitted by: </a:t>
            </a:r>
            <a:r>
              <a:rPr lang="en-US" dirty="0" smtClean="0"/>
              <a:t>Town Manager</a:t>
            </a:r>
            <a:endParaRPr lang="en-US" b="1" dirty="0"/>
          </a:p>
          <a:p>
            <a:endParaRPr lang="en-US" b="1" dirty="0"/>
          </a:p>
          <a:p>
            <a:r>
              <a:rPr lang="en-US" b="1" dirty="0"/>
              <a:t>Board of Selectmen:	</a:t>
            </a:r>
            <a:r>
              <a:rPr lang="en-US" b="1" u="sng" dirty="0"/>
              <a:t> </a:t>
            </a:r>
            <a:r>
              <a:rPr lang="en-US" b="1" u="sng" dirty="0" smtClean="0"/>
              <a:t>0-0-0</a:t>
            </a:r>
            <a:r>
              <a:rPr lang="en-US" b="1" u="sng" dirty="0"/>
              <a:t>	</a:t>
            </a:r>
            <a:r>
              <a:rPr lang="en-US" b="1" dirty="0"/>
              <a:t> </a:t>
            </a:r>
            <a:r>
              <a:rPr lang="en-US" b="1" dirty="0" smtClean="0"/>
              <a:t> </a:t>
            </a:r>
            <a:endParaRPr lang="en-US" dirty="0"/>
          </a:p>
          <a:p>
            <a:r>
              <a:rPr lang="x-none" b="1" dirty="0"/>
              <a:t>Finance Committee:	</a:t>
            </a:r>
            <a:r>
              <a:rPr lang="en-US" b="1" u="sng" dirty="0"/>
              <a:t> </a:t>
            </a:r>
            <a:r>
              <a:rPr lang="en-US" b="1" u="sng" dirty="0" smtClean="0"/>
              <a:t>0-0-0   </a:t>
            </a:r>
            <a:r>
              <a:rPr lang="en-US" b="1" u="sng" dirty="0"/>
              <a:t>	</a:t>
            </a:r>
            <a:endParaRPr lang="en-US" dirty="0"/>
          </a:p>
          <a:p>
            <a:r>
              <a:rPr lang="en-US" dirty="0"/>
              <a:t>Vote Required: 		</a:t>
            </a:r>
            <a:r>
              <a:rPr lang="en-US" dirty="0" smtClean="0"/>
              <a:t>N/A</a:t>
            </a:r>
            <a:endParaRPr lang="en-US" dirty="0"/>
          </a:p>
        </p:txBody>
      </p:sp>
    </p:spTree>
    <p:extLst>
      <p:ext uri="{BB962C8B-B14F-4D97-AF65-F5344CB8AC3E}">
        <p14:creationId xmlns:p14="http://schemas.microsoft.com/office/powerpoint/2010/main" val="35713297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519160"/>
            <a:ext cx="12192000" cy="624840"/>
          </a:xfrm>
          <a:prstGeom prst="rect">
            <a:avLst/>
          </a:prstGeom>
          <a:solidFill>
            <a:schemeClr val="accent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Rectangle 9"/>
          <p:cNvSpPr/>
          <p:nvPr/>
        </p:nvSpPr>
        <p:spPr>
          <a:xfrm>
            <a:off x="0" y="8442960"/>
            <a:ext cx="12192000" cy="7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C0EBFC29-E341-44A8-910A-ED40C198BCEB}"/>
              </a:ext>
            </a:extLst>
          </p:cNvPr>
          <p:cNvSpPr>
            <a:spLocks noGrp="1"/>
          </p:cNvSpPr>
          <p:nvPr>
            <p:ph type="sldNum" sz="quarter" idx="12"/>
          </p:nvPr>
        </p:nvSpPr>
        <p:spPr/>
        <p:txBody>
          <a:bodyPr/>
          <a:lstStyle/>
          <a:p>
            <a:fld id="{F863145E-338E-42B9-8751-67AB39DC6B4E}" type="slidenum">
              <a:rPr lang="en-US" smtClean="0"/>
              <a:t>30</a:t>
            </a:fld>
            <a:endParaRPr lang="en-US" dirty="0"/>
          </a:p>
        </p:txBody>
      </p:sp>
      <p:sp>
        <p:nvSpPr>
          <p:cNvPr id="11" name="Title 1"/>
          <p:cNvSpPr txBox="1">
            <a:spLocks/>
          </p:cNvSpPr>
          <p:nvPr/>
        </p:nvSpPr>
        <p:spPr>
          <a:xfrm>
            <a:off x="838200" y="255503"/>
            <a:ext cx="10515600" cy="176741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ATM - Article 12: Capital Improvements – Free Cash</a:t>
            </a:r>
            <a:endParaRPr lang="en-US" dirty="0"/>
          </a:p>
        </p:txBody>
      </p:sp>
      <p:cxnSp>
        <p:nvCxnSpPr>
          <p:cNvPr id="12" name="Straight Connector 11"/>
          <p:cNvCxnSpPr/>
          <p:nvPr/>
        </p:nvCxnSpPr>
        <p:spPr>
          <a:xfrm>
            <a:off x="954024" y="2009869"/>
            <a:ext cx="10070592" cy="0"/>
          </a:xfrm>
          <a:prstGeom prst="line">
            <a:avLst/>
          </a:prstGeom>
        </p:spPr>
        <p:style>
          <a:lnRef idx="1">
            <a:schemeClr val="dk1"/>
          </a:lnRef>
          <a:fillRef idx="0">
            <a:schemeClr val="dk1"/>
          </a:fillRef>
          <a:effectRef idx="0">
            <a:schemeClr val="dk1"/>
          </a:effectRef>
          <a:fontRef idx="minor">
            <a:schemeClr val="tx1"/>
          </a:fontRef>
        </p:style>
      </p:cxnSp>
      <p:sp>
        <p:nvSpPr>
          <p:cNvPr id="13" name="Content Placeholder 2"/>
          <p:cNvSpPr txBox="1">
            <a:spLocks/>
          </p:cNvSpPr>
          <p:nvPr/>
        </p:nvSpPr>
        <p:spPr>
          <a:xfrm>
            <a:off x="838200" y="2022920"/>
            <a:ext cx="10515600" cy="36668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dirty="0">
                <a:latin typeface="Times New Roman" panose="02020603050405020304" pitchFamily="18" charset="0"/>
                <a:ea typeface="Times New Roman" panose="02020603050405020304" pitchFamily="18" charset="0"/>
              </a:rPr>
              <a:t>To see if the Town will vote to transfer from Free Cash the sum of $650,847 and that the Town be authorized to accept any available grant funds, for the purposes of funding the following capital requests, or take any other action relative thereto.</a:t>
            </a:r>
            <a:endParaRPr lang="en-US" sz="1600" dirty="0">
              <a:latin typeface="Times New Roman" panose="02020603050405020304" pitchFamily="18" charset="0"/>
              <a:ea typeface="Times New Roman" panose="02020603050405020304" pitchFamily="18" charset="0"/>
            </a:endParaRPr>
          </a:p>
          <a:p>
            <a:endParaRPr lang="en-US" dirty="0" smtClean="0"/>
          </a:p>
          <a:p>
            <a:endParaRPr lang="en-US" dirty="0" smtClean="0"/>
          </a:p>
          <a:p>
            <a:endParaRPr lang="en-US" dirty="0"/>
          </a:p>
        </p:txBody>
      </p:sp>
    </p:spTree>
    <p:extLst>
      <p:ext uri="{BB962C8B-B14F-4D97-AF65-F5344CB8AC3E}">
        <p14:creationId xmlns:p14="http://schemas.microsoft.com/office/powerpoint/2010/main" val="38558346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519160"/>
            <a:ext cx="12192000" cy="624840"/>
          </a:xfrm>
          <a:prstGeom prst="rect">
            <a:avLst/>
          </a:prstGeom>
          <a:solidFill>
            <a:schemeClr val="accent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Rectangle 9"/>
          <p:cNvSpPr/>
          <p:nvPr/>
        </p:nvSpPr>
        <p:spPr>
          <a:xfrm>
            <a:off x="0" y="8442960"/>
            <a:ext cx="12192000" cy="7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C0EBFC29-E341-44A8-910A-ED40C198BCEB}"/>
              </a:ext>
            </a:extLst>
          </p:cNvPr>
          <p:cNvSpPr>
            <a:spLocks noGrp="1"/>
          </p:cNvSpPr>
          <p:nvPr>
            <p:ph type="sldNum" sz="quarter" idx="12"/>
          </p:nvPr>
        </p:nvSpPr>
        <p:spPr/>
        <p:txBody>
          <a:bodyPr/>
          <a:lstStyle/>
          <a:p>
            <a:fld id="{F863145E-338E-42B9-8751-67AB39DC6B4E}" type="slidenum">
              <a:rPr lang="en-US" smtClean="0"/>
              <a:t>31</a:t>
            </a:fld>
            <a:endParaRPr lang="en-US" dirty="0"/>
          </a:p>
        </p:txBody>
      </p:sp>
      <p:sp>
        <p:nvSpPr>
          <p:cNvPr id="11" name="Title 1"/>
          <p:cNvSpPr txBox="1">
            <a:spLocks/>
          </p:cNvSpPr>
          <p:nvPr/>
        </p:nvSpPr>
        <p:spPr>
          <a:xfrm>
            <a:off x="838200" y="255503"/>
            <a:ext cx="10515600" cy="176741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ATM - Article 12: Capital Improvements – Free Cash</a:t>
            </a:r>
            <a:endParaRPr lang="en-US" dirty="0"/>
          </a:p>
        </p:txBody>
      </p:sp>
      <p:cxnSp>
        <p:nvCxnSpPr>
          <p:cNvPr id="12" name="Straight Connector 11"/>
          <p:cNvCxnSpPr/>
          <p:nvPr/>
        </p:nvCxnSpPr>
        <p:spPr>
          <a:xfrm>
            <a:off x="954024" y="2009869"/>
            <a:ext cx="10070592" cy="0"/>
          </a:xfrm>
          <a:prstGeom prst="line">
            <a:avLst/>
          </a:prstGeom>
        </p:spPr>
        <p:style>
          <a:lnRef idx="1">
            <a:schemeClr val="dk1"/>
          </a:lnRef>
          <a:fillRef idx="0">
            <a:schemeClr val="dk1"/>
          </a:fillRef>
          <a:effectRef idx="0">
            <a:schemeClr val="dk1"/>
          </a:effectRef>
          <a:fontRef idx="minor">
            <a:schemeClr val="tx1"/>
          </a:fontRef>
        </p:style>
      </p:cxnSp>
      <p:sp>
        <p:nvSpPr>
          <p:cNvPr id="13" name="Content Placeholder 2"/>
          <p:cNvSpPr txBox="1">
            <a:spLocks/>
          </p:cNvSpPr>
          <p:nvPr/>
        </p:nvSpPr>
        <p:spPr>
          <a:xfrm>
            <a:off x="838200" y="2022920"/>
            <a:ext cx="10515600" cy="36668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a:p>
        </p:txBody>
      </p:sp>
      <p:sp>
        <p:nvSpPr>
          <p:cNvPr id="8" name="Text Box 2"/>
          <p:cNvSpPr txBox="1">
            <a:spLocks noChangeArrowheads="1"/>
          </p:cNvSpPr>
          <p:nvPr/>
        </p:nvSpPr>
        <p:spPr bwMode="auto">
          <a:xfrm>
            <a:off x="934357" y="2242671"/>
            <a:ext cx="10323286" cy="4914166"/>
          </a:xfrm>
          <a:prstGeom prst="rect">
            <a:avLst/>
          </a:prstGeom>
          <a:solidFill>
            <a:srgbClr val="D8D8D8"/>
          </a:solidFill>
          <a:ln w="9525">
            <a:solidFill>
              <a:srgbClr val="000000"/>
            </a:solidFill>
            <a:miter lim="800000"/>
            <a:headEnd/>
            <a:tailEnd/>
          </a:ln>
        </p:spPr>
        <p:txBody>
          <a:bodyPr rot="0" vert="horz" wrap="square" lIns="91440" tIns="45720" rIns="91440" bIns="45720" anchor="t" anchorCtr="0" upright="1">
            <a:spAutoFit/>
          </a:bodyPr>
          <a:lstStyle/>
          <a:p>
            <a:pPr lvl="0" eaLnBrk="0" fontAlgn="base" hangingPunct="0">
              <a:spcBef>
                <a:spcPct val="0"/>
              </a:spcBef>
              <a:spcAft>
                <a:spcPts val="800"/>
              </a:spcAft>
            </a:pPr>
            <a:r>
              <a:rPr lang="en-US" altLang="en-US" sz="2000" dirty="0">
                <a:latin typeface="Bookman Old Style" panose="02050604050505020204" pitchFamily="18" charset="0"/>
              </a:rPr>
              <a:t>DESCRIPTION : </a:t>
            </a:r>
            <a:r>
              <a:rPr lang="en-US" altLang="en-US" sz="2000" dirty="0" smtClean="0">
                <a:latin typeface="Bookman Old Style" panose="02050604050505020204" pitchFamily="18" charset="0"/>
              </a:rPr>
              <a:t>This portion of the proposed FY23 Capital Improvement Plan (provided below) is recommended to be funded through the use of Free Cash. While the property at 70 Pleasant Street (Children’s Library) has been removed, the proposed funding has been shifted to the Phase 2 Library Repairs in an effort to cover escalating construction costs due to material and labor shortages. </a:t>
            </a:r>
          </a:p>
          <a:p>
            <a:pPr lvl="0" eaLnBrk="0" fontAlgn="base" hangingPunct="0">
              <a:spcBef>
                <a:spcPct val="0"/>
              </a:spcBef>
              <a:spcAft>
                <a:spcPts val="800"/>
              </a:spcAft>
            </a:pPr>
            <a:endParaRPr lang="en-US" altLang="en-US" sz="2000" dirty="0">
              <a:latin typeface="Bookman Old Style" panose="02050604050505020204" pitchFamily="18" charset="0"/>
            </a:endParaRPr>
          </a:p>
          <a:p>
            <a:pPr lvl="0" eaLnBrk="0" fontAlgn="base" hangingPunct="0">
              <a:spcBef>
                <a:spcPct val="0"/>
              </a:spcBef>
              <a:spcAft>
                <a:spcPts val="800"/>
              </a:spcAft>
            </a:pPr>
            <a:endParaRPr lang="en-US" altLang="en-US" sz="2000" dirty="0" smtClean="0">
              <a:latin typeface="Bookman Old Style" panose="02050604050505020204" pitchFamily="18" charset="0"/>
            </a:endParaRPr>
          </a:p>
          <a:p>
            <a:pPr lvl="0" eaLnBrk="0" fontAlgn="base" hangingPunct="0">
              <a:spcBef>
                <a:spcPct val="0"/>
              </a:spcBef>
              <a:spcAft>
                <a:spcPts val="800"/>
              </a:spcAft>
            </a:pPr>
            <a:endParaRPr lang="en-US" altLang="en-US" sz="2000" dirty="0">
              <a:latin typeface="Bookman Old Style" panose="02050604050505020204" pitchFamily="18" charset="0"/>
            </a:endParaRPr>
          </a:p>
          <a:p>
            <a:pPr lvl="0" eaLnBrk="0" fontAlgn="base" hangingPunct="0">
              <a:spcBef>
                <a:spcPct val="0"/>
              </a:spcBef>
              <a:spcAft>
                <a:spcPts val="800"/>
              </a:spcAft>
            </a:pPr>
            <a:endParaRPr lang="en-US" altLang="en-US" sz="2000" dirty="0" smtClean="0">
              <a:latin typeface="Bookman Old Style" panose="02050604050505020204" pitchFamily="18" charset="0"/>
            </a:endParaRPr>
          </a:p>
          <a:p>
            <a:pPr lvl="0" eaLnBrk="0" fontAlgn="base" hangingPunct="0">
              <a:spcBef>
                <a:spcPct val="0"/>
              </a:spcBef>
              <a:spcAft>
                <a:spcPts val="800"/>
              </a:spcAft>
            </a:pPr>
            <a:endParaRPr lang="en-US" altLang="en-US" sz="2000" dirty="0">
              <a:latin typeface="Bookman Old Style" panose="02050604050505020204" pitchFamily="18" charset="0"/>
            </a:endParaRPr>
          </a:p>
          <a:p>
            <a:pPr lvl="0" eaLnBrk="0" fontAlgn="base" hangingPunct="0">
              <a:spcBef>
                <a:spcPct val="0"/>
              </a:spcBef>
              <a:spcAft>
                <a:spcPts val="800"/>
              </a:spcAft>
            </a:pPr>
            <a:endParaRPr lang="en-US" altLang="en-US" sz="2000" dirty="0" smtClean="0">
              <a:latin typeface="Bookman Old Style" panose="02050604050505020204" pitchFamily="18" charset="0"/>
            </a:endParaRPr>
          </a:p>
          <a:p>
            <a:pPr lvl="0" eaLnBrk="0" fontAlgn="base" hangingPunct="0">
              <a:spcBef>
                <a:spcPct val="0"/>
              </a:spcBef>
              <a:spcAft>
                <a:spcPts val="800"/>
              </a:spcAft>
            </a:pPr>
            <a:endParaRPr lang="en-US" altLang="en-US" sz="2000" dirty="0">
              <a:latin typeface="Bookman Old Style" panose="02050604050505020204" pitchFamily="18" charset="0"/>
            </a:endParaRPr>
          </a:p>
          <a:p>
            <a:pPr lvl="0" eaLnBrk="0" fontAlgn="base" hangingPunct="0">
              <a:spcBef>
                <a:spcPct val="0"/>
              </a:spcBef>
              <a:spcAft>
                <a:spcPts val="800"/>
              </a:spcAft>
            </a:pPr>
            <a:endParaRPr lang="en-US" altLang="en-US" sz="2000" dirty="0">
              <a:latin typeface="Arial" panose="020B0604020202020204" pitchFamily="34" charset="0"/>
            </a:endParaRPr>
          </a:p>
        </p:txBody>
      </p:sp>
      <p:sp>
        <p:nvSpPr>
          <p:cNvPr id="14" name="Rectangle 13"/>
          <p:cNvSpPr/>
          <p:nvPr/>
        </p:nvSpPr>
        <p:spPr>
          <a:xfrm>
            <a:off x="838200" y="6688634"/>
            <a:ext cx="7424651" cy="1754326"/>
          </a:xfrm>
          <a:prstGeom prst="rect">
            <a:avLst/>
          </a:prstGeom>
        </p:spPr>
        <p:txBody>
          <a:bodyPr wrap="square">
            <a:spAutoFit/>
          </a:bodyPr>
          <a:lstStyle/>
          <a:p>
            <a:r>
              <a:rPr lang="en-US" dirty="0"/>
              <a:t>Submitted by: </a:t>
            </a:r>
            <a:r>
              <a:rPr lang="en-US" dirty="0" smtClean="0"/>
              <a:t>Capital Planning Committee</a:t>
            </a:r>
            <a:endParaRPr lang="en-US" b="1" dirty="0"/>
          </a:p>
          <a:p>
            <a:endParaRPr lang="en-US" b="1" dirty="0"/>
          </a:p>
          <a:p>
            <a:r>
              <a:rPr lang="en-US" b="1" dirty="0"/>
              <a:t>Board of Selectmen:	</a:t>
            </a:r>
            <a:r>
              <a:rPr lang="en-US" b="1" u="sng" dirty="0"/>
              <a:t> </a:t>
            </a:r>
            <a:r>
              <a:rPr lang="en-US" b="1" u="sng" dirty="0" smtClean="0"/>
              <a:t>0-0-0</a:t>
            </a:r>
            <a:r>
              <a:rPr lang="en-US" b="1" dirty="0" smtClean="0"/>
              <a:t> </a:t>
            </a:r>
            <a:endParaRPr lang="en-US" dirty="0"/>
          </a:p>
          <a:p>
            <a:r>
              <a:rPr lang="x-none" b="1" dirty="0"/>
              <a:t>Finance Committee:	</a:t>
            </a:r>
            <a:r>
              <a:rPr lang="en-US" b="1" u="sng" dirty="0"/>
              <a:t> </a:t>
            </a:r>
            <a:r>
              <a:rPr lang="en-US" b="1" u="sng" dirty="0" smtClean="0"/>
              <a:t>0-0-0  </a:t>
            </a:r>
          </a:p>
          <a:p>
            <a:r>
              <a:rPr lang="en-US" b="1" u="sng" dirty="0" smtClean="0"/>
              <a:t>Capital Planning Committee:  5-0-0  </a:t>
            </a:r>
            <a:r>
              <a:rPr lang="en-US" sz="1200" b="1" u="sng" dirty="0" smtClean="0"/>
              <a:t>*vote taken prior to changes to library funding     </a:t>
            </a:r>
            <a:endParaRPr lang="en-US" sz="1200" b="1" u="sng" dirty="0" smtClean="0"/>
          </a:p>
          <a:p>
            <a:r>
              <a:rPr lang="en-US" dirty="0" smtClean="0"/>
              <a:t>Vote </a:t>
            </a:r>
            <a:r>
              <a:rPr lang="en-US" dirty="0"/>
              <a:t>Required: 		Majority Vote</a:t>
            </a:r>
          </a:p>
        </p:txBody>
      </p:sp>
      <p:graphicFrame>
        <p:nvGraphicFramePr>
          <p:cNvPr id="2" name="Table 1"/>
          <p:cNvGraphicFramePr>
            <a:graphicFrameLocks noGrp="1"/>
          </p:cNvGraphicFramePr>
          <p:nvPr>
            <p:extLst>
              <p:ext uri="{D42A27DB-BD31-4B8C-83A1-F6EECF244321}">
                <p14:modId xmlns:p14="http://schemas.microsoft.com/office/powerpoint/2010/main" val="1724442675"/>
              </p:ext>
            </p:extLst>
          </p:nvPr>
        </p:nvGraphicFramePr>
        <p:xfrm>
          <a:off x="3222896" y="3961095"/>
          <a:ext cx="5532847" cy="2456610"/>
        </p:xfrm>
        <a:graphic>
          <a:graphicData uri="http://schemas.openxmlformats.org/drawingml/2006/table">
            <a:tbl>
              <a:tblPr firstRow="1" firstCol="1" bandRow="1">
                <a:tableStyleId>{5C22544A-7EE6-4342-B048-85BDC9FD1C3A}</a:tableStyleId>
              </a:tblPr>
              <a:tblGrid>
                <a:gridCol w="1543440">
                  <a:extLst>
                    <a:ext uri="{9D8B030D-6E8A-4147-A177-3AD203B41FA5}">
                      <a16:colId xmlns:a16="http://schemas.microsoft.com/office/drawing/2014/main" val="3436238025"/>
                    </a:ext>
                  </a:extLst>
                </a:gridCol>
                <a:gridCol w="2851516">
                  <a:extLst>
                    <a:ext uri="{9D8B030D-6E8A-4147-A177-3AD203B41FA5}">
                      <a16:colId xmlns:a16="http://schemas.microsoft.com/office/drawing/2014/main" val="3358768257"/>
                    </a:ext>
                  </a:extLst>
                </a:gridCol>
                <a:gridCol w="1137891">
                  <a:extLst>
                    <a:ext uri="{9D8B030D-6E8A-4147-A177-3AD203B41FA5}">
                      <a16:colId xmlns:a16="http://schemas.microsoft.com/office/drawing/2014/main" val="4014716329"/>
                    </a:ext>
                  </a:extLst>
                </a:gridCol>
              </a:tblGrid>
              <a:tr h="409435">
                <a:tc>
                  <a:txBody>
                    <a:bodyPr/>
                    <a:lstStyle/>
                    <a:p>
                      <a:pPr marL="0" marR="0">
                        <a:spcBef>
                          <a:spcPts val="0"/>
                        </a:spcBef>
                        <a:spcAft>
                          <a:spcPts val="0"/>
                        </a:spcAft>
                      </a:pPr>
                      <a:r>
                        <a:rPr lang="en-US" sz="1200">
                          <a:effectLst/>
                        </a:rPr>
                        <a:t>Department</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Description</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Amount</a:t>
                      </a:r>
                      <a:endParaRPr lang="en-US"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96170031"/>
                  </a:ext>
                </a:extLst>
              </a:tr>
              <a:tr h="409435">
                <a:tc>
                  <a:txBody>
                    <a:bodyPr/>
                    <a:lstStyle/>
                    <a:p>
                      <a:pPr marL="0" marR="0">
                        <a:spcBef>
                          <a:spcPts val="0"/>
                        </a:spcBef>
                        <a:spcAft>
                          <a:spcPts val="0"/>
                        </a:spcAft>
                      </a:pPr>
                      <a:r>
                        <a:rPr lang="en-US" sz="1200">
                          <a:effectLst/>
                        </a:rPr>
                        <a:t>Town Manager</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Town Hall Cupola Repairs</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$35,000 </a:t>
                      </a:r>
                      <a:endParaRPr lang="en-US"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38216747"/>
                  </a:ext>
                </a:extLst>
              </a:tr>
              <a:tr h="409435">
                <a:tc>
                  <a:txBody>
                    <a:bodyPr/>
                    <a:lstStyle/>
                    <a:p>
                      <a:pPr marL="0" marR="0">
                        <a:spcBef>
                          <a:spcPts val="0"/>
                        </a:spcBef>
                        <a:spcAft>
                          <a:spcPts val="0"/>
                        </a:spcAft>
                      </a:pPr>
                      <a:r>
                        <a:rPr lang="en-US" sz="1200">
                          <a:effectLst/>
                        </a:rPr>
                        <a:t>DPW</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Road Paving (Supplemental)</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$129,823 </a:t>
                      </a:r>
                      <a:endParaRPr lang="en-US"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97837591"/>
                  </a:ext>
                </a:extLst>
              </a:tr>
              <a:tr h="409435">
                <a:tc>
                  <a:txBody>
                    <a:bodyPr/>
                    <a:lstStyle/>
                    <a:p>
                      <a:pPr marL="0" marR="0">
                        <a:spcBef>
                          <a:spcPts val="0"/>
                        </a:spcBef>
                        <a:spcAft>
                          <a:spcPts val="0"/>
                        </a:spcAft>
                      </a:pPr>
                      <a:r>
                        <a:rPr lang="en-US" sz="1200">
                          <a:effectLst/>
                        </a:rPr>
                        <a:t>Library</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Phase 2 Repairs Additional</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$314,500 </a:t>
                      </a:r>
                      <a:endParaRPr lang="en-US"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7518602"/>
                  </a:ext>
                </a:extLst>
              </a:tr>
              <a:tr h="409435">
                <a:tc>
                  <a:txBody>
                    <a:bodyPr/>
                    <a:lstStyle/>
                    <a:p>
                      <a:pPr marL="0" marR="0">
                        <a:spcBef>
                          <a:spcPts val="0"/>
                        </a:spcBef>
                        <a:spcAft>
                          <a:spcPts val="0"/>
                        </a:spcAft>
                      </a:pPr>
                      <a:r>
                        <a:rPr lang="en-US" sz="1200">
                          <a:effectLst/>
                        </a:rPr>
                        <a:t>Police</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Radio Project Match </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$154,649 </a:t>
                      </a:r>
                      <a:endParaRPr lang="en-US"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48608943"/>
                  </a:ext>
                </a:extLst>
              </a:tr>
              <a:tr h="409435">
                <a:tc>
                  <a:txBody>
                    <a:bodyPr/>
                    <a:lstStyle/>
                    <a:p>
                      <a:pPr marL="0" marR="0">
                        <a:spcBef>
                          <a:spcPts val="0"/>
                        </a:spcBef>
                        <a:spcAft>
                          <a:spcPts val="0"/>
                        </a:spcAft>
                      </a:pPr>
                      <a:r>
                        <a:rPr lang="en-US" sz="1200">
                          <a:effectLst/>
                        </a:rPr>
                        <a:t>Police</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Livescan Fingerprint Scanner</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dirty="0">
                          <a:effectLst/>
                        </a:rPr>
                        <a:t>$16,875 </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275451362"/>
                  </a:ext>
                </a:extLst>
              </a:tr>
            </a:tbl>
          </a:graphicData>
        </a:graphic>
      </p:graphicFrame>
    </p:spTree>
    <p:extLst>
      <p:ext uri="{BB962C8B-B14F-4D97-AF65-F5344CB8AC3E}">
        <p14:creationId xmlns:p14="http://schemas.microsoft.com/office/powerpoint/2010/main" val="33639848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519160"/>
            <a:ext cx="12192000" cy="624840"/>
          </a:xfrm>
          <a:prstGeom prst="rect">
            <a:avLst/>
          </a:prstGeom>
          <a:solidFill>
            <a:schemeClr val="accent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Rectangle 9"/>
          <p:cNvSpPr/>
          <p:nvPr/>
        </p:nvSpPr>
        <p:spPr>
          <a:xfrm>
            <a:off x="0" y="8442960"/>
            <a:ext cx="12192000" cy="7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C0EBFC29-E341-44A8-910A-ED40C198BCEB}"/>
              </a:ext>
            </a:extLst>
          </p:cNvPr>
          <p:cNvSpPr>
            <a:spLocks noGrp="1"/>
          </p:cNvSpPr>
          <p:nvPr>
            <p:ph type="sldNum" sz="quarter" idx="12"/>
          </p:nvPr>
        </p:nvSpPr>
        <p:spPr/>
        <p:txBody>
          <a:bodyPr/>
          <a:lstStyle/>
          <a:p>
            <a:fld id="{F863145E-338E-42B9-8751-67AB39DC6B4E}" type="slidenum">
              <a:rPr lang="en-US" smtClean="0"/>
              <a:t>32</a:t>
            </a:fld>
            <a:endParaRPr lang="en-US" dirty="0"/>
          </a:p>
        </p:txBody>
      </p:sp>
      <p:sp>
        <p:nvSpPr>
          <p:cNvPr id="11" name="Title 1"/>
          <p:cNvSpPr txBox="1">
            <a:spLocks/>
          </p:cNvSpPr>
          <p:nvPr/>
        </p:nvSpPr>
        <p:spPr>
          <a:xfrm>
            <a:off x="838200" y="255503"/>
            <a:ext cx="10515600" cy="176741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ATM - Article 13: Capital Improvements – 5 Year Borrowing</a:t>
            </a:r>
            <a:endParaRPr lang="en-US" dirty="0"/>
          </a:p>
        </p:txBody>
      </p:sp>
      <p:cxnSp>
        <p:nvCxnSpPr>
          <p:cNvPr id="12" name="Straight Connector 11"/>
          <p:cNvCxnSpPr/>
          <p:nvPr/>
        </p:nvCxnSpPr>
        <p:spPr>
          <a:xfrm>
            <a:off x="954024" y="2009869"/>
            <a:ext cx="10070592" cy="0"/>
          </a:xfrm>
          <a:prstGeom prst="line">
            <a:avLst/>
          </a:prstGeom>
        </p:spPr>
        <p:style>
          <a:lnRef idx="1">
            <a:schemeClr val="dk1"/>
          </a:lnRef>
          <a:fillRef idx="0">
            <a:schemeClr val="dk1"/>
          </a:fillRef>
          <a:effectRef idx="0">
            <a:schemeClr val="dk1"/>
          </a:effectRef>
          <a:fontRef idx="minor">
            <a:schemeClr val="tx1"/>
          </a:fontRef>
        </p:style>
      </p:cxnSp>
      <p:sp>
        <p:nvSpPr>
          <p:cNvPr id="13" name="Content Placeholder 2"/>
          <p:cNvSpPr txBox="1">
            <a:spLocks/>
          </p:cNvSpPr>
          <p:nvPr/>
        </p:nvSpPr>
        <p:spPr>
          <a:xfrm>
            <a:off x="838200" y="2022920"/>
            <a:ext cx="10515600" cy="36668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dirty="0">
                <a:latin typeface="Times New Roman" panose="02020603050405020304" pitchFamily="18" charset="0"/>
                <a:ea typeface="Times New Roman" panose="02020603050405020304" pitchFamily="18" charset="0"/>
              </a:rPr>
              <a:t>To see if the Town will vote to raise and appropriate, transfer from available funds, and/or borrow the sum of $969,220 for the purposes of funding the following capital requests, or take any other action relative thereto.</a:t>
            </a:r>
            <a:endParaRPr lang="en-US" sz="1600" dirty="0">
              <a:latin typeface="Times New Roman" panose="02020603050405020304" pitchFamily="18" charset="0"/>
              <a:ea typeface="Times New Roman" panose="02020603050405020304" pitchFamily="18" charset="0"/>
            </a:endParaRPr>
          </a:p>
          <a:p>
            <a:endParaRPr lang="en-US" dirty="0" smtClean="0"/>
          </a:p>
          <a:p>
            <a:endParaRPr lang="en-US" dirty="0" smtClean="0"/>
          </a:p>
          <a:p>
            <a:endParaRPr lang="en-US" dirty="0"/>
          </a:p>
        </p:txBody>
      </p:sp>
    </p:spTree>
    <p:extLst>
      <p:ext uri="{BB962C8B-B14F-4D97-AF65-F5344CB8AC3E}">
        <p14:creationId xmlns:p14="http://schemas.microsoft.com/office/powerpoint/2010/main" val="19164703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519160"/>
            <a:ext cx="12192000" cy="624840"/>
          </a:xfrm>
          <a:prstGeom prst="rect">
            <a:avLst/>
          </a:prstGeom>
          <a:solidFill>
            <a:schemeClr val="accent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Rectangle 9"/>
          <p:cNvSpPr/>
          <p:nvPr/>
        </p:nvSpPr>
        <p:spPr>
          <a:xfrm>
            <a:off x="0" y="8442960"/>
            <a:ext cx="12192000" cy="7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C0EBFC29-E341-44A8-910A-ED40C198BCEB}"/>
              </a:ext>
            </a:extLst>
          </p:cNvPr>
          <p:cNvSpPr>
            <a:spLocks noGrp="1"/>
          </p:cNvSpPr>
          <p:nvPr>
            <p:ph type="sldNum" sz="quarter" idx="12"/>
          </p:nvPr>
        </p:nvSpPr>
        <p:spPr/>
        <p:txBody>
          <a:bodyPr/>
          <a:lstStyle/>
          <a:p>
            <a:fld id="{F863145E-338E-42B9-8751-67AB39DC6B4E}" type="slidenum">
              <a:rPr lang="en-US" smtClean="0"/>
              <a:t>33</a:t>
            </a:fld>
            <a:endParaRPr lang="en-US" dirty="0"/>
          </a:p>
        </p:txBody>
      </p:sp>
      <p:sp>
        <p:nvSpPr>
          <p:cNvPr id="11" name="Title 1"/>
          <p:cNvSpPr txBox="1">
            <a:spLocks/>
          </p:cNvSpPr>
          <p:nvPr/>
        </p:nvSpPr>
        <p:spPr>
          <a:xfrm>
            <a:off x="838200" y="255503"/>
            <a:ext cx="10515600" cy="176741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ATM - Article 13: Capital Improvements – 5 Year Borrowing</a:t>
            </a:r>
            <a:endParaRPr lang="en-US" dirty="0"/>
          </a:p>
        </p:txBody>
      </p:sp>
      <p:cxnSp>
        <p:nvCxnSpPr>
          <p:cNvPr id="12" name="Straight Connector 11"/>
          <p:cNvCxnSpPr/>
          <p:nvPr/>
        </p:nvCxnSpPr>
        <p:spPr>
          <a:xfrm>
            <a:off x="954024" y="2009869"/>
            <a:ext cx="10070592" cy="0"/>
          </a:xfrm>
          <a:prstGeom prst="line">
            <a:avLst/>
          </a:prstGeom>
        </p:spPr>
        <p:style>
          <a:lnRef idx="1">
            <a:schemeClr val="dk1"/>
          </a:lnRef>
          <a:fillRef idx="0">
            <a:schemeClr val="dk1"/>
          </a:fillRef>
          <a:effectRef idx="0">
            <a:schemeClr val="dk1"/>
          </a:effectRef>
          <a:fontRef idx="minor">
            <a:schemeClr val="tx1"/>
          </a:fontRef>
        </p:style>
      </p:cxnSp>
      <p:sp>
        <p:nvSpPr>
          <p:cNvPr id="13" name="Content Placeholder 2"/>
          <p:cNvSpPr txBox="1">
            <a:spLocks/>
          </p:cNvSpPr>
          <p:nvPr/>
        </p:nvSpPr>
        <p:spPr>
          <a:xfrm>
            <a:off x="838200" y="2022920"/>
            <a:ext cx="10515600" cy="36668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a:p>
        </p:txBody>
      </p:sp>
      <p:sp>
        <p:nvSpPr>
          <p:cNvPr id="8" name="Text Box 2"/>
          <p:cNvSpPr txBox="1">
            <a:spLocks noChangeArrowheads="1"/>
          </p:cNvSpPr>
          <p:nvPr/>
        </p:nvSpPr>
        <p:spPr bwMode="auto">
          <a:xfrm>
            <a:off x="934357" y="2242671"/>
            <a:ext cx="10323286" cy="4196020"/>
          </a:xfrm>
          <a:prstGeom prst="rect">
            <a:avLst/>
          </a:prstGeom>
          <a:solidFill>
            <a:srgbClr val="D8D8D8"/>
          </a:solidFill>
          <a:ln w="9525">
            <a:solidFill>
              <a:srgbClr val="000000"/>
            </a:solidFill>
            <a:miter lim="800000"/>
            <a:headEnd/>
            <a:tailEnd/>
          </a:ln>
        </p:spPr>
        <p:txBody>
          <a:bodyPr rot="0" vert="horz" wrap="square" lIns="91440" tIns="45720" rIns="91440" bIns="45720" anchor="t" anchorCtr="0" upright="1">
            <a:spAutoFit/>
          </a:bodyPr>
          <a:lstStyle/>
          <a:p>
            <a:pPr eaLnBrk="0" fontAlgn="base" hangingPunct="0">
              <a:spcBef>
                <a:spcPct val="0"/>
              </a:spcBef>
              <a:spcAft>
                <a:spcPts val="800"/>
              </a:spcAft>
            </a:pPr>
            <a:r>
              <a:rPr lang="en-US" altLang="en-US" sz="2000" dirty="0">
                <a:latin typeface="Bookman Old Style" panose="02050604050505020204" pitchFamily="18" charset="0"/>
              </a:rPr>
              <a:t>DESCRIPTION : </a:t>
            </a:r>
            <a:r>
              <a:rPr lang="en-US" altLang="en-US" sz="2000" dirty="0">
                <a:latin typeface="Bookman Old Style" panose="02050604050505020204" pitchFamily="18" charset="0"/>
              </a:rPr>
              <a:t>This portion of the proposed FY23 Capital Improvement Plan (provided below) is recommended to be funded through the use of </a:t>
            </a:r>
            <a:r>
              <a:rPr lang="en-US" altLang="en-US" sz="2000" dirty="0" smtClean="0">
                <a:latin typeface="Bookman Old Style" panose="02050604050505020204" pitchFamily="18" charset="0"/>
              </a:rPr>
              <a:t>a 5 year borrowing, and would require a 2/3rds vote. A decrease should be note ($60,000) in the Pumper Truck Replacement request. </a:t>
            </a:r>
          </a:p>
          <a:p>
            <a:pPr eaLnBrk="0" fontAlgn="base" hangingPunct="0">
              <a:spcBef>
                <a:spcPct val="0"/>
              </a:spcBef>
              <a:spcAft>
                <a:spcPts val="800"/>
              </a:spcAft>
            </a:pPr>
            <a:endParaRPr lang="en-US" altLang="en-US" sz="2000" dirty="0">
              <a:latin typeface="Bookman Old Style" panose="02050604050505020204" pitchFamily="18" charset="0"/>
            </a:endParaRPr>
          </a:p>
          <a:p>
            <a:pPr eaLnBrk="0" fontAlgn="base" hangingPunct="0">
              <a:spcBef>
                <a:spcPct val="0"/>
              </a:spcBef>
              <a:spcAft>
                <a:spcPts val="800"/>
              </a:spcAft>
            </a:pPr>
            <a:endParaRPr lang="en-US" altLang="en-US" sz="2000" dirty="0" smtClean="0">
              <a:latin typeface="Bookman Old Style" panose="02050604050505020204" pitchFamily="18" charset="0"/>
            </a:endParaRPr>
          </a:p>
          <a:p>
            <a:pPr eaLnBrk="0" fontAlgn="base" hangingPunct="0">
              <a:spcBef>
                <a:spcPct val="0"/>
              </a:spcBef>
              <a:spcAft>
                <a:spcPts val="800"/>
              </a:spcAft>
            </a:pPr>
            <a:endParaRPr lang="en-US" altLang="en-US" sz="2000" dirty="0">
              <a:latin typeface="Bookman Old Style" panose="02050604050505020204" pitchFamily="18" charset="0"/>
            </a:endParaRPr>
          </a:p>
          <a:p>
            <a:pPr eaLnBrk="0" fontAlgn="base" hangingPunct="0">
              <a:spcBef>
                <a:spcPct val="0"/>
              </a:spcBef>
              <a:spcAft>
                <a:spcPts val="800"/>
              </a:spcAft>
            </a:pPr>
            <a:endParaRPr lang="en-US" altLang="en-US" sz="2000" dirty="0" smtClean="0">
              <a:latin typeface="Bookman Old Style" panose="02050604050505020204" pitchFamily="18" charset="0"/>
            </a:endParaRPr>
          </a:p>
          <a:p>
            <a:pPr eaLnBrk="0" fontAlgn="base" hangingPunct="0">
              <a:spcBef>
                <a:spcPct val="0"/>
              </a:spcBef>
              <a:spcAft>
                <a:spcPts val="800"/>
              </a:spcAft>
            </a:pPr>
            <a:endParaRPr lang="en-US" altLang="en-US" sz="2000" dirty="0">
              <a:latin typeface="Bookman Old Style" panose="02050604050505020204" pitchFamily="18" charset="0"/>
            </a:endParaRPr>
          </a:p>
          <a:p>
            <a:pPr eaLnBrk="0" fontAlgn="base" hangingPunct="0">
              <a:spcBef>
                <a:spcPct val="0"/>
              </a:spcBef>
              <a:spcAft>
                <a:spcPts val="800"/>
              </a:spcAft>
            </a:pPr>
            <a:endParaRPr lang="en-US" altLang="en-US" sz="2000" dirty="0" smtClean="0">
              <a:latin typeface="Bookman Old Style" panose="02050604050505020204" pitchFamily="18" charset="0"/>
            </a:endParaRPr>
          </a:p>
          <a:p>
            <a:pPr eaLnBrk="0" fontAlgn="base" hangingPunct="0">
              <a:spcBef>
                <a:spcPct val="0"/>
              </a:spcBef>
              <a:spcAft>
                <a:spcPts val="800"/>
              </a:spcAft>
            </a:pPr>
            <a:endParaRPr lang="en-US" altLang="en-US" sz="2000" dirty="0">
              <a:latin typeface="Bookman Old Style" panose="02050604050505020204" pitchFamily="18" charset="0"/>
            </a:endParaRPr>
          </a:p>
        </p:txBody>
      </p:sp>
      <p:sp>
        <p:nvSpPr>
          <p:cNvPr id="14" name="Rectangle 13"/>
          <p:cNvSpPr/>
          <p:nvPr/>
        </p:nvSpPr>
        <p:spPr>
          <a:xfrm>
            <a:off x="838200" y="6688634"/>
            <a:ext cx="7424651" cy="1754326"/>
          </a:xfrm>
          <a:prstGeom prst="rect">
            <a:avLst/>
          </a:prstGeom>
        </p:spPr>
        <p:txBody>
          <a:bodyPr wrap="square">
            <a:spAutoFit/>
          </a:bodyPr>
          <a:lstStyle/>
          <a:p>
            <a:r>
              <a:rPr lang="en-US" dirty="0"/>
              <a:t>Submitted by: Capital Planning Committee</a:t>
            </a:r>
            <a:endParaRPr lang="en-US" b="1" dirty="0"/>
          </a:p>
          <a:p>
            <a:endParaRPr lang="en-US" b="1" dirty="0"/>
          </a:p>
          <a:p>
            <a:r>
              <a:rPr lang="en-US" b="1" dirty="0"/>
              <a:t>Board of Selectmen:	</a:t>
            </a:r>
            <a:r>
              <a:rPr lang="en-US" b="1" u="sng" dirty="0"/>
              <a:t> 0-0-0</a:t>
            </a:r>
            <a:r>
              <a:rPr lang="en-US" b="1" dirty="0"/>
              <a:t> </a:t>
            </a:r>
            <a:endParaRPr lang="en-US" dirty="0"/>
          </a:p>
          <a:p>
            <a:r>
              <a:rPr lang="x-none" b="1" dirty="0"/>
              <a:t>Finance Committee:	</a:t>
            </a:r>
            <a:r>
              <a:rPr lang="en-US" b="1" u="sng" dirty="0"/>
              <a:t> 0-0-0  </a:t>
            </a:r>
          </a:p>
          <a:p>
            <a:r>
              <a:rPr lang="en-US" b="1" u="sng" dirty="0"/>
              <a:t>Capital Planning Committee:  5-0-0       </a:t>
            </a:r>
          </a:p>
          <a:p>
            <a:r>
              <a:rPr lang="en-US" dirty="0" smtClean="0"/>
              <a:t>Vote </a:t>
            </a:r>
            <a:r>
              <a:rPr lang="en-US" dirty="0"/>
              <a:t>Required: 		</a:t>
            </a:r>
            <a:r>
              <a:rPr lang="en-US" dirty="0" smtClean="0"/>
              <a:t>2/3rds </a:t>
            </a:r>
            <a:r>
              <a:rPr lang="en-US" dirty="0"/>
              <a:t>Vote</a:t>
            </a:r>
          </a:p>
        </p:txBody>
      </p:sp>
      <p:graphicFrame>
        <p:nvGraphicFramePr>
          <p:cNvPr id="2" name="Table 1"/>
          <p:cNvGraphicFramePr>
            <a:graphicFrameLocks noGrp="1"/>
          </p:cNvGraphicFramePr>
          <p:nvPr>
            <p:extLst>
              <p:ext uri="{D42A27DB-BD31-4B8C-83A1-F6EECF244321}">
                <p14:modId xmlns:p14="http://schemas.microsoft.com/office/powerpoint/2010/main" val="3615051680"/>
              </p:ext>
            </p:extLst>
          </p:nvPr>
        </p:nvGraphicFramePr>
        <p:xfrm>
          <a:off x="2870426" y="3672448"/>
          <a:ext cx="6451147" cy="2108338"/>
        </p:xfrm>
        <a:graphic>
          <a:graphicData uri="http://schemas.openxmlformats.org/drawingml/2006/table">
            <a:tbl>
              <a:tblPr firstRow="1" firstCol="1" bandRow="1">
                <a:tableStyleId>{5C22544A-7EE6-4342-B048-85BDC9FD1C3A}</a:tableStyleId>
              </a:tblPr>
              <a:tblGrid>
                <a:gridCol w="1363387">
                  <a:extLst>
                    <a:ext uri="{9D8B030D-6E8A-4147-A177-3AD203B41FA5}">
                      <a16:colId xmlns:a16="http://schemas.microsoft.com/office/drawing/2014/main" val="871340513"/>
                    </a:ext>
                  </a:extLst>
                </a:gridCol>
                <a:gridCol w="2172551">
                  <a:extLst>
                    <a:ext uri="{9D8B030D-6E8A-4147-A177-3AD203B41FA5}">
                      <a16:colId xmlns:a16="http://schemas.microsoft.com/office/drawing/2014/main" val="1789426390"/>
                    </a:ext>
                  </a:extLst>
                </a:gridCol>
                <a:gridCol w="1452062">
                  <a:extLst>
                    <a:ext uri="{9D8B030D-6E8A-4147-A177-3AD203B41FA5}">
                      <a16:colId xmlns:a16="http://schemas.microsoft.com/office/drawing/2014/main" val="3242843224"/>
                    </a:ext>
                  </a:extLst>
                </a:gridCol>
                <a:gridCol w="1463147">
                  <a:extLst>
                    <a:ext uri="{9D8B030D-6E8A-4147-A177-3AD203B41FA5}">
                      <a16:colId xmlns:a16="http://schemas.microsoft.com/office/drawing/2014/main" val="4184391282"/>
                    </a:ext>
                  </a:extLst>
                </a:gridCol>
              </a:tblGrid>
              <a:tr h="435054">
                <a:tc>
                  <a:txBody>
                    <a:bodyPr/>
                    <a:lstStyle/>
                    <a:p>
                      <a:pPr marL="0" marR="0">
                        <a:spcBef>
                          <a:spcPts val="0"/>
                        </a:spcBef>
                        <a:spcAft>
                          <a:spcPts val="0"/>
                        </a:spcAft>
                      </a:pPr>
                      <a:r>
                        <a:rPr lang="en-US" sz="1200">
                          <a:effectLst/>
                        </a:rPr>
                        <a:t>Department</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Description</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Total Amount</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Annual Payment</a:t>
                      </a:r>
                      <a:endParaRPr lang="en-US"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563322421"/>
                  </a:ext>
                </a:extLst>
              </a:tr>
              <a:tr h="435054">
                <a:tc>
                  <a:txBody>
                    <a:bodyPr/>
                    <a:lstStyle/>
                    <a:p>
                      <a:pPr marL="0" marR="0">
                        <a:spcBef>
                          <a:spcPts val="0"/>
                        </a:spcBef>
                        <a:spcAft>
                          <a:spcPts val="0"/>
                        </a:spcAft>
                      </a:pPr>
                      <a:r>
                        <a:rPr lang="en-US" sz="1200">
                          <a:effectLst/>
                        </a:rPr>
                        <a:t>DPW</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DPW Roofs</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$315,000 </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$63,000</a:t>
                      </a:r>
                      <a:endParaRPr lang="en-US"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36302135"/>
                  </a:ext>
                </a:extLst>
              </a:tr>
              <a:tr h="435054">
                <a:tc>
                  <a:txBody>
                    <a:bodyPr/>
                    <a:lstStyle/>
                    <a:p>
                      <a:pPr marL="0" marR="0">
                        <a:spcBef>
                          <a:spcPts val="0"/>
                        </a:spcBef>
                        <a:spcAft>
                          <a:spcPts val="0"/>
                        </a:spcAft>
                      </a:pPr>
                      <a:r>
                        <a:rPr lang="en-US" sz="1200">
                          <a:effectLst/>
                        </a:rPr>
                        <a:t>DPW</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Excavator and Trailer</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$160,125 </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$32,025</a:t>
                      </a:r>
                      <a:endParaRPr lang="en-US"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21175065"/>
                  </a:ext>
                </a:extLst>
              </a:tr>
              <a:tr h="803176">
                <a:tc>
                  <a:txBody>
                    <a:bodyPr/>
                    <a:lstStyle/>
                    <a:p>
                      <a:pPr marL="0" marR="0">
                        <a:spcBef>
                          <a:spcPts val="0"/>
                        </a:spcBef>
                        <a:spcAft>
                          <a:spcPts val="0"/>
                        </a:spcAft>
                      </a:pPr>
                      <a:r>
                        <a:rPr lang="en-US" sz="1200">
                          <a:effectLst/>
                        </a:rPr>
                        <a:t>Fire Department</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Pumper Truck Replacement</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$494,095 </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dirty="0">
                          <a:effectLst/>
                        </a:rPr>
                        <a:t>$102,772</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97668095"/>
                  </a:ext>
                </a:extLst>
              </a:tr>
            </a:tbl>
          </a:graphicData>
        </a:graphic>
      </p:graphicFrame>
    </p:spTree>
    <p:extLst>
      <p:ext uri="{BB962C8B-B14F-4D97-AF65-F5344CB8AC3E}">
        <p14:creationId xmlns:p14="http://schemas.microsoft.com/office/powerpoint/2010/main" val="20817408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519160"/>
            <a:ext cx="12192000" cy="624840"/>
          </a:xfrm>
          <a:prstGeom prst="rect">
            <a:avLst/>
          </a:prstGeom>
          <a:solidFill>
            <a:schemeClr val="accent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Rectangle 9"/>
          <p:cNvSpPr/>
          <p:nvPr/>
        </p:nvSpPr>
        <p:spPr>
          <a:xfrm>
            <a:off x="0" y="8442960"/>
            <a:ext cx="12192000" cy="7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C0EBFC29-E341-44A8-910A-ED40C198BCEB}"/>
              </a:ext>
            </a:extLst>
          </p:cNvPr>
          <p:cNvSpPr>
            <a:spLocks noGrp="1"/>
          </p:cNvSpPr>
          <p:nvPr>
            <p:ph type="sldNum" sz="quarter" idx="12"/>
          </p:nvPr>
        </p:nvSpPr>
        <p:spPr/>
        <p:txBody>
          <a:bodyPr/>
          <a:lstStyle/>
          <a:p>
            <a:fld id="{F863145E-338E-42B9-8751-67AB39DC6B4E}" type="slidenum">
              <a:rPr lang="en-US" smtClean="0"/>
              <a:t>34</a:t>
            </a:fld>
            <a:endParaRPr lang="en-US" dirty="0"/>
          </a:p>
        </p:txBody>
      </p:sp>
      <p:sp>
        <p:nvSpPr>
          <p:cNvPr id="11" name="Title 1"/>
          <p:cNvSpPr txBox="1">
            <a:spLocks/>
          </p:cNvSpPr>
          <p:nvPr/>
        </p:nvSpPr>
        <p:spPr>
          <a:xfrm>
            <a:off x="838200" y="255503"/>
            <a:ext cx="10515600" cy="176741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ATM - Article 14: Capital Improvements – Transfer Station</a:t>
            </a:r>
            <a:endParaRPr lang="en-US" dirty="0"/>
          </a:p>
        </p:txBody>
      </p:sp>
      <p:cxnSp>
        <p:nvCxnSpPr>
          <p:cNvPr id="12" name="Straight Connector 11"/>
          <p:cNvCxnSpPr/>
          <p:nvPr/>
        </p:nvCxnSpPr>
        <p:spPr>
          <a:xfrm>
            <a:off x="954024" y="2009869"/>
            <a:ext cx="10070592" cy="0"/>
          </a:xfrm>
          <a:prstGeom prst="line">
            <a:avLst/>
          </a:prstGeom>
        </p:spPr>
        <p:style>
          <a:lnRef idx="1">
            <a:schemeClr val="dk1"/>
          </a:lnRef>
          <a:fillRef idx="0">
            <a:schemeClr val="dk1"/>
          </a:fillRef>
          <a:effectRef idx="0">
            <a:schemeClr val="dk1"/>
          </a:effectRef>
          <a:fontRef idx="minor">
            <a:schemeClr val="tx1"/>
          </a:fontRef>
        </p:style>
      </p:cxnSp>
      <p:sp>
        <p:nvSpPr>
          <p:cNvPr id="13" name="Content Placeholder 2"/>
          <p:cNvSpPr txBox="1">
            <a:spLocks/>
          </p:cNvSpPr>
          <p:nvPr/>
        </p:nvSpPr>
        <p:spPr>
          <a:xfrm>
            <a:off x="838200" y="2022920"/>
            <a:ext cx="10515600" cy="36668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dirty="0">
                <a:latin typeface="Times New Roman" panose="02020603050405020304" pitchFamily="18" charset="0"/>
                <a:ea typeface="Times New Roman" panose="02020603050405020304" pitchFamily="18" charset="0"/>
              </a:rPr>
              <a:t>To see if the Town will vote to raise and appropriate, transfer from available funds, and/or borrow the sum of $54,697 for the purposes of funding the following capital requests, or take any other action relative thereto.</a:t>
            </a:r>
            <a:endParaRPr lang="en-US" sz="1600" dirty="0">
              <a:latin typeface="Times New Roman" panose="02020603050405020304" pitchFamily="18" charset="0"/>
              <a:ea typeface="Times New Roman" panose="02020603050405020304" pitchFamily="18" charset="0"/>
            </a:endParaRPr>
          </a:p>
          <a:p>
            <a:endParaRPr lang="en-US" dirty="0" smtClean="0"/>
          </a:p>
          <a:p>
            <a:endParaRPr lang="en-US" dirty="0" smtClean="0"/>
          </a:p>
          <a:p>
            <a:endParaRPr lang="en-US" dirty="0"/>
          </a:p>
        </p:txBody>
      </p:sp>
    </p:spTree>
    <p:extLst>
      <p:ext uri="{BB962C8B-B14F-4D97-AF65-F5344CB8AC3E}">
        <p14:creationId xmlns:p14="http://schemas.microsoft.com/office/powerpoint/2010/main" val="33949088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519160"/>
            <a:ext cx="12192000" cy="624840"/>
          </a:xfrm>
          <a:prstGeom prst="rect">
            <a:avLst/>
          </a:prstGeom>
          <a:solidFill>
            <a:schemeClr val="accent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Rectangle 9"/>
          <p:cNvSpPr/>
          <p:nvPr/>
        </p:nvSpPr>
        <p:spPr>
          <a:xfrm>
            <a:off x="0" y="8442960"/>
            <a:ext cx="12192000" cy="7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C0EBFC29-E341-44A8-910A-ED40C198BCEB}"/>
              </a:ext>
            </a:extLst>
          </p:cNvPr>
          <p:cNvSpPr>
            <a:spLocks noGrp="1"/>
          </p:cNvSpPr>
          <p:nvPr>
            <p:ph type="sldNum" sz="quarter" idx="12"/>
          </p:nvPr>
        </p:nvSpPr>
        <p:spPr/>
        <p:txBody>
          <a:bodyPr/>
          <a:lstStyle/>
          <a:p>
            <a:fld id="{F863145E-338E-42B9-8751-67AB39DC6B4E}" type="slidenum">
              <a:rPr lang="en-US" smtClean="0"/>
              <a:t>35</a:t>
            </a:fld>
            <a:endParaRPr lang="en-US" dirty="0"/>
          </a:p>
        </p:txBody>
      </p:sp>
      <p:sp>
        <p:nvSpPr>
          <p:cNvPr id="11" name="Title 1"/>
          <p:cNvSpPr txBox="1">
            <a:spLocks/>
          </p:cNvSpPr>
          <p:nvPr/>
        </p:nvSpPr>
        <p:spPr>
          <a:xfrm>
            <a:off x="838200" y="255503"/>
            <a:ext cx="10515600" cy="176741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ATM - Article 14: Capital Improvements – Transfer Station</a:t>
            </a:r>
            <a:endParaRPr lang="en-US" dirty="0"/>
          </a:p>
        </p:txBody>
      </p:sp>
      <p:cxnSp>
        <p:nvCxnSpPr>
          <p:cNvPr id="12" name="Straight Connector 11"/>
          <p:cNvCxnSpPr/>
          <p:nvPr/>
        </p:nvCxnSpPr>
        <p:spPr>
          <a:xfrm>
            <a:off x="954024" y="2009869"/>
            <a:ext cx="10070592" cy="0"/>
          </a:xfrm>
          <a:prstGeom prst="line">
            <a:avLst/>
          </a:prstGeom>
        </p:spPr>
        <p:style>
          <a:lnRef idx="1">
            <a:schemeClr val="dk1"/>
          </a:lnRef>
          <a:fillRef idx="0">
            <a:schemeClr val="dk1"/>
          </a:fillRef>
          <a:effectRef idx="0">
            <a:schemeClr val="dk1"/>
          </a:effectRef>
          <a:fontRef idx="minor">
            <a:schemeClr val="tx1"/>
          </a:fontRef>
        </p:style>
      </p:cxnSp>
      <p:sp>
        <p:nvSpPr>
          <p:cNvPr id="13" name="Content Placeholder 2"/>
          <p:cNvSpPr txBox="1">
            <a:spLocks/>
          </p:cNvSpPr>
          <p:nvPr/>
        </p:nvSpPr>
        <p:spPr>
          <a:xfrm>
            <a:off x="838200" y="2022920"/>
            <a:ext cx="10515600" cy="36668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a:p>
        </p:txBody>
      </p:sp>
      <p:sp>
        <p:nvSpPr>
          <p:cNvPr id="8" name="Text Box 2"/>
          <p:cNvSpPr txBox="1">
            <a:spLocks noChangeArrowheads="1"/>
          </p:cNvSpPr>
          <p:nvPr/>
        </p:nvSpPr>
        <p:spPr bwMode="auto">
          <a:xfrm>
            <a:off x="934357" y="2242671"/>
            <a:ext cx="10323286" cy="4298613"/>
          </a:xfrm>
          <a:prstGeom prst="rect">
            <a:avLst/>
          </a:prstGeom>
          <a:solidFill>
            <a:srgbClr val="D8D8D8"/>
          </a:solidFill>
          <a:ln w="9525">
            <a:solidFill>
              <a:srgbClr val="000000"/>
            </a:solidFill>
            <a:miter lim="800000"/>
            <a:headEnd/>
            <a:tailEnd/>
          </a:ln>
        </p:spPr>
        <p:txBody>
          <a:bodyPr rot="0" vert="horz" wrap="square" lIns="91440" tIns="45720" rIns="91440" bIns="45720" anchor="t" anchorCtr="0" upright="1">
            <a:spAutoFit/>
          </a:bodyPr>
          <a:lstStyle/>
          <a:p>
            <a:pPr lvl="0" eaLnBrk="0" fontAlgn="base" hangingPunct="0">
              <a:spcBef>
                <a:spcPct val="0"/>
              </a:spcBef>
              <a:spcAft>
                <a:spcPts val="800"/>
              </a:spcAft>
            </a:pPr>
            <a:r>
              <a:rPr lang="en-US" altLang="en-US" sz="2000" dirty="0">
                <a:latin typeface="Bookman Old Style" panose="02050604050505020204" pitchFamily="18" charset="0"/>
              </a:rPr>
              <a:t>DESCRIPTION : </a:t>
            </a:r>
            <a:r>
              <a:rPr lang="en-US" altLang="en-US" sz="2000" dirty="0">
                <a:solidFill>
                  <a:prstClr val="black"/>
                </a:solidFill>
                <a:latin typeface="Bookman Old Style" panose="02050604050505020204" pitchFamily="18" charset="0"/>
              </a:rPr>
              <a:t>This portion of the proposed FY23 Capital Improvement Plan (provided below) is recommended to be funded through the use of </a:t>
            </a:r>
            <a:r>
              <a:rPr lang="en-US" altLang="en-US" sz="2000" dirty="0" smtClean="0">
                <a:solidFill>
                  <a:prstClr val="black"/>
                </a:solidFill>
                <a:latin typeface="Bookman Old Style" panose="02050604050505020204" pitchFamily="18" charset="0"/>
              </a:rPr>
              <a:t>retained earnings from the Transfer Station Enterprise Fund. A 2/3rds vote is required.</a:t>
            </a:r>
          </a:p>
          <a:p>
            <a:pPr lvl="0" eaLnBrk="0" fontAlgn="base" hangingPunct="0">
              <a:spcBef>
                <a:spcPct val="0"/>
              </a:spcBef>
              <a:spcAft>
                <a:spcPts val="800"/>
              </a:spcAft>
            </a:pPr>
            <a:endParaRPr lang="en-US" altLang="en-US" sz="2000" dirty="0">
              <a:solidFill>
                <a:prstClr val="black"/>
              </a:solidFill>
              <a:latin typeface="Bookman Old Style" panose="02050604050505020204" pitchFamily="18" charset="0"/>
            </a:endParaRPr>
          </a:p>
          <a:p>
            <a:pPr lvl="0" eaLnBrk="0" fontAlgn="base" hangingPunct="0">
              <a:spcBef>
                <a:spcPct val="0"/>
              </a:spcBef>
              <a:spcAft>
                <a:spcPts val="800"/>
              </a:spcAft>
            </a:pPr>
            <a:endParaRPr lang="en-US" altLang="en-US" sz="2000" dirty="0" smtClean="0">
              <a:solidFill>
                <a:prstClr val="black"/>
              </a:solidFill>
              <a:latin typeface="Bookman Old Style" panose="02050604050505020204" pitchFamily="18" charset="0"/>
            </a:endParaRPr>
          </a:p>
          <a:p>
            <a:pPr lvl="0" eaLnBrk="0" fontAlgn="base" hangingPunct="0">
              <a:spcBef>
                <a:spcPct val="0"/>
              </a:spcBef>
              <a:spcAft>
                <a:spcPts val="800"/>
              </a:spcAft>
            </a:pPr>
            <a:endParaRPr lang="en-US" altLang="en-US" sz="2000" dirty="0">
              <a:solidFill>
                <a:prstClr val="black"/>
              </a:solidFill>
              <a:latin typeface="Bookman Old Style" panose="02050604050505020204" pitchFamily="18" charset="0"/>
            </a:endParaRPr>
          </a:p>
          <a:p>
            <a:pPr lvl="0" eaLnBrk="0" fontAlgn="base" hangingPunct="0">
              <a:spcBef>
                <a:spcPct val="0"/>
              </a:spcBef>
              <a:spcAft>
                <a:spcPts val="800"/>
              </a:spcAft>
            </a:pPr>
            <a:endParaRPr lang="en-US" altLang="en-US" sz="2000" dirty="0" smtClean="0">
              <a:solidFill>
                <a:prstClr val="black"/>
              </a:solidFill>
              <a:latin typeface="Bookman Old Style" panose="02050604050505020204" pitchFamily="18" charset="0"/>
            </a:endParaRPr>
          </a:p>
          <a:p>
            <a:pPr lvl="0" eaLnBrk="0" fontAlgn="base" hangingPunct="0">
              <a:spcBef>
                <a:spcPct val="0"/>
              </a:spcBef>
              <a:spcAft>
                <a:spcPts val="800"/>
              </a:spcAft>
            </a:pPr>
            <a:endParaRPr lang="en-US" altLang="en-US" sz="2000" dirty="0">
              <a:solidFill>
                <a:prstClr val="black"/>
              </a:solidFill>
              <a:latin typeface="Bookman Old Style" panose="02050604050505020204" pitchFamily="18" charset="0"/>
            </a:endParaRPr>
          </a:p>
          <a:p>
            <a:pPr lvl="0" eaLnBrk="0" fontAlgn="base" hangingPunct="0">
              <a:spcBef>
                <a:spcPct val="0"/>
              </a:spcBef>
              <a:spcAft>
                <a:spcPts val="800"/>
              </a:spcAft>
            </a:pPr>
            <a:endParaRPr lang="en-US" altLang="en-US" sz="2000" dirty="0" smtClean="0">
              <a:solidFill>
                <a:prstClr val="black"/>
              </a:solidFill>
              <a:latin typeface="Bookman Old Style" panose="02050604050505020204" pitchFamily="18" charset="0"/>
            </a:endParaRPr>
          </a:p>
          <a:p>
            <a:pPr lvl="0" eaLnBrk="0" fontAlgn="base" hangingPunct="0">
              <a:spcBef>
                <a:spcPct val="0"/>
              </a:spcBef>
              <a:spcAft>
                <a:spcPts val="800"/>
              </a:spcAft>
            </a:pPr>
            <a:endParaRPr lang="en-US" altLang="en-US" sz="2000" dirty="0">
              <a:solidFill>
                <a:prstClr val="black"/>
              </a:solidFill>
              <a:latin typeface="Bookman Old Style" panose="02050604050505020204" pitchFamily="18" charset="0"/>
            </a:endParaRPr>
          </a:p>
          <a:p>
            <a:pPr lvl="0" eaLnBrk="0" fontAlgn="base" hangingPunct="0">
              <a:spcBef>
                <a:spcPct val="0"/>
              </a:spcBef>
              <a:spcAft>
                <a:spcPts val="800"/>
              </a:spcAft>
            </a:pPr>
            <a:endParaRPr lang="en-US" altLang="en-US" sz="2000" dirty="0">
              <a:solidFill>
                <a:prstClr val="black"/>
              </a:solidFill>
              <a:latin typeface="Bookman Old Style" panose="02050604050505020204" pitchFamily="18" charset="0"/>
            </a:endParaRPr>
          </a:p>
        </p:txBody>
      </p:sp>
      <p:sp>
        <p:nvSpPr>
          <p:cNvPr id="14" name="Rectangle 13"/>
          <p:cNvSpPr/>
          <p:nvPr/>
        </p:nvSpPr>
        <p:spPr>
          <a:xfrm>
            <a:off x="838200" y="6688634"/>
            <a:ext cx="7424651" cy="1754326"/>
          </a:xfrm>
          <a:prstGeom prst="rect">
            <a:avLst/>
          </a:prstGeom>
        </p:spPr>
        <p:txBody>
          <a:bodyPr wrap="square">
            <a:spAutoFit/>
          </a:bodyPr>
          <a:lstStyle/>
          <a:p>
            <a:r>
              <a:rPr lang="en-US" dirty="0"/>
              <a:t>Submitted by: Capital Planning Committee</a:t>
            </a:r>
            <a:endParaRPr lang="en-US" b="1" dirty="0"/>
          </a:p>
          <a:p>
            <a:endParaRPr lang="en-US" b="1" dirty="0"/>
          </a:p>
          <a:p>
            <a:r>
              <a:rPr lang="en-US" b="1" dirty="0"/>
              <a:t>Board of Selectmen:	</a:t>
            </a:r>
            <a:r>
              <a:rPr lang="en-US" b="1" u="sng" dirty="0"/>
              <a:t> 0-0-0</a:t>
            </a:r>
            <a:r>
              <a:rPr lang="en-US" b="1" dirty="0"/>
              <a:t> </a:t>
            </a:r>
            <a:endParaRPr lang="en-US" dirty="0"/>
          </a:p>
          <a:p>
            <a:r>
              <a:rPr lang="x-none" b="1" dirty="0"/>
              <a:t>Finance Committee:	</a:t>
            </a:r>
            <a:r>
              <a:rPr lang="en-US" b="1" u="sng" dirty="0"/>
              <a:t> 0-0-0  </a:t>
            </a:r>
          </a:p>
          <a:p>
            <a:r>
              <a:rPr lang="en-US" b="1" u="sng" dirty="0"/>
              <a:t>Capital Planning Committee:  5-0-0       </a:t>
            </a:r>
          </a:p>
          <a:p>
            <a:r>
              <a:rPr lang="en-US" dirty="0" smtClean="0"/>
              <a:t>Vote </a:t>
            </a:r>
            <a:r>
              <a:rPr lang="en-US" dirty="0"/>
              <a:t>Required: 		Majority Vote</a:t>
            </a:r>
          </a:p>
        </p:txBody>
      </p:sp>
      <p:graphicFrame>
        <p:nvGraphicFramePr>
          <p:cNvPr id="3" name="Table 2"/>
          <p:cNvGraphicFramePr>
            <a:graphicFrameLocks noGrp="1"/>
          </p:cNvGraphicFramePr>
          <p:nvPr>
            <p:extLst>
              <p:ext uri="{D42A27DB-BD31-4B8C-83A1-F6EECF244321}">
                <p14:modId xmlns:p14="http://schemas.microsoft.com/office/powerpoint/2010/main" val="4089530304"/>
              </p:ext>
            </p:extLst>
          </p:nvPr>
        </p:nvGraphicFramePr>
        <p:xfrm>
          <a:off x="3396592" y="4253153"/>
          <a:ext cx="5185455" cy="1058885"/>
        </p:xfrm>
        <a:graphic>
          <a:graphicData uri="http://schemas.openxmlformats.org/drawingml/2006/table">
            <a:tbl>
              <a:tblPr firstRow="1" firstCol="1" bandRow="1">
                <a:tableStyleId>{5C22544A-7EE6-4342-B048-85BDC9FD1C3A}</a:tableStyleId>
              </a:tblPr>
              <a:tblGrid>
                <a:gridCol w="1407662">
                  <a:extLst>
                    <a:ext uri="{9D8B030D-6E8A-4147-A177-3AD203B41FA5}">
                      <a16:colId xmlns:a16="http://schemas.microsoft.com/office/drawing/2014/main" val="3721666838"/>
                    </a:ext>
                  </a:extLst>
                </a:gridCol>
                <a:gridCol w="2493089">
                  <a:extLst>
                    <a:ext uri="{9D8B030D-6E8A-4147-A177-3AD203B41FA5}">
                      <a16:colId xmlns:a16="http://schemas.microsoft.com/office/drawing/2014/main" val="1654758108"/>
                    </a:ext>
                  </a:extLst>
                </a:gridCol>
                <a:gridCol w="1284704">
                  <a:extLst>
                    <a:ext uri="{9D8B030D-6E8A-4147-A177-3AD203B41FA5}">
                      <a16:colId xmlns:a16="http://schemas.microsoft.com/office/drawing/2014/main" val="1810103413"/>
                    </a:ext>
                  </a:extLst>
                </a:gridCol>
              </a:tblGrid>
              <a:tr h="502228">
                <a:tc>
                  <a:txBody>
                    <a:bodyPr/>
                    <a:lstStyle/>
                    <a:p>
                      <a:pPr marL="0" marR="0" algn="just">
                        <a:spcBef>
                          <a:spcPts val="0"/>
                        </a:spcBef>
                        <a:spcAft>
                          <a:spcPts val="0"/>
                        </a:spcAft>
                      </a:pPr>
                      <a:r>
                        <a:rPr lang="en-US" sz="1200">
                          <a:effectLst/>
                        </a:rPr>
                        <a:t>Department</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a:effectLst/>
                        </a:rPr>
                        <a:t>Description</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a:effectLst/>
                        </a:rPr>
                        <a:t>Amount</a:t>
                      </a:r>
                      <a:endParaRPr lang="en-US"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075574589"/>
                  </a:ext>
                </a:extLst>
              </a:tr>
              <a:tr h="556657">
                <a:tc>
                  <a:txBody>
                    <a:bodyPr/>
                    <a:lstStyle/>
                    <a:p>
                      <a:pPr marL="0" marR="0" algn="just">
                        <a:spcBef>
                          <a:spcPts val="0"/>
                        </a:spcBef>
                        <a:spcAft>
                          <a:spcPts val="0"/>
                        </a:spcAft>
                      </a:pPr>
                      <a:r>
                        <a:rPr lang="en-US" sz="1200">
                          <a:effectLst/>
                        </a:rPr>
                        <a:t>DPW</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dirty="0">
                          <a:effectLst/>
                        </a:rPr>
                        <a:t>Transfer Station Vehicle</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dirty="0">
                          <a:effectLst/>
                        </a:rPr>
                        <a:t>$54,697 </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4802405"/>
                  </a:ext>
                </a:extLst>
              </a:tr>
            </a:tbl>
          </a:graphicData>
        </a:graphic>
      </p:graphicFrame>
    </p:spTree>
    <p:extLst>
      <p:ext uri="{BB962C8B-B14F-4D97-AF65-F5344CB8AC3E}">
        <p14:creationId xmlns:p14="http://schemas.microsoft.com/office/powerpoint/2010/main" val="24589981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519160"/>
            <a:ext cx="12192000" cy="624840"/>
          </a:xfrm>
          <a:prstGeom prst="rect">
            <a:avLst/>
          </a:prstGeom>
          <a:solidFill>
            <a:schemeClr val="accent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Rectangle 9"/>
          <p:cNvSpPr/>
          <p:nvPr/>
        </p:nvSpPr>
        <p:spPr>
          <a:xfrm>
            <a:off x="0" y="8442960"/>
            <a:ext cx="12192000" cy="7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C0EBFC29-E341-44A8-910A-ED40C198BCEB}"/>
              </a:ext>
            </a:extLst>
          </p:cNvPr>
          <p:cNvSpPr>
            <a:spLocks noGrp="1"/>
          </p:cNvSpPr>
          <p:nvPr>
            <p:ph type="sldNum" sz="quarter" idx="12"/>
          </p:nvPr>
        </p:nvSpPr>
        <p:spPr/>
        <p:txBody>
          <a:bodyPr/>
          <a:lstStyle/>
          <a:p>
            <a:fld id="{F863145E-338E-42B9-8751-67AB39DC6B4E}" type="slidenum">
              <a:rPr lang="en-US" smtClean="0"/>
              <a:t>36</a:t>
            </a:fld>
            <a:endParaRPr lang="en-US" dirty="0"/>
          </a:p>
        </p:txBody>
      </p:sp>
      <p:sp>
        <p:nvSpPr>
          <p:cNvPr id="11" name="Title 1"/>
          <p:cNvSpPr txBox="1">
            <a:spLocks/>
          </p:cNvSpPr>
          <p:nvPr/>
        </p:nvSpPr>
        <p:spPr>
          <a:xfrm>
            <a:off x="838200" y="255503"/>
            <a:ext cx="10515600" cy="1767417"/>
          </a:xfrm>
          <a:prstGeom prst="rect">
            <a:avLst/>
          </a:prstGeom>
        </p:spPr>
        <p:txBody>
          <a:bodyPr vert="horz" lIns="91440" tIns="45720" rIns="91440" bIns="45720" rtlCol="0" anchor="b">
            <a:normAutofit fontScale="8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ATM - Article 15: Capital Improvements – Grants/Other Sources</a:t>
            </a:r>
            <a:endParaRPr lang="en-US" dirty="0"/>
          </a:p>
        </p:txBody>
      </p:sp>
      <p:cxnSp>
        <p:nvCxnSpPr>
          <p:cNvPr id="12" name="Straight Connector 11"/>
          <p:cNvCxnSpPr/>
          <p:nvPr/>
        </p:nvCxnSpPr>
        <p:spPr>
          <a:xfrm>
            <a:off x="954024" y="2009869"/>
            <a:ext cx="10070592" cy="0"/>
          </a:xfrm>
          <a:prstGeom prst="line">
            <a:avLst/>
          </a:prstGeom>
        </p:spPr>
        <p:style>
          <a:lnRef idx="1">
            <a:schemeClr val="dk1"/>
          </a:lnRef>
          <a:fillRef idx="0">
            <a:schemeClr val="dk1"/>
          </a:fillRef>
          <a:effectRef idx="0">
            <a:schemeClr val="dk1"/>
          </a:effectRef>
          <a:fontRef idx="minor">
            <a:schemeClr val="tx1"/>
          </a:fontRef>
        </p:style>
      </p:cxnSp>
      <p:sp>
        <p:nvSpPr>
          <p:cNvPr id="13" name="Content Placeholder 2"/>
          <p:cNvSpPr txBox="1">
            <a:spLocks/>
          </p:cNvSpPr>
          <p:nvPr/>
        </p:nvSpPr>
        <p:spPr>
          <a:xfrm>
            <a:off x="838200" y="2022920"/>
            <a:ext cx="10515600" cy="36668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dirty="0">
                <a:latin typeface="Times New Roman" panose="02020603050405020304" pitchFamily="18" charset="0"/>
                <a:ea typeface="Times New Roman" panose="02020603050405020304" pitchFamily="18" charset="0"/>
              </a:rPr>
              <a:t>To see if the Town will vote to appropriate the sum of $544,968 and that the Town be authorized to accept any available grant funds, for the purposes of funding the following capital requests, or take any other action relative thereto.</a:t>
            </a:r>
            <a:endParaRPr lang="en-US" sz="1600" dirty="0">
              <a:latin typeface="Times New Roman" panose="02020603050405020304" pitchFamily="18" charset="0"/>
              <a:ea typeface="Times New Roman" panose="02020603050405020304" pitchFamily="18" charset="0"/>
            </a:endParaRPr>
          </a:p>
          <a:p>
            <a:endParaRPr lang="en-US" dirty="0" smtClean="0"/>
          </a:p>
          <a:p>
            <a:endParaRPr lang="en-US" dirty="0" smtClean="0"/>
          </a:p>
          <a:p>
            <a:endParaRPr lang="en-US" dirty="0"/>
          </a:p>
        </p:txBody>
      </p:sp>
    </p:spTree>
    <p:extLst>
      <p:ext uri="{BB962C8B-B14F-4D97-AF65-F5344CB8AC3E}">
        <p14:creationId xmlns:p14="http://schemas.microsoft.com/office/powerpoint/2010/main" val="17953215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519160"/>
            <a:ext cx="12192000" cy="624840"/>
          </a:xfrm>
          <a:prstGeom prst="rect">
            <a:avLst/>
          </a:prstGeom>
          <a:solidFill>
            <a:schemeClr val="accent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Rectangle 9"/>
          <p:cNvSpPr/>
          <p:nvPr/>
        </p:nvSpPr>
        <p:spPr>
          <a:xfrm>
            <a:off x="0" y="8442960"/>
            <a:ext cx="12192000" cy="7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C0EBFC29-E341-44A8-910A-ED40C198BCEB}"/>
              </a:ext>
            </a:extLst>
          </p:cNvPr>
          <p:cNvSpPr>
            <a:spLocks noGrp="1"/>
          </p:cNvSpPr>
          <p:nvPr>
            <p:ph type="sldNum" sz="quarter" idx="12"/>
          </p:nvPr>
        </p:nvSpPr>
        <p:spPr/>
        <p:txBody>
          <a:bodyPr/>
          <a:lstStyle/>
          <a:p>
            <a:fld id="{F863145E-338E-42B9-8751-67AB39DC6B4E}" type="slidenum">
              <a:rPr lang="en-US" smtClean="0"/>
              <a:t>37</a:t>
            </a:fld>
            <a:endParaRPr lang="en-US" dirty="0"/>
          </a:p>
        </p:txBody>
      </p:sp>
      <p:sp>
        <p:nvSpPr>
          <p:cNvPr id="11" name="Title 1"/>
          <p:cNvSpPr txBox="1">
            <a:spLocks/>
          </p:cNvSpPr>
          <p:nvPr/>
        </p:nvSpPr>
        <p:spPr>
          <a:xfrm>
            <a:off x="838200" y="255503"/>
            <a:ext cx="10515600" cy="1767417"/>
          </a:xfrm>
          <a:prstGeom prst="rect">
            <a:avLst/>
          </a:prstGeom>
        </p:spPr>
        <p:txBody>
          <a:bodyPr vert="horz" lIns="91440" tIns="45720" rIns="91440" bIns="45720" rtlCol="0" anchor="b">
            <a:normAutofit fontScale="8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ATM - Article 15: Capital Improvements – Grants/Other Sources</a:t>
            </a:r>
            <a:endParaRPr lang="en-US" dirty="0"/>
          </a:p>
        </p:txBody>
      </p:sp>
      <p:cxnSp>
        <p:nvCxnSpPr>
          <p:cNvPr id="12" name="Straight Connector 11"/>
          <p:cNvCxnSpPr/>
          <p:nvPr/>
        </p:nvCxnSpPr>
        <p:spPr>
          <a:xfrm>
            <a:off x="954024" y="2009869"/>
            <a:ext cx="10070592" cy="0"/>
          </a:xfrm>
          <a:prstGeom prst="line">
            <a:avLst/>
          </a:prstGeom>
        </p:spPr>
        <p:style>
          <a:lnRef idx="1">
            <a:schemeClr val="dk1"/>
          </a:lnRef>
          <a:fillRef idx="0">
            <a:schemeClr val="dk1"/>
          </a:fillRef>
          <a:effectRef idx="0">
            <a:schemeClr val="dk1"/>
          </a:effectRef>
          <a:fontRef idx="minor">
            <a:schemeClr val="tx1"/>
          </a:fontRef>
        </p:style>
      </p:cxnSp>
      <p:sp>
        <p:nvSpPr>
          <p:cNvPr id="13" name="Content Placeholder 2"/>
          <p:cNvSpPr txBox="1">
            <a:spLocks/>
          </p:cNvSpPr>
          <p:nvPr/>
        </p:nvSpPr>
        <p:spPr>
          <a:xfrm>
            <a:off x="838200" y="2022920"/>
            <a:ext cx="10515600" cy="36668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a:p>
        </p:txBody>
      </p:sp>
      <p:sp>
        <p:nvSpPr>
          <p:cNvPr id="8" name="Text Box 2"/>
          <p:cNvSpPr txBox="1">
            <a:spLocks noChangeArrowheads="1"/>
          </p:cNvSpPr>
          <p:nvPr/>
        </p:nvSpPr>
        <p:spPr bwMode="auto">
          <a:xfrm>
            <a:off x="934357" y="2242671"/>
            <a:ext cx="10323286" cy="4298613"/>
          </a:xfrm>
          <a:prstGeom prst="rect">
            <a:avLst/>
          </a:prstGeom>
          <a:solidFill>
            <a:srgbClr val="D8D8D8"/>
          </a:solidFill>
          <a:ln w="9525">
            <a:solidFill>
              <a:srgbClr val="000000"/>
            </a:solidFill>
            <a:miter lim="800000"/>
            <a:headEnd/>
            <a:tailEnd/>
          </a:ln>
        </p:spPr>
        <p:txBody>
          <a:bodyPr rot="0" vert="horz" wrap="square" lIns="91440" tIns="45720" rIns="91440" bIns="45720" anchor="t" anchorCtr="0" upright="1">
            <a:spAutoFit/>
          </a:bodyPr>
          <a:lstStyle/>
          <a:p>
            <a:pPr eaLnBrk="0" fontAlgn="base" hangingPunct="0">
              <a:spcBef>
                <a:spcPct val="0"/>
              </a:spcBef>
              <a:spcAft>
                <a:spcPts val="800"/>
              </a:spcAft>
            </a:pPr>
            <a:r>
              <a:rPr lang="en-US" altLang="en-US" sz="2000" dirty="0">
                <a:latin typeface="Bookman Old Style" panose="02050604050505020204" pitchFamily="18" charset="0"/>
              </a:rPr>
              <a:t>DESCRIPTION : This portion of the proposed FY23 Capital Improvement Plan (provided below) is recommended to be funded through the use </a:t>
            </a:r>
            <a:r>
              <a:rPr lang="en-US" altLang="en-US" sz="2000" dirty="0" smtClean="0">
                <a:latin typeface="Bookman Old Style" panose="02050604050505020204" pitchFamily="18" charset="0"/>
              </a:rPr>
              <a:t>grants or other sources – particularly ARPA funding. </a:t>
            </a:r>
            <a:endParaRPr lang="en-US" altLang="en-US" sz="2000" dirty="0">
              <a:latin typeface="Bookman Old Style" panose="02050604050505020204" pitchFamily="18" charset="0"/>
            </a:endParaRPr>
          </a:p>
          <a:p>
            <a:pPr lvl="0" eaLnBrk="0" fontAlgn="base" hangingPunct="0">
              <a:spcBef>
                <a:spcPct val="0"/>
              </a:spcBef>
              <a:spcAft>
                <a:spcPts val="800"/>
              </a:spcAft>
            </a:pPr>
            <a:r>
              <a:rPr lang="en-US" altLang="en-US" sz="2000" dirty="0" smtClean="0">
                <a:latin typeface="Bookman Old Style" panose="02050604050505020204" pitchFamily="18" charset="0"/>
              </a:rPr>
              <a:t> </a:t>
            </a:r>
          </a:p>
          <a:p>
            <a:pPr lvl="0" eaLnBrk="0" fontAlgn="base" hangingPunct="0">
              <a:spcBef>
                <a:spcPct val="0"/>
              </a:spcBef>
              <a:spcAft>
                <a:spcPts val="800"/>
              </a:spcAft>
            </a:pPr>
            <a:endParaRPr lang="en-US" altLang="en-US" sz="2000" dirty="0">
              <a:latin typeface="Bookman Old Style" panose="02050604050505020204" pitchFamily="18" charset="0"/>
            </a:endParaRPr>
          </a:p>
          <a:p>
            <a:pPr lvl="0" eaLnBrk="0" fontAlgn="base" hangingPunct="0">
              <a:spcBef>
                <a:spcPct val="0"/>
              </a:spcBef>
              <a:spcAft>
                <a:spcPts val="800"/>
              </a:spcAft>
            </a:pPr>
            <a:endParaRPr lang="en-US" altLang="en-US" sz="2000" dirty="0" smtClean="0">
              <a:latin typeface="Bookman Old Style" panose="02050604050505020204" pitchFamily="18" charset="0"/>
            </a:endParaRPr>
          </a:p>
          <a:p>
            <a:pPr lvl="0" eaLnBrk="0" fontAlgn="base" hangingPunct="0">
              <a:spcBef>
                <a:spcPct val="0"/>
              </a:spcBef>
              <a:spcAft>
                <a:spcPts val="800"/>
              </a:spcAft>
            </a:pPr>
            <a:endParaRPr lang="en-US" altLang="en-US" sz="2000" dirty="0">
              <a:latin typeface="Bookman Old Style" panose="02050604050505020204" pitchFamily="18" charset="0"/>
            </a:endParaRPr>
          </a:p>
          <a:p>
            <a:pPr lvl="0" eaLnBrk="0" fontAlgn="base" hangingPunct="0">
              <a:spcBef>
                <a:spcPct val="0"/>
              </a:spcBef>
              <a:spcAft>
                <a:spcPts val="800"/>
              </a:spcAft>
            </a:pPr>
            <a:endParaRPr lang="en-US" altLang="en-US" sz="2000" dirty="0" smtClean="0">
              <a:latin typeface="Bookman Old Style" panose="02050604050505020204" pitchFamily="18" charset="0"/>
            </a:endParaRPr>
          </a:p>
          <a:p>
            <a:pPr lvl="0" eaLnBrk="0" fontAlgn="base" hangingPunct="0">
              <a:spcBef>
                <a:spcPct val="0"/>
              </a:spcBef>
              <a:spcAft>
                <a:spcPts val="800"/>
              </a:spcAft>
            </a:pPr>
            <a:endParaRPr lang="en-US" altLang="en-US" sz="2000" dirty="0">
              <a:latin typeface="Bookman Old Style" panose="02050604050505020204" pitchFamily="18" charset="0"/>
            </a:endParaRPr>
          </a:p>
          <a:p>
            <a:pPr lvl="0" eaLnBrk="0" fontAlgn="base" hangingPunct="0">
              <a:spcBef>
                <a:spcPct val="0"/>
              </a:spcBef>
              <a:spcAft>
                <a:spcPts val="800"/>
              </a:spcAft>
            </a:pPr>
            <a:endParaRPr lang="en-US" altLang="en-US" sz="2000" dirty="0" smtClean="0">
              <a:latin typeface="Bookman Old Style" panose="02050604050505020204" pitchFamily="18" charset="0"/>
            </a:endParaRPr>
          </a:p>
          <a:p>
            <a:pPr lvl="0" eaLnBrk="0" fontAlgn="base" hangingPunct="0">
              <a:spcBef>
                <a:spcPct val="0"/>
              </a:spcBef>
              <a:spcAft>
                <a:spcPts val="800"/>
              </a:spcAft>
            </a:pPr>
            <a:endParaRPr lang="en-US" altLang="en-US" sz="2000" dirty="0" smtClean="0">
              <a:latin typeface="Bookman Old Style" panose="02050604050505020204" pitchFamily="18" charset="0"/>
            </a:endParaRPr>
          </a:p>
        </p:txBody>
      </p:sp>
      <p:sp>
        <p:nvSpPr>
          <p:cNvPr id="14" name="Rectangle 13"/>
          <p:cNvSpPr/>
          <p:nvPr/>
        </p:nvSpPr>
        <p:spPr>
          <a:xfrm>
            <a:off x="838200" y="6688634"/>
            <a:ext cx="7424651" cy="1754326"/>
          </a:xfrm>
          <a:prstGeom prst="rect">
            <a:avLst/>
          </a:prstGeom>
        </p:spPr>
        <p:txBody>
          <a:bodyPr wrap="square">
            <a:spAutoFit/>
          </a:bodyPr>
          <a:lstStyle/>
          <a:p>
            <a:r>
              <a:rPr lang="en-US" dirty="0"/>
              <a:t>Submitted by: Capital Planning Committee</a:t>
            </a:r>
            <a:endParaRPr lang="en-US" b="1" dirty="0"/>
          </a:p>
          <a:p>
            <a:endParaRPr lang="en-US" b="1" dirty="0"/>
          </a:p>
          <a:p>
            <a:r>
              <a:rPr lang="en-US" b="1" dirty="0"/>
              <a:t>Board of Selectmen:	</a:t>
            </a:r>
            <a:r>
              <a:rPr lang="en-US" b="1" u="sng" dirty="0"/>
              <a:t> 0-0-0</a:t>
            </a:r>
            <a:r>
              <a:rPr lang="en-US" b="1" dirty="0"/>
              <a:t> </a:t>
            </a:r>
            <a:endParaRPr lang="en-US" dirty="0"/>
          </a:p>
          <a:p>
            <a:r>
              <a:rPr lang="x-none" b="1" dirty="0"/>
              <a:t>Finance Committee:	</a:t>
            </a:r>
            <a:r>
              <a:rPr lang="en-US" b="1" u="sng" dirty="0"/>
              <a:t> 0-0-0  </a:t>
            </a:r>
          </a:p>
          <a:p>
            <a:r>
              <a:rPr lang="en-US" b="1" u="sng" dirty="0"/>
              <a:t>Capital Planning Committee:  5-0-0       </a:t>
            </a:r>
          </a:p>
          <a:p>
            <a:r>
              <a:rPr lang="en-US" dirty="0" smtClean="0"/>
              <a:t>Vote </a:t>
            </a:r>
            <a:r>
              <a:rPr lang="en-US" dirty="0"/>
              <a:t>Required: 		Majority Vote</a:t>
            </a:r>
          </a:p>
        </p:txBody>
      </p:sp>
      <p:graphicFrame>
        <p:nvGraphicFramePr>
          <p:cNvPr id="2" name="Table 1"/>
          <p:cNvGraphicFramePr>
            <a:graphicFrameLocks noGrp="1"/>
          </p:cNvGraphicFramePr>
          <p:nvPr>
            <p:extLst>
              <p:ext uri="{D42A27DB-BD31-4B8C-83A1-F6EECF244321}">
                <p14:modId xmlns:p14="http://schemas.microsoft.com/office/powerpoint/2010/main" val="1173507166"/>
              </p:ext>
            </p:extLst>
          </p:nvPr>
        </p:nvGraphicFramePr>
        <p:xfrm>
          <a:off x="2645230" y="3563642"/>
          <a:ext cx="6883626" cy="2500152"/>
        </p:xfrm>
        <a:graphic>
          <a:graphicData uri="http://schemas.openxmlformats.org/drawingml/2006/table">
            <a:tbl>
              <a:tblPr firstRow="1" firstCol="1" bandRow="1">
                <a:tableStyleId>{5C22544A-7EE6-4342-B048-85BDC9FD1C3A}</a:tableStyleId>
              </a:tblPr>
              <a:tblGrid>
                <a:gridCol w="1380884">
                  <a:extLst>
                    <a:ext uri="{9D8B030D-6E8A-4147-A177-3AD203B41FA5}">
                      <a16:colId xmlns:a16="http://schemas.microsoft.com/office/drawing/2014/main" val="2862890323"/>
                    </a:ext>
                  </a:extLst>
                </a:gridCol>
                <a:gridCol w="2445663">
                  <a:extLst>
                    <a:ext uri="{9D8B030D-6E8A-4147-A177-3AD203B41FA5}">
                      <a16:colId xmlns:a16="http://schemas.microsoft.com/office/drawing/2014/main" val="3484126317"/>
                    </a:ext>
                  </a:extLst>
                </a:gridCol>
                <a:gridCol w="1634601">
                  <a:extLst>
                    <a:ext uri="{9D8B030D-6E8A-4147-A177-3AD203B41FA5}">
                      <a16:colId xmlns:a16="http://schemas.microsoft.com/office/drawing/2014/main" val="1774251170"/>
                    </a:ext>
                  </a:extLst>
                </a:gridCol>
                <a:gridCol w="1422478">
                  <a:extLst>
                    <a:ext uri="{9D8B030D-6E8A-4147-A177-3AD203B41FA5}">
                      <a16:colId xmlns:a16="http://schemas.microsoft.com/office/drawing/2014/main" val="510402889"/>
                    </a:ext>
                  </a:extLst>
                </a:gridCol>
              </a:tblGrid>
              <a:tr h="416692">
                <a:tc>
                  <a:txBody>
                    <a:bodyPr/>
                    <a:lstStyle/>
                    <a:p>
                      <a:pPr marL="0" marR="0" algn="just">
                        <a:spcBef>
                          <a:spcPts val="0"/>
                        </a:spcBef>
                        <a:spcAft>
                          <a:spcPts val="0"/>
                        </a:spcAft>
                      </a:pPr>
                      <a:r>
                        <a:rPr lang="en-US" sz="1200">
                          <a:effectLst/>
                        </a:rPr>
                        <a:t>Department</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a:effectLst/>
                        </a:rPr>
                        <a:t>Description</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a:effectLst/>
                        </a:rPr>
                        <a:t>Total Amount</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a:effectLst/>
                        </a:rPr>
                        <a:t>Grant Source</a:t>
                      </a:r>
                      <a:endParaRPr lang="en-US"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075671021"/>
                  </a:ext>
                </a:extLst>
              </a:tr>
              <a:tr h="416692">
                <a:tc>
                  <a:txBody>
                    <a:bodyPr/>
                    <a:lstStyle/>
                    <a:p>
                      <a:pPr marL="0" marR="0" algn="just">
                        <a:spcBef>
                          <a:spcPts val="0"/>
                        </a:spcBef>
                        <a:spcAft>
                          <a:spcPts val="0"/>
                        </a:spcAft>
                      </a:pPr>
                      <a:r>
                        <a:rPr lang="en-US" sz="1200">
                          <a:effectLst/>
                        </a:rPr>
                        <a:t>DPW</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a:effectLst/>
                        </a:rPr>
                        <a:t>Front End Loader</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a:effectLst/>
                        </a:rPr>
                        <a:t>$146,000 </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a:effectLst/>
                        </a:rPr>
                        <a:t>ARPA</a:t>
                      </a:r>
                      <a:endParaRPr lang="en-US"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097920406"/>
                  </a:ext>
                </a:extLst>
              </a:tr>
              <a:tr h="416692">
                <a:tc>
                  <a:txBody>
                    <a:bodyPr/>
                    <a:lstStyle/>
                    <a:p>
                      <a:pPr marL="0" marR="0" algn="just">
                        <a:spcBef>
                          <a:spcPts val="0"/>
                        </a:spcBef>
                        <a:spcAft>
                          <a:spcPts val="0"/>
                        </a:spcAft>
                      </a:pPr>
                      <a:r>
                        <a:rPr lang="en-US" sz="1200">
                          <a:effectLst/>
                        </a:rPr>
                        <a:t>DPW</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a:effectLst/>
                        </a:rPr>
                        <a:t>Wheeled Excavator</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a:effectLst/>
                        </a:rPr>
                        <a:t>$205,216 </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a:effectLst/>
                        </a:rPr>
                        <a:t>ARPA</a:t>
                      </a:r>
                      <a:endParaRPr lang="en-US"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49948080"/>
                  </a:ext>
                </a:extLst>
              </a:tr>
              <a:tr h="416692">
                <a:tc>
                  <a:txBody>
                    <a:bodyPr/>
                    <a:lstStyle/>
                    <a:p>
                      <a:pPr marL="0" marR="0" algn="just">
                        <a:spcBef>
                          <a:spcPts val="0"/>
                        </a:spcBef>
                        <a:spcAft>
                          <a:spcPts val="0"/>
                        </a:spcAft>
                      </a:pPr>
                      <a:r>
                        <a:rPr lang="en-US" sz="1200">
                          <a:effectLst/>
                        </a:rPr>
                        <a:t>DPW</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a:effectLst/>
                        </a:rPr>
                        <a:t>Trailed Vactor</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a:effectLst/>
                        </a:rPr>
                        <a:t>$98,834 </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a:effectLst/>
                        </a:rPr>
                        <a:t>ARPA</a:t>
                      </a:r>
                      <a:endParaRPr lang="en-US"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2998704"/>
                  </a:ext>
                </a:extLst>
              </a:tr>
              <a:tr h="416692">
                <a:tc>
                  <a:txBody>
                    <a:bodyPr/>
                    <a:lstStyle/>
                    <a:p>
                      <a:pPr marL="0" marR="0" algn="just">
                        <a:spcBef>
                          <a:spcPts val="0"/>
                        </a:spcBef>
                        <a:spcAft>
                          <a:spcPts val="0"/>
                        </a:spcAft>
                      </a:pPr>
                      <a:r>
                        <a:rPr lang="en-US" sz="1200">
                          <a:effectLst/>
                        </a:rPr>
                        <a:t>Police</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a:effectLst/>
                        </a:rPr>
                        <a:t>Cruiser Replacement</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a:effectLst/>
                        </a:rPr>
                        <a:t>$54,918 </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a:effectLst/>
                        </a:rPr>
                        <a:t>911 Grant</a:t>
                      </a:r>
                      <a:endParaRPr lang="en-US"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56445304"/>
                  </a:ext>
                </a:extLst>
              </a:tr>
              <a:tr h="416692">
                <a:tc>
                  <a:txBody>
                    <a:bodyPr/>
                    <a:lstStyle/>
                    <a:p>
                      <a:pPr marL="0" marR="0" algn="just">
                        <a:spcBef>
                          <a:spcPts val="0"/>
                        </a:spcBef>
                        <a:spcAft>
                          <a:spcPts val="0"/>
                        </a:spcAft>
                      </a:pPr>
                      <a:r>
                        <a:rPr lang="en-US" sz="1200">
                          <a:effectLst/>
                        </a:rPr>
                        <a:t>Planning</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a:effectLst/>
                        </a:rPr>
                        <a:t>Project Design Funding</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a:effectLst/>
                        </a:rPr>
                        <a:t>$40,000 </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dirty="0">
                          <a:effectLst/>
                        </a:rPr>
                        <a:t>ARPA</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224609627"/>
                  </a:ext>
                </a:extLst>
              </a:tr>
            </a:tbl>
          </a:graphicData>
        </a:graphic>
      </p:graphicFrame>
    </p:spTree>
    <p:extLst>
      <p:ext uri="{BB962C8B-B14F-4D97-AF65-F5344CB8AC3E}">
        <p14:creationId xmlns:p14="http://schemas.microsoft.com/office/powerpoint/2010/main" val="41374998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519160"/>
            <a:ext cx="12192000" cy="624840"/>
          </a:xfrm>
          <a:prstGeom prst="rect">
            <a:avLst/>
          </a:prstGeom>
          <a:solidFill>
            <a:schemeClr val="accent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Rectangle 9"/>
          <p:cNvSpPr/>
          <p:nvPr/>
        </p:nvSpPr>
        <p:spPr>
          <a:xfrm>
            <a:off x="0" y="8442960"/>
            <a:ext cx="12192000" cy="7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C0EBFC29-E341-44A8-910A-ED40C198BCEB}"/>
              </a:ext>
            </a:extLst>
          </p:cNvPr>
          <p:cNvSpPr>
            <a:spLocks noGrp="1"/>
          </p:cNvSpPr>
          <p:nvPr>
            <p:ph type="sldNum" sz="quarter" idx="12"/>
          </p:nvPr>
        </p:nvSpPr>
        <p:spPr/>
        <p:txBody>
          <a:bodyPr/>
          <a:lstStyle/>
          <a:p>
            <a:fld id="{F863145E-338E-42B9-8751-67AB39DC6B4E}" type="slidenum">
              <a:rPr lang="en-US" smtClean="0"/>
              <a:t>38</a:t>
            </a:fld>
            <a:endParaRPr lang="en-US" dirty="0"/>
          </a:p>
        </p:txBody>
      </p:sp>
      <p:sp>
        <p:nvSpPr>
          <p:cNvPr id="11" name="Title 1"/>
          <p:cNvSpPr txBox="1">
            <a:spLocks/>
          </p:cNvSpPr>
          <p:nvPr/>
        </p:nvSpPr>
        <p:spPr>
          <a:xfrm>
            <a:off x="838200" y="255503"/>
            <a:ext cx="10515600" cy="176741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ATM - Article 16: Ambulance Payment</a:t>
            </a:r>
            <a:endParaRPr lang="en-US" dirty="0"/>
          </a:p>
        </p:txBody>
      </p:sp>
      <p:cxnSp>
        <p:nvCxnSpPr>
          <p:cNvPr id="12" name="Straight Connector 11"/>
          <p:cNvCxnSpPr/>
          <p:nvPr/>
        </p:nvCxnSpPr>
        <p:spPr>
          <a:xfrm>
            <a:off x="954024" y="2009869"/>
            <a:ext cx="10070592" cy="0"/>
          </a:xfrm>
          <a:prstGeom prst="line">
            <a:avLst/>
          </a:prstGeom>
        </p:spPr>
        <p:style>
          <a:lnRef idx="1">
            <a:schemeClr val="dk1"/>
          </a:lnRef>
          <a:fillRef idx="0">
            <a:schemeClr val="dk1"/>
          </a:fillRef>
          <a:effectRef idx="0">
            <a:schemeClr val="dk1"/>
          </a:effectRef>
          <a:fontRef idx="minor">
            <a:schemeClr val="tx1"/>
          </a:fontRef>
        </p:style>
      </p:cxnSp>
      <p:sp>
        <p:nvSpPr>
          <p:cNvPr id="13" name="Content Placeholder 2"/>
          <p:cNvSpPr txBox="1">
            <a:spLocks/>
          </p:cNvSpPr>
          <p:nvPr/>
        </p:nvSpPr>
        <p:spPr>
          <a:xfrm>
            <a:off x="838200" y="2022920"/>
            <a:ext cx="10515600" cy="36668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dirty="0">
                <a:latin typeface="Times New Roman" panose="02020603050405020304" pitchFamily="18" charset="0"/>
                <a:ea typeface="Times New Roman" panose="02020603050405020304" pitchFamily="18" charset="0"/>
              </a:rPr>
              <a:t>To see if the Town will vote to transfer from Free Cash the sum of $60,405 for the purposes of paying the last year of debt service for the 2016 Ambulance; or act in relation thereto. </a:t>
            </a:r>
            <a:endParaRPr lang="en-US" sz="1600" dirty="0">
              <a:latin typeface="Times New Roman" panose="02020603050405020304" pitchFamily="18" charset="0"/>
              <a:ea typeface="Times New Roman" panose="02020603050405020304" pitchFamily="18" charset="0"/>
            </a:endParaRPr>
          </a:p>
          <a:p>
            <a:endParaRPr lang="en-US" dirty="0" smtClean="0"/>
          </a:p>
          <a:p>
            <a:endParaRPr lang="en-US" dirty="0" smtClean="0"/>
          </a:p>
          <a:p>
            <a:endParaRPr lang="en-US" dirty="0"/>
          </a:p>
        </p:txBody>
      </p:sp>
    </p:spTree>
    <p:extLst>
      <p:ext uri="{BB962C8B-B14F-4D97-AF65-F5344CB8AC3E}">
        <p14:creationId xmlns:p14="http://schemas.microsoft.com/office/powerpoint/2010/main" val="28352852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519160"/>
            <a:ext cx="12192000" cy="624840"/>
          </a:xfrm>
          <a:prstGeom prst="rect">
            <a:avLst/>
          </a:prstGeom>
          <a:solidFill>
            <a:schemeClr val="accent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Rectangle 9"/>
          <p:cNvSpPr/>
          <p:nvPr/>
        </p:nvSpPr>
        <p:spPr>
          <a:xfrm>
            <a:off x="0" y="8442960"/>
            <a:ext cx="12192000" cy="7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C0EBFC29-E341-44A8-910A-ED40C198BCEB}"/>
              </a:ext>
            </a:extLst>
          </p:cNvPr>
          <p:cNvSpPr>
            <a:spLocks noGrp="1"/>
          </p:cNvSpPr>
          <p:nvPr>
            <p:ph type="sldNum" sz="quarter" idx="12"/>
          </p:nvPr>
        </p:nvSpPr>
        <p:spPr/>
        <p:txBody>
          <a:bodyPr/>
          <a:lstStyle/>
          <a:p>
            <a:fld id="{F863145E-338E-42B9-8751-67AB39DC6B4E}" type="slidenum">
              <a:rPr lang="en-US" smtClean="0"/>
              <a:t>39</a:t>
            </a:fld>
            <a:endParaRPr lang="en-US" dirty="0"/>
          </a:p>
        </p:txBody>
      </p:sp>
      <p:sp>
        <p:nvSpPr>
          <p:cNvPr id="11" name="Title 1"/>
          <p:cNvSpPr txBox="1">
            <a:spLocks/>
          </p:cNvSpPr>
          <p:nvPr/>
        </p:nvSpPr>
        <p:spPr>
          <a:xfrm>
            <a:off x="838200" y="255503"/>
            <a:ext cx="10515600" cy="176741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ATM - Article 16: Ambulance Payment</a:t>
            </a:r>
            <a:endParaRPr lang="en-US" dirty="0"/>
          </a:p>
        </p:txBody>
      </p:sp>
      <p:cxnSp>
        <p:nvCxnSpPr>
          <p:cNvPr id="12" name="Straight Connector 11"/>
          <p:cNvCxnSpPr/>
          <p:nvPr/>
        </p:nvCxnSpPr>
        <p:spPr>
          <a:xfrm>
            <a:off x="954024" y="2009869"/>
            <a:ext cx="10070592" cy="0"/>
          </a:xfrm>
          <a:prstGeom prst="line">
            <a:avLst/>
          </a:prstGeom>
        </p:spPr>
        <p:style>
          <a:lnRef idx="1">
            <a:schemeClr val="dk1"/>
          </a:lnRef>
          <a:fillRef idx="0">
            <a:schemeClr val="dk1"/>
          </a:fillRef>
          <a:effectRef idx="0">
            <a:schemeClr val="dk1"/>
          </a:effectRef>
          <a:fontRef idx="minor">
            <a:schemeClr val="tx1"/>
          </a:fontRef>
        </p:style>
      </p:cxnSp>
      <p:sp>
        <p:nvSpPr>
          <p:cNvPr id="13" name="Content Placeholder 2"/>
          <p:cNvSpPr txBox="1">
            <a:spLocks/>
          </p:cNvSpPr>
          <p:nvPr/>
        </p:nvSpPr>
        <p:spPr>
          <a:xfrm>
            <a:off x="838200" y="2022920"/>
            <a:ext cx="10515600" cy="36668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a:p>
        </p:txBody>
      </p:sp>
      <p:sp>
        <p:nvSpPr>
          <p:cNvPr id="8" name="Text Box 2"/>
          <p:cNvSpPr txBox="1">
            <a:spLocks noChangeArrowheads="1"/>
          </p:cNvSpPr>
          <p:nvPr/>
        </p:nvSpPr>
        <p:spPr bwMode="auto">
          <a:xfrm>
            <a:off x="934357" y="2242671"/>
            <a:ext cx="10323286" cy="1323439"/>
          </a:xfrm>
          <a:prstGeom prst="rect">
            <a:avLst/>
          </a:prstGeom>
          <a:solidFill>
            <a:srgbClr val="D8D8D8"/>
          </a:solidFill>
          <a:ln w="9525">
            <a:solidFill>
              <a:srgbClr val="000000"/>
            </a:solidFill>
            <a:miter lim="800000"/>
            <a:headEnd/>
            <a:tailEnd/>
          </a:ln>
        </p:spPr>
        <p:txBody>
          <a:bodyPr rot="0" vert="horz" wrap="square" lIns="91440" tIns="45720" rIns="91440" bIns="45720" anchor="t" anchorCtr="0" upright="1">
            <a:spAutoFit/>
          </a:bodyPr>
          <a:lstStyle/>
          <a:p>
            <a:pPr lvl="0" eaLnBrk="0" fontAlgn="base" hangingPunct="0">
              <a:spcBef>
                <a:spcPct val="0"/>
              </a:spcBef>
              <a:spcAft>
                <a:spcPts val="800"/>
              </a:spcAft>
            </a:pPr>
            <a:r>
              <a:rPr lang="en-US" altLang="en-US" sz="2000" dirty="0">
                <a:latin typeface="Bookman Old Style" panose="02050604050505020204" pitchFamily="18" charset="0"/>
              </a:rPr>
              <a:t>DESCRIPTION : </a:t>
            </a:r>
            <a:r>
              <a:rPr lang="en-US" altLang="en-US" sz="2000" dirty="0" smtClean="0">
                <a:latin typeface="Bookman Old Style" panose="02050604050505020204" pitchFamily="18" charset="0"/>
              </a:rPr>
              <a:t>We are proposing the utilization of Free Cash to pay down the last instalment of the 2016 Ambulance one year early. This will provide $60,000 in relief on the debt service line of the FY23 Annual Operating budget, allowing us to balance for FY23. </a:t>
            </a:r>
            <a:endParaRPr lang="en-US" altLang="en-US" sz="2000" dirty="0">
              <a:latin typeface="Arial" panose="020B0604020202020204" pitchFamily="34" charset="0"/>
            </a:endParaRPr>
          </a:p>
        </p:txBody>
      </p:sp>
      <p:sp>
        <p:nvSpPr>
          <p:cNvPr id="14" name="Rectangle 13"/>
          <p:cNvSpPr/>
          <p:nvPr/>
        </p:nvSpPr>
        <p:spPr>
          <a:xfrm>
            <a:off x="838200" y="6688634"/>
            <a:ext cx="7424651" cy="1477328"/>
          </a:xfrm>
          <a:prstGeom prst="rect">
            <a:avLst/>
          </a:prstGeom>
        </p:spPr>
        <p:txBody>
          <a:bodyPr wrap="square">
            <a:spAutoFit/>
          </a:bodyPr>
          <a:lstStyle/>
          <a:p>
            <a:r>
              <a:rPr lang="en-US" dirty="0"/>
              <a:t>Submitted by: </a:t>
            </a:r>
            <a:r>
              <a:rPr lang="en-US" dirty="0" smtClean="0"/>
              <a:t>Town Manager</a:t>
            </a:r>
            <a:endParaRPr lang="en-US" b="1" dirty="0"/>
          </a:p>
          <a:p>
            <a:endParaRPr lang="en-US" b="1" dirty="0"/>
          </a:p>
          <a:p>
            <a:r>
              <a:rPr lang="en-US" b="1" dirty="0"/>
              <a:t>Board of Selectmen:	</a:t>
            </a:r>
            <a:r>
              <a:rPr lang="en-US" b="1" u="sng" dirty="0"/>
              <a:t> </a:t>
            </a:r>
            <a:r>
              <a:rPr lang="en-US" b="1" u="sng" dirty="0" smtClean="0"/>
              <a:t>0-0-0</a:t>
            </a:r>
            <a:r>
              <a:rPr lang="en-US" b="1" u="sng" dirty="0"/>
              <a:t>	</a:t>
            </a:r>
            <a:r>
              <a:rPr lang="en-US" b="1" dirty="0"/>
              <a:t> </a:t>
            </a:r>
            <a:r>
              <a:rPr lang="en-US" b="1" dirty="0" smtClean="0"/>
              <a:t> </a:t>
            </a:r>
            <a:endParaRPr lang="en-US" dirty="0"/>
          </a:p>
          <a:p>
            <a:r>
              <a:rPr lang="x-none" b="1" dirty="0"/>
              <a:t>Finance Committee:	</a:t>
            </a:r>
            <a:r>
              <a:rPr lang="en-US" b="1" u="sng" dirty="0"/>
              <a:t> </a:t>
            </a:r>
            <a:r>
              <a:rPr lang="en-US" b="1" u="sng" dirty="0" smtClean="0"/>
              <a:t>0-0-0   </a:t>
            </a:r>
            <a:r>
              <a:rPr lang="en-US" b="1" u="sng" dirty="0"/>
              <a:t>	</a:t>
            </a:r>
            <a:endParaRPr lang="en-US" b="1" dirty="0" smtClean="0"/>
          </a:p>
          <a:p>
            <a:r>
              <a:rPr lang="en-US" dirty="0" smtClean="0"/>
              <a:t>Vote </a:t>
            </a:r>
            <a:r>
              <a:rPr lang="en-US" dirty="0"/>
              <a:t>Required: 		Majority Vote</a:t>
            </a:r>
          </a:p>
        </p:txBody>
      </p:sp>
    </p:spTree>
    <p:extLst>
      <p:ext uri="{BB962C8B-B14F-4D97-AF65-F5344CB8AC3E}">
        <p14:creationId xmlns:p14="http://schemas.microsoft.com/office/powerpoint/2010/main" val="2932146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519160"/>
            <a:ext cx="12192000" cy="624840"/>
          </a:xfrm>
          <a:prstGeom prst="rect">
            <a:avLst/>
          </a:prstGeom>
          <a:solidFill>
            <a:schemeClr val="accent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Rectangle 9"/>
          <p:cNvSpPr/>
          <p:nvPr/>
        </p:nvSpPr>
        <p:spPr>
          <a:xfrm>
            <a:off x="0" y="8442960"/>
            <a:ext cx="12192000" cy="7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C0EBFC29-E341-44A8-910A-ED40C198BCEB}"/>
              </a:ext>
            </a:extLst>
          </p:cNvPr>
          <p:cNvSpPr>
            <a:spLocks noGrp="1"/>
          </p:cNvSpPr>
          <p:nvPr>
            <p:ph type="sldNum" sz="quarter" idx="12"/>
          </p:nvPr>
        </p:nvSpPr>
        <p:spPr/>
        <p:txBody>
          <a:bodyPr/>
          <a:lstStyle/>
          <a:p>
            <a:fld id="{F863145E-338E-42B9-8751-67AB39DC6B4E}" type="slidenum">
              <a:rPr lang="en-US" smtClean="0"/>
              <a:t>4</a:t>
            </a:fld>
            <a:endParaRPr lang="en-US" dirty="0"/>
          </a:p>
        </p:txBody>
      </p:sp>
      <p:sp>
        <p:nvSpPr>
          <p:cNvPr id="11" name="Title 1"/>
          <p:cNvSpPr txBox="1">
            <a:spLocks/>
          </p:cNvSpPr>
          <p:nvPr/>
        </p:nvSpPr>
        <p:spPr>
          <a:xfrm>
            <a:off x="838200" y="255503"/>
            <a:ext cx="10979552" cy="176741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STM - Article </a:t>
            </a:r>
            <a:r>
              <a:rPr lang="en-US" b="1" dirty="0" smtClean="0"/>
              <a:t>2: Payment of Prior Year Bills</a:t>
            </a:r>
            <a:endParaRPr lang="en-US" dirty="0"/>
          </a:p>
        </p:txBody>
      </p:sp>
      <p:cxnSp>
        <p:nvCxnSpPr>
          <p:cNvPr id="12" name="Straight Connector 11"/>
          <p:cNvCxnSpPr/>
          <p:nvPr/>
        </p:nvCxnSpPr>
        <p:spPr>
          <a:xfrm>
            <a:off x="954024" y="2009869"/>
            <a:ext cx="10070592" cy="0"/>
          </a:xfrm>
          <a:prstGeom prst="line">
            <a:avLst/>
          </a:prstGeom>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p:nvPicPr>
        <p:blipFill rotWithShape="1">
          <a:blip r:embed="rId2"/>
          <a:srcRect l="15278" t="29259" r="37639" b="27037"/>
          <a:stretch/>
        </p:blipFill>
        <p:spPr>
          <a:xfrm>
            <a:off x="1371600" y="2514600"/>
            <a:ext cx="8610600" cy="4495800"/>
          </a:xfrm>
          <a:prstGeom prst="rect">
            <a:avLst/>
          </a:prstGeom>
        </p:spPr>
      </p:pic>
    </p:spTree>
    <p:extLst>
      <p:ext uri="{BB962C8B-B14F-4D97-AF65-F5344CB8AC3E}">
        <p14:creationId xmlns:p14="http://schemas.microsoft.com/office/powerpoint/2010/main" val="36816967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519160"/>
            <a:ext cx="12192000" cy="624840"/>
          </a:xfrm>
          <a:prstGeom prst="rect">
            <a:avLst/>
          </a:prstGeom>
          <a:solidFill>
            <a:schemeClr val="accent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Rectangle 9"/>
          <p:cNvSpPr/>
          <p:nvPr/>
        </p:nvSpPr>
        <p:spPr>
          <a:xfrm>
            <a:off x="0" y="8442960"/>
            <a:ext cx="12192000" cy="7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C0EBFC29-E341-44A8-910A-ED40C198BCEB}"/>
              </a:ext>
            </a:extLst>
          </p:cNvPr>
          <p:cNvSpPr>
            <a:spLocks noGrp="1"/>
          </p:cNvSpPr>
          <p:nvPr>
            <p:ph type="sldNum" sz="quarter" idx="12"/>
          </p:nvPr>
        </p:nvSpPr>
        <p:spPr/>
        <p:txBody>
          <a:bodyPr/>
          <a:lstStyle/>
          <a:p>
            <a:fld id="{F863145E-338E-42B9-8751-67AB39DC6B4E}" type="slidenum">
              <a:rPr lang="en-US" smtClean="0"/>
              <a:t>40</a:t>
            </a:fld>
            <a:endParaRPr lang="en-US" dirty="0"/>
          </a:p>
        </p:txBody>
      </p:sp>
      <p:sp>
        <p:nvSpPr>
          <p:cNvPr id="11" name="Title 1"/>
          <p:cNvSpPr txBox="1">
            <a:spLocks/>
          </p:cNvSpPr>
          <p:nvPr/>
        </p:nvSpPr>
        <p:spPr>
          <a:xfrm>
            <a:off x="838200" y="255503"/>
            <a:ext cx="10515600" cy="176741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ATM - Article 17: Town Charter Amendment</a:t>
            </a:r>
            <a:endParaRPr lang="en-US" dirty="0"/>
          </a:p>
        </p:txBody>
      </p:sp>
      <p:cxnSp>
        <p:nvCxnSpPr>
          <p:cNvPr id="12" name="Straight Connector 11"/>
          <p:cNvCxnSpPr/>
          <p:nvPr/>
        </p:nvCxnSpPr>
        <p:spPr>
          <a:xfrm>
            <a:off x="954024" y="2009869"/>
            <a:ext cx="10070592" cy="0"/>
          </a:xfrm>
          <a:prstGeom prst="line">
            <a:avLst/>
          </a:prstGeom>
        </p:spPr>
        <p:style>
          <a:lnRef idx="1">
            <a:schemeClr val="dk1"/>
          </a:lnRef>
          <a:fillRef idx="0">
            <a:schemeClr val="dk1"/>
          </a:fillRef>
          <a:effectRef idx="0">
            <a:schemeClr val="dk1"/>
          </a:effectRef>
          <a:fontRef idx="minor">
            <a:schemeClr val="tx1"/>
          </a:fontRef>
        </p:style>
      </p:cxnSp>
      <p:sp>
        <p:nvSpPr>
          <p:cNvPr id="13" name="Content Placeholder 2"/>
          <p:cNvSpPr txBox="1">
            <a:spLocks/>
          </p:cNvSpPr>
          <p:nvPr/>
        </p:nvSpPr>
        <p:spPr>
          <a:xfrm>
            <a:off x="838200" y="2022920"/>
            <a:ext cx="10515600" cy="36668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ts val="0"/>
              </a:spcBef>
            </a:pPr>
            <a:r>
              <a:rPr lang="en-US" dirty="0">
                <a:latin typeface="Times New Roman" panose="02020603050405020304" pitchFamily="18" charset="0"/>
                <a:ea typeface="Times New Roman" panose="02020603050405020304" pitchFamily="18" charset="0"/>
              </a:rPr>
              <a:t>To see if the Town will vote pursuant to G.L. c.43B, §10(a) to amend the Town Charter as recommended by the Charter Bylaw Review Committee as shown below with text to be inserted underlined and text to be deleted crossed out; </a:t>
            </a:r>
            <a:endParaRPr lang="en-US" sz="1600" dirty="0">
              <a:latin typeface="Times New Roman" panose="02020603050405020304" pitchFamily="18" charset="0"/>
              <a:ea typeface="Times New Roman" panose="02020603050405020304" pitchFamily="18" charset="0"/>
            </a:endParaRPr>
          </a:p>
          <a:p>
            <a:pPr algn="l" fontAlgn="base"/>
            <a:endParaRPr lang="en-US" dirty="0"/>
          </a:p>
          <a:p>
            <a:endParaRPr lang="en-US" dirty="0" smtClean="0"/>
          </a:p>
          <a:p>
            <a:endParaRPr lang="en-US" dirty="0" smtClean="0"/>
          </a:p>
          <a:p>
            <a:endParaRPr lang="en-US" dirty="0"/>
          </a:p>
        </p:txBody>
      </p:sp>
      <p:pic>
        <p:nvPicPr>
          <p:cNvPr id="2" name="Picture 1"/>
          <p:cNvPicPr>
            <a:picLocks noChangeAspect="1"/>
          </p:cNvPicPr>
          <p:nvPr/>
        </p:nvPicPr>
        <p:blipFill>
          <a:blip r:embed="rId2"/>
          <a:stretch>
            <a:fillRect/>
          </a:stretch>
        </p:blipFill>
        <p:spPr>
          <a:xfrm>
            <a:off x="656408" y="3087624"/>
            <a:ext cx="6873240" cy="5317236"/>
          </a:xfrm>
          <a:prstGeom prst="rect">
            <a:avLst/>
          </a:prstGeom>
        </p:spPr>
      </p:pic>
      <p:cxnSp>
        <p:nvCxnSpPr>
          <p:cNvPr id="4" name="Straight Connector 3"/>
          <p:cNvCxnSpPr/>
          <p:nvPr/>
        </p:nvCxnSpPr>
        <p:spPr>
          <a:xfrm>
            <a:off x="1480457" y="6302829"/>
            <a:ext cx="1709057" cy="2177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332743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519160"/>
            <a:ext cx="12192000" cy="624840"/>
          </a:xfrm>
          <a:prstGeom prst="rect">
            <a:avLst/>
          </a:prstGeom>
          <a:solidFill>
            <a:schemeClr val="accent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Rectangle 9"/>
          <p:cNvSpPr/>
          <p:nvPr/>
        </p:nvSpPr>
        <p:spPr>
          <a:xfrm>
            <a:off x="0" y="8442960"/>
            <a:ext cx="12192000" cy="7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C0EBFC29-E341-44A8-910A-ED40C198BCEB}"/>
              </a:ext>
            </a:extLst>
          </p:cNvPr>
          <p:cNvSpPr>
            <a:spLocks noGrp="1"/>
          </p:cNvSpPr>
          <p:nvPr>
            <p:ph type="sldNum" sz="quarter" idx="12"/>
          </p:nvPr>
        </p:nvSpPr>
        <p:spPr/>
        <p:txBody>
          <a:bodyPr/>
          <a:lstStyle/>
          <a:p>
            <a:fld id="{F863145E-338E-42B9-8751-67AB39DC6B4E}" type="slidenum">
              <a:rPr lang="en-US" smtClean="0"/>
              <a:t>41</a:t>
            </a:fld>
            <a:endParaRPr lang="en-US" dirty="0"/>
          </a:p>
        </p:txBody>
      </p:sp>
      <p:sp>
        <p:nvSpPr>
          <p:cNvPr id="11" name="Title 1"/>
          <p:cNvSpPr txBox="1">
            <a:spLocks/>
          </p:cNvSpPr>
          <p:nvPr/>
        </p:nvSpPr>
        <p:spPr>
          <a:xfrm>
            <a:off x="838200" y="255503"/>
            <a:ext cx="10515600" cy="176741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ATM - Article 17: Town Charter Amendment</a:t>
            </a:r>
            <a:endParaRPr lang="en-US" dirty="0"/>
          </a:p>
        </p:txBody>
      </p:sp>
      <p:cxnSp>
        <p:nvCxnSpPr>
          <p:cNvPr id="12" name="Straight Connector 11"/>
          <p:cNvCxnSpPr/>
          <p:nvPr/>
        </p:nvCxnSpPr>
        <p:spPr>
          <a:xfrm>
            <a:off x="954024" y="2009869"/>
            <a:ext cx="10070592" cy="0"/>
          </a:xfrm>
          <a:prstGeom prst="line">
            <a:avLst/>
          </a:prstGeom>
        </p:spPr>
        <p:style>
          <a:lnRef idx="1">
            <a:schemeClr val="dk1"/>
          </a:lnRef>
          <a:fillRef idx="0">
            <a:schemeClr val="dk1"/>
          </a:fillRef>
          <a:effectRef idx="0">
            <a:schemeClr val="dk1"/>
          </a:effectRef>
          <a:fontRef idx="minor">
            <a:schemeClr val="tx1"/>
          </a:fontRef>
        </p:style>
      </p:cxnSp>
      <p:sp>
        <p:nvSpPr>
          <p:cNvPr id="13" name="Content Placeholder 2"/>
          <p:cNvSpPr txBox="1">
            <a:spLocks/>
          </p:cNvSpPr>
          <p:nvPr/>
        </p:nvSpPr>
        <p:spPr>
          <a:xfrm>
            <a:off x="838200" y="2022920"/>
            <a:ext cx="10515600" cy="36668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a:p>
        </p:txBody>
      </p:sp>
      <p:sp>
        <p:nvSpPr>
          <p:cNvPr id="8" name="Text Box 2"/>
          <p:cNvSpPr txBox="1">
            <a:spLocks noChangeArrowheads="1"/>
          </p:cNvSpPr>
          <p:nvPr/>
        </p:nvSpPr>
        <p:spPr bwMode="auto">
          <a:xfrm>
            <a:off x="934357" y="2242671"/>
            <a:ext cx="10323286" cy="1015663"/>
          </a:xfrm>
          <a:prstGeom prst="rect">
            <a:avLst/>
          </a:prstGeom>
          <a:solidFill>
            <a:srgbClr val="D8D8D8"/>
          </a:solidFill>
          <a:ln w="9525">
            <a:solidFill>
              <a:srgbClr val="000000"/>
            </a:solidFill>
            <a:miter lim="800000"/>
            <a:headEnd/>
            <a:tailEnd/>
          </a:ln>
        </p:spPr>
        <p:txBody>
          <a:bodyPr rot="0" vert="horz" wrap="square" lIns="91440" tIns="45720" rIns="91440" bIns="45720" anchor="t" anchorCtr="0" upright="1">
            <a:spAutoFit/>
          </a:bodyPr>
          <a:lstStyle/>
          <a:p>
            <a:pPr lvl="0" eaLnBrk="0" fontAlgn="base" hangingPunct="0">
              <a:spcBef>
                <a:spcPct val="0"/>
              </a:spcBef>
              <a:spcAft>
                <a:spcPts val="800"/>
              </a:spcAft>
            </a:pPr>
            <a:r>
              <a:rPr lang="en-US" altLang="en-US" sz="2000" dirty="0">
                <a:latin typeface="Bookman Old Style" panose="02050604050505020204" pitchFamily="18" charset="0"/>
              </a:rPr>
              <a:t>DESCRIPTION : </a:t>
            </a:r>
            <a:r>
              <a:rPr lang="en-US" altLang="en-US" sz="2000" dirty="0" smtClean="0">
                <a:latin typeface="Bookman Old Style" panose="02050604050505020204" pitchFamily="18" charset="0"/>
              </a:rPr>
              <a:t>This article, proposed by the Charter Bylaw Review Committee, provides clarification for the appointment of members to some boards or committees. This change would require a 2/3rds vote.   </a:t>
            </a:r>
            <a:endParaRPr lang="en-US" altLang="en-US" sz="2000" dirty="0">
              <a:latin typeface="Arial" panose="020B0604020202020204" pitchFamily="34" charset="0"/>
            </a:endParaRPr>
          </a:p>
        </p:txBody>
      </p:sp>
      <p:sp>
        <p:nvSpPr>
          <p:cNvPr id="14" name="Rectangle 13"/>
          <p:cNvSpPr/>
          <p:nvPr/>
        </p:nvSpPr>
        <p:spPr>
          <a:xfrm>
            <a:off x="838200" y="6688634"/>
            <a:ext cx="7424651" cy="1477328"/>
          </a:xfrm>
          <a:prstGeom prst="rect">
            <a:avLst/>
          </a:prstGeom>
        </p:spPr>
        <p:txBody>
          <a:bodyPr wrap="square">
            <a:spAutoFit/>
          </a:bodyPr>
          <a:lstStyle/>
          <a:p>
            <a:r>
              <a:rPr lang="en-US" dirty="0"/>
              <a:t>Submitted by: </a:t>
            </a:r>
            <a:r>
              <a:rPr lang="en-US" dirty="0" smtClean="0"/>
              <a:t>Charter Bylaw Review Committee</a:t>
            </a:r>
            <a:endParaRPr lang="en-US" b="1" dirty="0"/>
          </a:p>
          <a:p>
            <a:endParaRPr lang="en-US" b="1" dirty="0"/>
          </a:p>
          <a:p>
            <a:r>
              <a:rPr lang="en-US" b="1" dirty="0"/>
              <a:t>Board of Selectmen:	</a:t>
            </a:r>
            <a:r>
              <a:rPr lang="en-US" b="1" u="sng" dirty="0"/>
              <a:t> </a:t>
            </a:r>
            <a:r>
              <a:rPr lang="en-US" b="1" u="sng" dirty="0" smtClean="0"/>
              <a:t>0-0-0</a:t>
            </a:r>
            <a:r>
              <a:rPr lang="en-US" b="1" u="sng" dirty="0"/>
              <a:t>	</a:t>
            </a:r>
            <a:r>
              <a:rPr lang="en-US" b="1" dirty="0"/>
              <a:t> </a:t>
            </a:r>
            <a:r>
              <a:rPr lang="en-US" b="1" dirty="0" smtClean="0"/>
              <a:t> </a:t>
            </a:r>
            <a:endParaRPr lang="en-US" dirty="0"/>
          </a:p>
          <a:p>
            <a:r>
              <a:rPr lang="x-none" b="1" dirty="0"/>
              <a:t>Finance Committee:	</a:t>
            </a:r>
            <a:r>
              <a:rPr lang="en-US" b="1" u="sng" dirty="0"/>
              <a:t> </a:t>
            </a:r>
            <a:r>
              <a:rPr lang="en-US" b="1" u="sng" dirty="0" smtClean="0"/>
              <a:t>0-0-0   </a:t>
            </a:r>
            <a:r>
              <a:rPr lang="en-US" b="1" u="sng" dirty="0"/>
              <a:t>	</a:t>
            </a:r>
            <a:endParaRPr lang="en-US" b="1" dirty="0" smtClean="0"/>
          </a:p>
          <a:p>
            <a:r>
              <a:rPr lang="en-US" dirty="0" smtClean="0"/>
              <a:t>Vote </a:t>
            </a:r>
            <a:r>
              <a:rPr lang="en-US" dirty="0"/>
              <a:t>Required: 		</a:t>
            </a:r>
            <a:r>
              <a:rPr lang="en-US" dirty="0" smtClean="0"/>
              <a:t>2/3rds</a:t>
            </a:r>
            <a:r>
              <a:rPr lang="en-US" dirty="0" smtClean="0"/>
              <a:t> </a:t>
            </a:r>
            <a:r>
              <a:rPr lang="en-US" dirty="0"/>
              <a:t>Vote</a:t>
            </a:r>
          </a:p>
        </p:txBody>
      </p:sp>
    </p:spTree>
    <p:extLst>
      <p:ext uri="{BB962C8B-B14F-4D97-AF65-F5344CB8AC3E}">
        <p14:creationId xmlns:p14="http://schemas.microsoft.com/office/powerpoint/2010/main" val="6443031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519160"/>
            <a:ext cx="12192000" cy="624840"/>
          </a:xfrm>
          <a:prstGeom prst="rect">
            <a:avLst/>
          </a:prstGeom>
          <a:solidFill>
            <a:schemeClr val="accent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Rectangle 9"/>
          <p:cNvSpPr/>
          <p:nvPr/>
        </p:nvSpPr>
        <p:spPr>
          <a:xfrm>
            <a:off x="0" y="8442960"/>
            <a:ext cx="12192000" cy="7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C0EBFC29-E341-44A8-910A-ED40C198BCEB}"/>
              </a:ext>
            </a:extLst>
          </p:cNvPr>
          <p:cNvSpPr>
            <a:spLocks noGrp="1"/>
          </p:cNvSpPr>
          <p:nvPr>
            <p:ph type="sldNum" sz="quarter" idx="12"/>
          </p:nvPr>
        </p:nvSpPr>
        <p:spPr/>
        <p:txBody>
          <a:bodyPr/>
          <a:lstStyle/>
          <a:p>
            <a:fld id="{F863145E-338E-42B9-8751-67AB39DC6B4E}" type="slidenum">
              <a:rPr lang="en-US" smtClean="0"/>
              <a:t>42</a:t>
            </a:fld>
            <a:endParaRPr lang="en-US" dirty="0"/>
          </a:p>
        </p:txBody>
      </p:sp>
      <p:sp>
        <p:nvSpPr>
          <p:cNvPr id="11" name="Title 1"/>
          <p:cNvSpPr txBox="1">
            <a:spLocks/>
          </p:cNvSpPr>
          <p:nvPr/>
        </p:nvSpPr>
        <p:spPr>
          <a:xfrm>
            <a:off x="838200" y="255503"/>
            <a:ext cx="10515600" cy="176741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ATM - Article 18: General Bylaw Amendment</a:t>
            </a:r>
            <a:endParaRPr lang="en-US" dirty="0"/>
          </a:p>
        </p:txBody>
      </p:sp>
      <p:cxnSp>
        <p:nvCxnSpPr>
          <p:cNvPr id="12" name="Straight Connector 11"/>
          <p:cNvCxnSpPr/>
          <p:nvPr/>
        </p:nvCxnSpPr>
        <p:spPr>
          <a:xfrm>
            <a:off x="954024" y="2009869"/>
            <a:ext cx="10070592" cy="0"/>
          </a:xfrm>
          <a:prstGeom prst="line">
            <a:avLst/>
          </a:prstGeom>
        </p:spPr>
        <p:style>
          <a:lnRef idx="1">
            <a:schemeClr val="dk1"/>
          </a:lnRef>
          <a:fillRef idx="0">
            <a:schemeClr val="dk1"/>
          </a:fillRef>
          <a:effectRef idx="0">
            <a:schemeClr val="dk1"/>
          </a:effectRef>
          <a:fontRef idx="minor">
            <a:schemeClr val="tx1"/>
          </a:fontRef>
        </p:style>
      </p:cxnSp>
      <p:sp>
        <p:nvSpPr>
          <p:cNvPr id="13" name="Content Placeholder 2"/>
          <p:cNvSpPr txBox="1">
            <a:spLocks/>
          </p:cNvSpPr>
          <p:nvPr/>
        </p:nvSpPr>
        <p:spPr>
          <a:xfrm>
            <a:off x="838200" y="2022920"/>
            <a:ext cx="10515600" cy="36668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ts val="0"/>
              </a:spcBef>
            </a:pPr>
            <a:r>
              <a:rPr lang="en-US" dirty="0">
                <a:latin typeface="Times New Roman" panose="02020603050405020304" pitchFamily="18" charset="0"/>
                <a:ea typeface="Times New Roman" panose="02020603050405020304" pitchFamily="18" charset="0"/>
              </a:rPr>
              <a:t>To see if the Town will vote to amend the General Bylaws of the Town of Winchendon as recommended by the Charter Bylaw Review Committee as shown below with text to be inserted underlined and text to be deleted crossed out:</a:t>
            </a:r>
            <a:endParaRPr lang="en-US" sz="1600" dirty="0">
              <a:latin typeface="Times New Roman" panose="02020603050405020304" pitchFamily="18" charset="0"/>
              <a:ea typeface="Times New Roman" panose="02020603050405020304" pitchFamily="18" charset="0"/>
            </a:endParaRPr>
          </a:p>
          <a:p>
            <a:endParaRPr lang="en-US" dirty="0" smtClean="0"/>
          </a:p>
          <a:p>
            <a:endParaRPr lang="en-US" dirty="0" smtClean="0"/>
          </a:p>
          <a:p>
            <a:endParaRPr lang="en-US" dirty="0"/>
          </a:p>
        </p:txBody>
      </p:sp>
      <p:sp>
        <p:nvSpPr>
          <p:cNvPr id="2" name="Rectangle 1"/>
          <p:cNvSpPr/>
          <p:nvPr/>
        </p:nvSpPr>
        <p:spPr>
          <a:xfrm>
            <a:off x="2941320" y="3206601"/>
            <a:ext cx="6096000" cy="4611519"/>
          </a:xfrm>
          <a:prstGeom prst="rect">
            <a:avLst/>
          </a:prstGeom>
        </p:spPr>
        <p:txBody>
          <a:bodyPr>
            <a:spAutoFit/>
          </a:bodyPr>
          <a:lstStyle/>
          <a:p>
            <a:pPr>
              <a:spcBef>
                <a:spcPts val="50"/>
              </a:spcBef>
            </a:pPr>
            <a:r>
              <a:rPr lang="en-US" sz="1200" b="1" dirty="0">
                <a:latin typeface="Times New Roman" panose="02020603050405020304" pitchFamily="18" charset="0"/>
                <a:ea typeface="Times New Roman" panose="02020603050405020304" pitchFamily="18" charset="0"/>
              </a:rPr>
              <a:t>Bylaws</a:t>
            </a:r>
            <a:r>
              <a:rPr lang="en-US" sz="1200" dirty="0">
                <a:latin typeface="Times New Roman" panose="02020603050405020304" pitchFamily="18" charset="0"/>
                <a:ea typeface="Times New Roman" panose="02020603050405020304" pitchFamily="18" charset="0"/>
              </a:rPr>
              <a:t>: Page 6</a:t>
            </a:r>
            <a:endParaRPr lang="en-US" sz="1000" dirty="0">
              <a:latin typeface="Times New Roman" panose="02020603050405020304" pitchFamily="18" charset="0"/>
              <a:ea typeface="Times New Roman" panose="02020603050405020304" pitchFamily="18" charset="0"/>
            </a:endParaRPr>
          </a:p>
          <a:p>
            <a:pPr algn="ctr">
              <a:spcBef>
                <a:spcPts val="50"/>
              </a:spcBef>
            </a:pPr>
            <a:r>
              <a:rPr lang="en-US" sz="1000" dirty="0">
                <a:latin typeface="Times New Roman" panose="02020603050405020304" pitchFamily="18" charset="0"/>
                <a:ea typeface="Times New Roman" panose="02020603050405020304" pitchFamily="18" charset="0"/>
              </a:rPr>
              <a:t> </a:t>
            </a:r>
          </a:p>
          <a:p>
            <a:pPr marL="457200" marR="0" indent="-228600" algn="ctr">
              <a:lnSpc>
                <a:spcPts val="1365"/>
              </a:lnSpc>
              <a:spcBef>
                <a:spcPts val="0"/>
              </a:spcBef>
              <a:spcAft>
                <a:spcPts val="0"/>
              </a:spcAft>
            </a:pPr>
            <a:r>
              <a:rPr lang="en-US" sz="1200" b="1" dirty="0">
                <a:latin typeface="Times New Roman" panose="02020603050405020304" pitchFamily="18" charset="0"/>
              </a:rPr>
              <a:t>SECTION</a:t>
            </a:r>
            <a:r>
              <a:rPr lang="en-US" sz="1200" b="1" spc="-10" dirty="0">
                <a:latin typeface="Times New Roman" panose="02020603050405020304" pitchFamily="18" charset="0"/>
              </a:rPr>
              <a:t> </a:t>
            </a:r>
            <a:r>
              <a:rPr lang="en-US" sz="1200" b="1" dirty="0">
                <a:latin typeface="Times New Roman" panose="02020603050405020304" pitchFamily="18" charset="0"/>
              </a:rPr>
              <a:t>2.9:</a:t>
            </a:r>
            <a:r>
              <a:rPr lang="en-US" sz="1200" b="1" spc="270" dirty="0">
                <a:latin typeface="Times New Roman" panose="02020603050405020304" pitchFamily="18" charset="0"/>
              </a:rPr>
              <a:t> </a:t>
            </a:r>
            <a:r>
              <a:rPr lang="en-US" sz="1200" b="1" dirty="0">
                <a:latin typeface="Times New Roman" panose="02020603050405020304" pitchFamily="18" charset="0"/>
              </a:rPr>
              <a:t>CAPITAL</a:t>
            </a:r>
            <a:r>
              <a:rPr lang="en-US" sz="1200" b="1" spc="-5" dirty="0">
                <a:latin typeface="Times New Roman" panose="02020603050405020304" pitchFamily="18" charset="0"/>
              </a:rPr>
              <a:t> </a:t>
            </a:r>
            <a:r>
              <a:rPr lang="en-US" sz="1200" b="1" dirty="0">
                <a:latin typeface="Times New Roman" panose="02020603050405020304" pitchFamily="18" charset="0"/>
              </a:rPr>
              <a:t>PLANNING</a:t>
            </a:r>
            <a:r>
              <a:rPr lang="en-US" sz="1200" b="1" spc="285" dirty="0">
                <a:latin typeface="Times New Roman" panose="02020603050405020304" pitchFamily="18" charset="0"/>
              </a:rPr>
              <a:t> </a:t>
            </a:r>
            <a:r>
              <a:rPr lang="en-US" sz="1200" b="1" dirty="0">
                <a:latin typeface="Times New Roman" panose="02020603050405020304" pitchFamily="18" charset="0"/>
              </a:rPr>
              <a:t>COMMITTEE</a:t>
            </a:r>
          </a:p>
          <a:p>
            <a:pPr marL="180975" marR="153035" algn="ctr">
              <a:lnSpc>
                <a:spcPts val="1135"/>
              </a:lnSpc>
              <a:spcBef>
                <a:spcPts val="0"/>
              </a:spcBef>
              <a:spcAft>
                <a:spcPts val="0"/>
              </a:spcAft>
            </a:pPr>
            <a:r>
              <a:rPr lang="en-US" sz="1000" dirty="0">
                <a:latin typeface="Times New Roman" panose="02020603050405020304" pitchFamily="18" charset="0"/>
                <a:ea typeface="Times New Roman" panose="02020603050405020304" pitchFamily="18" charset="0"/>
              </a:rPr>
              <a:t>(May</a:t>
            </a:r>
            <a:r>
              <a:rPr lang="en-US" sz="1000" spc="-40" dirty="0">
                <a:latin typeface="Times New Roman" panose="02020603050405020304" pitchFamily="18" charset="0"/>
                <a:ea typeface="Times New Roman" panose="02020603050405020304" pitchFamily="18" charset="0"/>
              </a:rPr>
              <a:t> </a:t>
            </a:r>
            <a:r>
              <a:rPr lang="en-US" sz="1000" dirty="0">
                <a:latin typeface="Times New Roman" panose="02020603050405020304" pitchFamily="18" charset="0"/>
                <a:ea typeface="Times New Roman" panose="02020603050405020304" pitchFamily="18" charset="0"/>
              </a:rPr>
              <a:t>20, 2013)</a:t>
            </a:r>
          </a:p>
          <a:p>
            <a:pPr algn="ctr">
              <a:spcBef>
                <a:spcPts val="20"/>
              </a:spcBef>
            </a:pPr>
            <a:r>
              <a:rPr lang="en-US" sz="1000" dirty="0">
                <a:latin typeface="Times New Roman" panose="02020603050405020304" pitchFamily="18" charset="0"/>
                <a:ea typeface="Times New Roman" panose="02020603050405020304" pitchFamily="18" charset="0"/>
              </a:rPr>
              <a:t> </a:t>
            </a:r>
          </a:p>
          <a:p>
            <a:pPr marL="342900" marR="160020" lvl="0" indent="-342900" algn="just">
              <a:spcBef>
                <a:spcPts val="5"/>
              </a:spcBef>
              <a:spcAft>
                <a:spcPts val="0"/>
              </a:spcAft>
              <a:buSzPts val="1200"/>
              <a:buFont typeface="Times New Roman" panose="02020603050405020304" pitchFamily="18" charset="0"/>
              <a:buAutoNum type="alphaUcPeriod"/>
              <a:tabLst>
                <a:tab pos="411480" algn="l"/>
              </a:tabLst>
            </a:pPr>
            <a:r>
              <a:rPr lang="en-US" sz="1200" b="1" dirty="0">
                <a:latin typeface="Times New Roman" panose="02020603050405020304" pitchFamily="18" charset="0"/>
                <a:ea typeface="Times New Roman" panose="02020603050405020304" pitchFamily="18" charset="0"/>
              </a:rPr>
              <a:t>Appointments</a:t>
            </a:r>
            <a:r>
              <a:rPr lang="en-US" sz="1200" dirty="0">
                <a:latin typeface="Times New Roman" panose="02020603050405020304" pitchFamily="18" charset="0"/>
                <a:ea typeface="Times New Roman" panose="02020603050405020304" pitchFamily="18" charset="0"/>
              </a:rPr>
              <a:t>.</a:t>
            </a:r>
            <a:r>
              <a:rPr lang="en-US" sz="1200" spc="-25"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Consistent</a:t>
            </a:r>
            <a:r>
              <a:rPr lang="en-US" sz="1200" strike="sngStrike" spc="-5"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with the</a:t>
            </a:r>
            <a:r>
              <a:rPr lang="en-US" sz="1200" strike="sngStrike" spc="-20"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Winchendon</a:t>
            </a:r>
            <a:r>
              <a:rPr lang="en-US" sz="1200" strike="sngStrike" spc="-20"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Home</a:t>
            </a:r>
            <a:r>
              <a:rPr lang="en-US" sz="1200" strike="sngStrike" spc="-25"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Rule</a:t>
            </a:r>
            <a:r>
              <a:rPr lang="en-US" sz="1200" strike="sngStrike" spc="-5"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Charter,</a:t>
            </a:r>
            <a:r>
              <a:rPr lang="en-US" sz="1200" strike="sngStrike" spc="-25"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Section 2.3(d),</a:t>
            </a:r>
            <a:r>
              <a:rPr lang="en-US" sz="1200" strike="sngStrike" spc="5"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the</a:t>
            </a:r>
            <a:r>
              <a:rPr lang="en-US" sz="1200" strike="sngStrike" spc="-10"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Committee</a:t>
            </a:r>
            <a:r>
              <a:rPr lang="en-US" sz="1200" strike="sngStrike" spc="-20"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shall be</a:t>
            </a:r>
            <a:r>
              <a:rPr lang="en-US" sz="1200" strike="sngStrike" spc="-290"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composed of five registered voters of the Town - one to be appointed by the moderator and one to be appointed</a:t>
            </a:r>
            <a:r>
              <a:rPr lang="en-US" sz="1200" strike="sngStrike" spc="5"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by each of the following: Board of Selectmen, School Committee, Finance Committee and Planning Board</a:t>
            </a:r>
            <a:r>
              <a:rPr lang="en-US" sz="1200" dirty="0">
                <a:latin typeface="Times New Roman" panose="02020603050405020304" pitchFamily="18" charset="0"/>
                <a:ea typeface="Times New Roman" panose="02020603050405020304" pitchFamily="18" charset="0"/>
              </a:rPr>
              <a:t>. </a:t>
            </a:r>
            <a:r>
              <a:rPr lang="en-US" sz="1200" u="sng" dirty="0">
                <a:latin typeface="Times New Roman" panose="02020603050405020304" pitchFamily="18" charset="0"/>
                <a:ea typeface="Times New Roman" panose="02020603050405020304" pitchFamily="18" charset="0"/>
              </a:rPr>
              <a:t>There shall be a five (5) member Capital Planning Committee comprised of one (1) member of the Board of Selectmen (appointed by the Board of Selectmen), one (1) member of the School Committee (Appointed by the School Committee), one (1) member of the Finance Committee (appointed by the Finance Committee), one (1) member of the Planning Board (appointed by the Planning Board), and one (1) member who is a registered voter of the Town but not on any of the above Committees or Boards, to be appointed by the Town Moderator.</a:t>
            </a:r>
            <a:r>
              <a:rPr lang="en-US" sz="1200" dirty="0">
                <a:latin typeface="Times New Roman" panose="02020603050405020304" pitchFamily="18" charset="0"/>
                <a:ea typeface="Times New Roman" panose="02020603050405020304" pitchFamily="18" charset="0"/>
              </a:rPr>
              <a:t> The</a:t>
            </a:r>
            <a:r>
              <a:rPr lang="en-US" sz="1200" spc="-285" dirty="0">
                <a:latin typeface="Times New Roman" panose="02020603050405020304" pitchFamily="18" charset="0"/>
                <a:ea typeface="Times New Roman" panose="02020603050405020304" pitchFamily="18" charset="0"/>
              </a:rPr>
              <a:t> </a:t>
            </a:r>
            <a:r>
              <a:rPr lang="en-US" sz="1200" dirty="0">
                <a:latin typeface="Times New Roman" panose="02020603050405020304" pitchFamily="18" charset="0"/>
                <a:ea typeface="Times New Roman" panose="02020603050405020304" pitchFamily="18" charset="0"/>
              </a:rPr>
              <a:t>Committee shall choose a chairman. Appointments shall be made following the Annual Town Meeting, for the</a:t>
            </a:r>
            <a:r>
              <a:rPr lang="en-US" sz="1200" spc="5" dirty="0">
                <a:latin typeface="Times New Roman" panose="02020603050405020304" pitchFamily="18" charset="0"/>
                <a:ea typeface="Times New Roman" panose="02020603050405020304" pitchFamily="18" charset="0"/>
              </a:rPr>
              <a:t> </a:t>
            </a:r>
            <a:r>
              <a:rPr lang="en-US" sz="1200" dirty="0">
                <a:latin typeface="Times New Roman" panose="02020603050405020304" pitchFamily="18" charset="0"/>
                <a:ea typeface="Times New Roman" panose="02020603050405020304" pitchFamily="18" charset="0"/>
              </a:rPr>
              <a:t>period beginning July 1 through June 30 of each year. Vacancies shall be filled in the manner of the original</a:t>
            </a:r>
            <a:r>
              <a:rPr lang="en-US" sz="1200" spc="5" dirty="0">
                <a:latin typeface="Times New Roman" panose="02020603050405020304" pitchFamily="18" charset="0"/>
                <a:ea typeface="Times New Roman" panose="02020603050405020304" pitchFamily="18" charset="0"/>
              </a:rPr>
              <a:t> </a:t>
            </a:r>
            <a:r>
              <a:rPr lang="en-US" sz="1200" dirty="0">
                <a:latin typeface="Times New Roman" panose="02020603050405020304" pitchFamily="18" charset="0"/>
                <a:ea typeface="Times New Roman" panose="02020603050405020304" pitchFamily="18" charset="0"/>
              </a:rPr>
              <a:t>appointment for the remainder of the unexpired term; provided, however that if 30 days pass after notice of the</a:t>
            </a:r>
            <a:r>
              <a:rPr lang="en-US" sz="1200" spc="5" dirty="0">
                <a:latin typeface="Times New Roman" panose="02020603050405020304" pitchFamily="18" charset="0"/>
                <a:ea typeface="Times New Roman" panose="02020603050405020304" pitchFamily="18" charset="0"/>
              </a:rPr>
              <a:t> </a:t>
            </a:r>
            <a:r>
              <a:rPr lang="en-US" sz="1200" dirty="0">
                <a:latin typeface="Times New Roman" panose="02020603050405020304" pitchFamily="18" charset="0"/>
                <a:ea typeface="Times New Roman" panose="02020603050405020304" pitchFamily="18" charset="0"/>
              </a:rPr>
              <a:t>vacancy has been provided to the respective appointing authority, the committee may fill the position under</a:t>
            </a:r>
            <a:r>
              <a:rPr lang="en-US" sz="1200" spc="5" dirty="0">
                <a:latin typeface="Times New Roman" panose="02020603050405020304" pitchFamily="18" charset="0"/>
                <a:ea typeface="Times New Roman" panose="02020603050405020304" pitchFamily="18" charset="0"/>
              </a:rPr>
              <a:t> </a:t>
            </a:r>
            <a:r>
              <a:rPr lang="en-US" sz="1200" dirty="0">
                <a:latin typeface="Times New Roman" panose="02020603050405020304" pitchFamily="18" charset="0"/>
                <a:ea typeface="Times New Roman" panose="02020603050405020304" pitchFamily="18" charset="0"/>
              </a:rPr>
              <a:t>Section 7-8 of the Town Charter. Each appointing authority shall consider the qualifications of applicants for</a:t>
            </a:r>
            <a:r>
              <a:rPr lang="en-US" sz="1200" spc="5" dirty="0">
                <a:latin typeface="Times New Roman" panose="02020603050405020304" pitchFamily="18" charset="0"/>
                <a:ea typeface="Times New Roman" panose="02020603050405020304" pitchFamily="18" charset="0"/>
              </a:rPr>
              <a:t> </a:t>
            </a:r>
            <a:r>
              <a:rPr lang="en-US" sz="1200" dirty="0">
                <a:latin typeface="Times New Roman" panose="02020603050405020304" pitchFamily="18" charset="0"/>
                <a:ea typeface="Times New Roman" panose="02020603050405020304" pitchFamily="18" charset="0"/>
              </a:rPr>
              <a:t>appointment, and who will best be able to represent both Town employees and taxpayers. If possible, appointees</a:t>
            </a:r>
            <a:r>
              <a:rPr lang="en-US" sz="1200" spc="-285" dirty="0">
                <a:latin typeface="Times New Roman" panose="02020603050405020304" pitchFamily="18" charset="0"/>
                <a:ea typeface="Times New Roman" panose="02020603050405020304" pitchFamily="18" charset="0"/>
              </a:rPr>
              <a:t> </a:t>
            </a:r>
            <a:r>
              <a:rPr lang="en-US" sz="1200" dirty="0">
                <a:latin typeface="Times New Roman" panose="02020603050405020304" pitchFamily="18" charset="0"/>
                <a:ea typeface="Times New Roman" panose="02020603050405020304" pitchFamily="18" charset="0"/>
              </a:rPr>
              <a:t>shall include</a:t>
            </a:r>
            <a:r>
              <a:rPr lang="en-US" sz="1200" spc="-5" dirty="0">
                <a:latin typeface="Times New Roman" panose="02020603050405020304" pitchFamily="18" charset="0"/>
                <a:ea typeface="Times New Roman" panose="02020603050405020304" pitchFamily="18" charset="0"/>
              </a:rPr>
              <a:t> </a:t>
            </a:r>
            <a:r>
              <a:rPr lang="en-US" sz="1200" dirty="0">
                <a:latin typeface="Times New Roman" panose="02020603050405020304" pitchFamily="18" charset="0"/>
                <a:ea typeface="Times New Roman" panose="02020603050405020304" pitchFamily="18" charset="0"/>
              </a:rPr>
              <a:t>registered</a:t>
            </a:r>
            <a:r>
              <a:rPr lang="en-US" sz="1200" spc="-5" dirty="0">
                <a:latin typeface="Times New Roman" panose="02020603050405020304" pitchFamily="18" charset="0"/>
                <a:ea typeface="Times New Roman" panose="02020603050405020304" pitchFamily="18" charset="0"/>
              </a:rPr>
              <a:t> </a:t>
            </a:r>
            <a:r>
              <a:rPr lang="en-US" sz="1200" dirty="0">
                <a:latin typeface="Times New Roman" panose="02020603050405020304" pitchFamily="18" charset="0"/>
                <a:ea typeface="Times New Roman" panose="02020603050405020304" pitchFamily="18" charset="0"/>
              </a:rPr>
              <a:t>voters</a:t>
            </a:r>
            <a:r>
              <a:rPr lang="en-US" sz="1200" spc="5" dirty="0">
                <a:latin typeface="Times New Roman" panose="02020603050405020304" pitchFamily="18" charset="0"/>
                <a:ea typeface="Times New Roman" panose="02020603050405020304" pitchFamily="18" charset="0"/>
              </a:rPr>
              <a:t> </a:t>
            </a:r>
            <a:r>
              <a:rPr lang="en-US" sz="1200" dirty="0">
                <a:latin typeface="Times New Roman" panose="02020603050405020304" pitchFamily="18" charset="0"/>
                <a:ea typeface="Times New Roman" panose="02020603050405020304" pitchFamily="18" charset="0"/>
              </a:rPr>
              <a:t>who</a:t>
            </a:r>
            <a:r>
              <a:rPr lang="en-US" sz="1200" spc="-5" dirty="0">
                <a:latin typeface="Times New Roman" panose="02020603050405020304" pitchFamily="18" charset="0"/>
                <a:ea typeface="Times New Roman" panose="02020603050405020304" pitchFamily="18" charset="0"/>
              </a:rPr>
              <a:t> </a:t>
            </a:r>
            <a:r>
              <a:rPr lang="en-US" sz="1200" dirty="0">
                <a:latin typeface="Times New Roman" panose="02020603050405020304" pitchFamily="18" charset="0"/>
                <a:ea typeface="Times New Roman" panose="02020603050405020304" pitchFamily="18" charset="0"/>
              </a:rPr>
              <a:t>are</a:t>
            </a:r>
            <a:r>
              <a:rPr lang="en-US" sz="1200" spc="-10" dirty="0">
                <a:latin typeface="Times New Roman" panose="02020603050405020304" pitchFamily="18" charset="0"/>
                <a:ea typeface="Times New Roman" panose="02020603050405020304" pitchFamily="18" charset="0"/>
              </a:rPr>
              <a:t> </a:t>
            </a:r>
            <a:r>
              <a:rPr lang="en-US" sz="1200" dirty="0">
                <a:latin typeface="Times New Roman" panose="02020603050405020304" pitchFamily="18" charset="0"/>
                <a:ea typeface="Times New Roman" panose="02020603050405020304" pitchFamily="18" charset="0"/>
              </a:rPr>
              <a:t>familiar with</a:t>
            </a:r>
            <a:r>
              <a:rPr lang="en-US" sz="1200" spc="-5" dirty="0">
                <a:latin typeface="Times New Roman" panose="02020603050405020304" pitchFamily="18" charset="0"/>
                <a:ea typeface="Times New Roman" panose="02020603050405020304" pitchFamily="18" charset="0"/>
              </a:rPr>
              <a:t> </a:t>
            </a:r>
            <a:r>
              <a:rPr lang="en-US" sz="1200" dirty="0">
                <a:latin typeface="Times New Roman" panose="02020603050405020304" pitchFamily="18" charset="0"/>
                <a:ea typeface="Times New Roman" panose="02020603050405020304" pitchFamily="18" charset="0"/>
              </a:rPr>
              <a:t>and experienced</a:t>
            </a:r>
            <a:r>
              <a:rPr lang="en-US" sz="1200" spc="-5" dirty="0">
                <a:latin typeface="Times New Roman" panose="02020603050405020304" pitchFamily="18" charset="0"/>
                <a:ea typeface="Times New Roman" panose="02020603050405020304" pitchFamily="18" charset="0"/>
              </a:rPr>
              <a:t> </a:t>
            </a:r>
            <a:r>
              <a:rPr lang="en-US" sz="1200" dirty="0">
                <a:latin typeface="Times New Roman" panose="02020603050405020304" pitchFamily="18" charset="0"/>
                <a:ea typeface="Times New Roman" panose="02020603050405020304" pitchFamily="18" charset="0"/>
              </a:rPr>
              <a:t>with</a:t>
            </a:r>
            <a:r>
              <a:rPr lang="en-US" sz="1200" spc="5" dirty="0">
                <a:latin typeface="Times New Roman" panose="02020603050405020304" pitchFamily="18" charset="0"/>
                <a:ea typeface="Times New Roman" panose="02020603050405020304" pitchFamily="18" charset="0"/>
              </a:rPr>
              <a:t> </a:t>
            </a:r>
            <a:r>
              <a:rPr lang="en-US" sz="1200" dirty="0">
                <a:latin typeface="Times New Roman" panose="02020603050405020304" pitchFamily="18" charset="0"/>
                <a:ea typeface="Times New Roman" panose="02020603050405020304" pitchFamily="18" charset="0"/>
              </a:rPr>
              <a:t>financial principles.</a:t>
            </a:r>
            <a:endParaRPr lang="en-US" sz="1000" spc="0" dirty="0">
              <a:effectLst/>
              <a:latin typeface="Times New Roman" panose="02020603050405020304" pitchFamily="18" charset="0"/>
              <a:ea typeface="Times New Roman" panose="02020603050405020304" pitchFamily="18" charset="0"/>
            </a:endParaRPr>
          </a:p>
        </p:txBody>
      </p:sp>
      <p:sp>
        <p:nvSpPr>
          <p:cNvPr id="3" name="TextBox 2"/>
          <p:cNvSpPr txBox="1"/>
          <p:nvPr/>
        </p:nvSpPr>
        <p:spPr>
          <a:xfrm>
            <a:off x="11277600" y="8164286"/>
            <a:ext cx="508473" cy="369332"/>
          </a:xfrm>
          <a:prstGeom prst="rect">
            <a:avLst/>
          </a:prstGeom>
          <a:noFill/>
        </p:spPr>
        <p:txBody>
          <a:bodyPr wrap="none" rtlCol="0">
            <a:spAutoFit/>
          </a:bodyPr>
          <a:lstStyle/>
          <a:p>
            <a:r>
              <a:rPr lang="en-US" dirty="0" smtClean="0"/>
              <a:t>1/3</a:t>
            </a:r>
            <a:endParaRPr lang="en-US" dirty="0"/>
          </a:p>
        </p:txBody>
      </p:sp>
    </p:spTree>
    <p:extLst>
      <p:ext uri="{BB962C8B-B14F-4D97-AF65-F5344CB8AC3E}">
        <p14:creationId xmlns:p14="http://schemas.microsoft.com/office/powerpoint/2010/main" val="3303145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519160"/>
            <a:ext cx="12192000" cy="624840"/>
          </a:xfrm>
          <a:prstGeom prst="rect">
            <a:avLst/>
          </a:prstGeom>
          <a:solidFill>
            <a:schemeClr val="accent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Rectangle 9"/>
          <p:cNvSpPr/>
          <p:nvPr/>
        </p:nvSpPr>
        <p:spPr>
          <a:xfrm>
            <a:off x="0" y="8442960"/>
            <a:ext cx="12192000" cy="7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C0EBFC29-E341-44A8-910A-ED40C198BCEB}"/>
              </a:ext>
            </a:extLst>
          </p:cNvPr>
          <p:cNvSpPr>
            <a:spLocks noGrp="1"/>
          </p:cNvSpPr>
          <p:nvPr>
            <p:ph type="sldNum" sz="quarter" idx="12"/>
          </p:nvPr>
        </p:nvSpPr>
        <p:spPr/>
        <p:txBody>
          <a:bodyPr/>
          <a:lstStyle/>
          <a:p>
            <a:fld id="{F863145E-338E-42B9-8751-67AB39DC6B4E}" type="slidenum">
              <a:rPr lang="en-US" smtClean="0"/>
              <a:t>43</a:t>
            </a:fld>
            <a:endParaRPr lang="en-US" dirty="0"/>
          </a:p>
        </p:txBody>
      </p:sp>
      <p:sp>
        <p:nvSpPr>
          <p:cNvPr id="11" name="Title 1"/>
          <p:cNvSpPr txBox="1">
            <a:spLocks/>
          </p:cNvSpPr>
          <p:nvPr/>
        </p:nvSpPr>
        <p:spPr>
          <a:xfrm>
            <a:off x="838200" y="255503"/>
            <a:ext cx="10515600" cy="176741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ATM - Article 18: General Bylaw Amendment</a:t>
            </a:r>
            <a:endParaRPr lang="en-US" dirty="0"/>
          </a:p>
        </p:txBody>
      </p:sp>
      <p:cxnSp>
        <p:nvCxnSpPr>
          <p:cNvPr id="12" name="Straight Connector 11"/>
          <p:cNvCxnSpPr/>
          <p:nvPr/>
        </p:nvCxnSpPr>
        <p:spPr>
          <a:xfrm>
            <a:off x="954024" y="2009869"/>
            <a:ext cx="10070592" cy="0"/>
          </a:xfrm>
          <a:prstGeom prst="line">
            <a:avLst/>
          </a:prstGeom>
        </p:spPr>
        <p:style>
          <a:lnRef idx="1">
            <a:schemeClr val="dk1"/>
          </a:lnRef>
          <a:fillRef idx="0">
            <a:schemeClr val="dk1"/>
          </a:fillRef>
          <a:effectRef idx="0">
            <a:schemeClr val="dk1"/>
          </a:effectRef>
          <a:fontRef idx="minor">
            <a:schemeClr val="tx1"/>
          </a:fontRef>
        </p:style>
      </p:cxnSp>
      <p:sp>
        <p:nvSpPr>
          <p:cNvPr id="13" name="Content Placeholder 2"/>
          <p:cNvSpPr txBox="1">
            <a:spLocks/>
          </p:cNvSpPr>
          <p:nvPr/>
        </p:nvSpPr>
        <p:spPr>
          <a:xfrm>
            <a:off x="838200" y="2022920"/>
            <a:ext cx="10515600" cy="36668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smtClean="0"/>
          </a:p>
          <a:p>
            <a:endParaRPr lang="en-US" dirty="0" smtClean="0"/>
          </a:p>
          <a:p>
            <a:endParaRPr lang="en-US" dirty="0"/>
          </a:p>
        </p:txBody>
      </p:sp>
      <p:sp>
        <p:nvSpPr>
          <p:cNvPr id="3" name="TextBox 2"/>
          <p:cNvSpPr txBox="1"/>
          <p:nvPr/>
        </p:nvSpPr>
        <p:spPr>
          <a:xfrm>
            <a:off x="11277600" y="8164286"/>
            <a:ext cx="508473" cy="369332"/>
          </a:xfrm>
          <a:prstGeom prst="rect">
            <a:avLst/>
          </a:prstGeom>
          <a:noFill/>
        </p:spPr>
        <p:txBody>
          <a:bodyPr wrap="none" rtlCol="0">
            <a:spAutoFit/>
          </a:bodyPr>
          <a:lstStyle/>
          <a:p>
            <a:r>
              <a:rPr lang="en-US" dirty="0" smtClean="0"/>
              <a:t>2/3</a:t>
            </a:r>
            <a:endParaRPr lang="en-US" dirty="0"/>
          </a:p>
        </p:txBody>
      </p:sp>
      <p:sp>
        <p:nvSpPr>
          <p:cNvPr id="4" name="Rectangle 3"/>
          <p:cNvSpPr/>
          <p:nvPr/>
        </p:nvSpPr>
        <p:spPr>
          <a:xfrm>
            <a:off x="2941320" y="1983661"/>
            <a:ext cx="6096000" cy="6444841"/>
          </a:xfrm>
          <a:prstGeom prst="rect">
            <a:avLst/>
          </a:prstGeom>
        </p:spPr>
        <p:txBody>
          <a:bodyPr>
            <a:spAutoFit/>
          </a:bodyPr>
          <a:lstStyle/>
          <a:p>
            <a:pPr>
              <a:spcBef>
                <a:spcPts val="50"/>
              </a:spcBef>
            </a:pPr>
            <a:r>
              <a:rPr lang="en-US" sz="1200" b="1" dirty="0">
                <a:latin typeface="Times New Roman" panose="02020603050405020304" pitchFamily="18" charset="0"/>
                <a:ea typeface="Times New Roman" panose="02020603050405020304" pitchFamily="18" charset="0"/>
              </a:rPr>
              <a:t>Bylaws:</a:t>
            </a:r>
            <a:r>
              <a:rPr lang="en-US" sz="1200" dirty="0">
                <a:latin typeface="Times New Roman" panose="02020603050405020304" pitchFamily="18" charset="0"/>
                <a:ea typeface="Times New Roman" panose="02020603050405020304" pitchFamily="18" charset="0"/>
              </a:rPr>
              <a:t> Page 100</a:t>
            </a:r>
            <a:endParaRPr lang="en-US" sz="1000" dirty="0">
              <a:latin typeface="Times New Roman" panose="02020603050405020304" pitchFamily="18" charset="0"/>
              <a:ea typeface="Times New Roman" panose="02020603050405020304" pitchFamily="18" charset="0"/>
            </a:endParaRPr>
          </a:p>
          <a:p>
            <a:pPr algn="ctr">
              <a:spcBef>
                <a:spcPts val="425"/>
              </a:spcBef>
            </a:pPr>
            <a:r>
              <a:rPr lang="en-US" sz="1200" b="1" strike="sngStrike" kern="0" dirty="0">
                <a:latin typeface="Times New Roman" panose="02020603050405020304" pitchFamily="18" charset="0"/>
              </a:rPr>
              <a:t>ARTICLE</a:t>
            </a:r>
            <a:r>
              <a:rPr lang="en-US" sz="1200" b="1" strike="sngStrike" kern="0" spc="-15" dirty="0">
                <a:latin typeface="Times New Roman" panose="02020603050405020304" pitchFamily="18" charset="0"/>
              </a:rPr>
              <a:t> </a:t>
            </a:r>
            <a:r>
              <a:rPr lang="en-US" sz="1200" b="1" strike="sngStrike" kern="0" dirty="0">
                <a:latin typeface="Times New Roman" panose="02020603050405020304" pitchFamily="18" charset="0"/>
              </a:rPr>
              <a:t>38</a:t>
            </a:r>
            <a:endParaRPr lang="en-US" sz="1200" b="1" kern="0" dirty="0">
              <a:latin typeface="Times New Roman" panose="02020603050405020304" pitchFamily="18" charset="0"/>
            </a:endParaRPr>
          </a:p>
          <a:p>
            <a:pPr algn="ctr">
              <a:spcBef>
                <a:spcPts val="5"/>
              </a:spcBef>
            </a:pPr>
            <a:r>
              <a:rPr lang="en-US" sz="1000" b="1" dirty="0">
                <a:latin typeface="Times New Roman" panose="02020603050405020304" pitchFamily="18" charset="0"/>
                <a:ea typeface="Times New Roman" panose="02020603050405020304" pitchFamily="18" charset="0"/>
              </a:rPr>
              <a:t> </a:t>
            </a:r>
            <a:endParaRPr lang="en-US" sz="1000" dirty="0">
              <a:latin typeface="Times New Roman" panose="02020603050405020304" pitchFamily="18" charset="0"/>
              <a:ea typeface="Times New Roman" panose="02020603050405020304" pitchFamily="18" charset="0"/>
            </a:endParaRPr>
          </a:p>
          <a:p>
            <a:pPr marL="181610" marR="153035" algn="ctr">
              <a:spcBef>
                <a:spcPts val="0"/>
              </a:spcBef>
              <a:spcAft>
                <a:spcPts val="0"/>
              </a:spcAft>
            </a:pPr>
            <a:r>
              <a:rPr lang="en-US" sz="1200" b="1" strike="sngStrike" dirty="0">
                <a:latin typeface="Times New Roman" panose="02020603050405020304" pitchFamily="18" charset="0"/>
                <a:ea typeface="Times New Roman" panose="02020603050405020304" pitchFamily="18" charset="0"/>
              </a:rPr>
              <a:t>TOWN</a:t>
            </a:r>
            <a:r>
              <a:rPr lang="en-US" sz="1200" b="1" strike="sngStrike" spc="-5" dirty="0">
                <a:latin typeface="Times New Roman" panose="02020603050405020304" pitchFamily="18" charset="0"/>
                <a:ea typeface="Times New Roman" panose="02020603050405020304" pitchFamily="18" charset="0"/>
              </a:rPr>
              <a:t> </a:t>
            </a:r>
            <a:r>
              <a:rPr lang="en-US" sz="1200" b="1" strike="sngStrike" dirty="0">
                <a:latin typeface="Times New Roman" panose="02020603050405020304" pitchFamily="18" charset="0"/>
                <a:ea typeface="Times New Roman" panose="02020603050405020304" pitchFamily="18" charset="0"/>
              </a:rPr>
              <a:t>OF</a:t>
            </a:r>
            <a:r>
              <a:rPr lang="en-US" sz="1200" b="1" strike="sngStrike" spc="-30" dirty="0">
                <a:latin typeface="Times New Roman" panose="02020603050405020304" pitchFamily="18" charset="0"/>
                <a:ea typeface="Times New Roman" panose="02020603050405020304" pitchFamily="18" charset="0"/>
              </a:rPr>
              <a:t> </a:t>
            </a:r>
            <a:r>
              <a:rPr lang="en-US" sz="1200" b="1" strike="sngStrike" dirty="0">
                <a:latin typeface="Times New Roman" panose="02020603050405020304" pitchFamily="18" charset="0"/>
                <a:ea typeface="Times New Roman" panose="02020603050405020304" pitchFamily="18" charset="0"/>
              </a:rPr>
              <a:t>WINCHENDON</a:t>
            </a:r>
            <a:r>
              <a:rPr lang="en-US" sz="1200" b="1" strike="sngStrike" spc="-5" dirty="0">
                <a:latin typeface="Times New Roman" panose="02020603050405020304" pitchFamily="18" charset="0"/>
                <a:ea typeface="Times New Roman" panose="02020603050405020304" pitchFamily="18" charset="0"/>
              </a:rPr>
              <a:t> </a:t>
            </a:r>
            <a:r>
              <a:rPr lang="en-US" sz="1200" b="1" strike="sngStrike" dirty="0">
                <a:latin typeface="Times New Roman" panose="02020603050405020304" pitchFamily="18" charset="0"/>
                <a:ea typeface="Times New Roman" panose="02020603050405020304" pitchFamily="18" charset="0"/>
              </a:rPr>
              <a:t>GROUP</a:t>
            </a:r>
            <a:r>
              <a:rPr lang="en-US" sz="1200" b="1" strike="sngStrike" spc="-30" dirty="0">
                <a:latin typeface="Times New Roman" panose="02020603050405020304" pitchFamily="18" charset="0"/>
                <a:ea typeface="Times New Roman" panose="02020603050405020304" pitchFamily="18" charset="0"/>
              </a:rPr>
              <a:t> </a:t>
            </a:r>
            <a:r>
              <a:rPr lang="en-US" sz="1200" b="1" strike="sngStrike" dirty="0">
                <a:latin typeface="Times New Roman" panose="02020603050405020304" pitchFamily="18" charset="0"/>
                <a:ea typeface="Times New Roman" panose="02020603050405020304" pitchFamily="18" charset="0"/>
              </a:rPr>
              <a:t>INSURANCE</a:t>
            </a:r>
            <a:r>
              <a:rPr lang="en-US" sz="1200" b="1" strike="sngStrike" spc="-5" dirty="0">
                <a:latin typeface="Times New Roman" panose="02020603050405020304" pitchFamily="18" charset="0"/>
                <a:ea typeface="Times New Roman" panose="02020603050405020304" pitchFamily="18" charset="0"/>
              </a:rPr>
              <a:t> </a:t>
            </a:r>
            <a:r>
              <a:rPr lang="en-US" sz="1200" b="1" strike="sngStrike" dirty="0">
                <a:latin typeface="Times New Roman" panose="02020603050405020304" pitchFamily="18" charset="0"/>
                <a:ea typeface="Times New Roman" panose="02020603050405020304" pitchFamily="18" charset="0"/>
              </a:rPr>
              <a:t>AND</a:t>
            </a:r>
            <a:r>
              <a:rPr lang="en-US" sz="1200" b="1" strike="sngStrike" spc="-5" dirty="0">
                <a:latin typeface="Times New Roman" panose="02020603050405020304" pitchFamily="18" charset="0"/>
                <a:ea typeface="Times New Roman" panose="02020603050405020304" pitchFamily="18" charset="0"/>
              </a:rPr>
              <a:t> </a:t>
            </a:r>
            <a:r>
              <a:rPr lang="en-US" sz="1200" b="1" strike="sngStrike" dirty="0">
                <a:latin typeface="Times New Roman" panose="02020603050405020304" pitchFamily="18" charset="0"/>
                <a:ea typeface="Times New Roman" panose="02020603050405020304" pitchFamily="18" charset="0"/>
              </a:rPr>
              <a:t>BENEFIT</a:t>
            </a:r>
            <a:r>
              <a:rPr lang="en-US" sz="1200" b="1" strike="sngStrike" spc="-5" dirty="0">
                <a:latin typeface="Times New Roman" panose="02020603050405020304" pitchFamily="18" charset="0"/>
                <a:ea typeface="Times New Roman" panose="02020603050405020304" pitchFamily="18" charset="0"/>
              </a:rPr>
              <a:t> </a:t>
            </a:r>
            <a:r>
              <a:rPr lang="en-US" sz="1200" b="1" strike="sngStrike" dirty="0">
                <a:latin typeface="Times New Roman" panose="02020603050405020304" pitchFamily="18" charset="0"/>
                <a:ea typeface="Times New Roman" panose="02020603050405020304" pitchFamily="18" charset="0"/>
              </a:rPr>
              <a:t>COMMITTEE</a:t>
            </a:r>
            <a:endParaRPr lang="en-US" sz="1000" dirty="0">
              <a:latin typeface="Times New Roman" panose="02020603050405020304" pitchFamily="18" charset="0"/>
              <a:ea typeface="Times New Roman" panose="02020603050405020304" pitchFamily="18" charset="0"/>
            </a:endParaRPr>
          </a:p>
          <a:p>
            <a:pPr marR="925195" algn="r">
              <a:spcBef>
                <a:spcPts val="20"/>
              </a:spcBef>
            </a:pPr>
            <a:r>
              <a:rPr lang="en-US" sz="1000" b="1" strike="sngStrike" dirty="0">
                <a:latin typeface="Times New Roman" panose="02020603050405020304" pitchFamily="18" charset="0"/>
                <a:ea typeface="Times New Roman" panose="02020603050405020304" pitchFamily="18" charset="0"/>
              </a:rPr>
              <a:t>(ATM</a:t>
            </a:r>
            <a:r>
              <a:rPr lang="en-US" sz="1000" b="1" strike="sngStrike" spc="-10" dirty="0">
                <a:latin typeface="Times New Roman" panose="02020603050405020304" pitchFamily="18" charset="0"/>
                <a:ea typeface="Times New Roman" panose="02020603050405020304" pitchFamily="18" charset="0"/>
              </a:rPr>
              <a:t> </a:t>
            </a:r>
            <a:r>
              <a:rPr lang="en-US" sz="1000" b="1" strike="sngStrike" dirty="0">
                <a:latin typeface="Times New Roman" panose="02020603050405020304" pitchFamily="18" charset="0"/>
                <a:ea typeface="Times New Roman" panose="02020603050405020304" pitchFamily="18" charset="0"/>
              </a:rPr>
              <a:t>May</a:t>
            </a:r>
            <a:r>
              <a:rPr lang="en-US" sz="1000" b="1" strike="sngStrike" spc="-10" dirty="0">
                <a:latin typeface="Times New Roman" panose="02020603050405020304" pitchFamily="18" charset="0"/>
                <a:ea typeface="Times New Roman" panose="02020603050405020304" pitchFamily="18" charset="0"/>
              </a:rPr>
              <a:t> </a:t>
            </a:r>
            <a:r>
              <a:rPr lang="en-US" sz="1000" b="1" strike="sngStrike" dirty="0">
                <a:latin typeface="Times New Roman" panose="02020603050405020304" pitchFamily="18" charset="0"/>
                <a:ea typeface="Times New Roman" panose="02020603050405020304" pitchFamily="18" charset="0"/>
              </a:rPr>
              <a:t>18, 2015)</a:t>
            </a:r>
            <a:endParaRPr lang="en-US" sz="1000" dirty="0">
              <a:latin typeface="Times New Roman" panose="02020603050405020304" pitchFamily="18" charset="0"/>
              <a:ea typeface="Times New Roman" panose="02020603050405020304" pitchFamily="18" charset="0"/>
            </a:endParaRPr>
          </a:p>
          <a:p>
            <a:pPr algn="ctr">
              <a:spcBef>
                <a:spcPts val="50"/>
              </a:spcBef>
            </a:pPr>
            <a:r>
              <a:rPr lang="en-US" sz="1100" b="1" dirty="0">
                <a:latin typeface="Times New Roman" panose="02020603050405020304" pitchFamily="18" charset="0"/>
                <a:ea typeface="Times New Roman" panose="02020603050405020304" pitchFamily="18" charset="0"/>
              </a:rPr>
              <a:t> </a:t>
            </a:r>
            <a:endParaRPr lang="en-US" sz="1000" dirty="0">
              <a:latin typeface="Times New Roman" panose="02020603050405020304" pitchFamily="18" charset="0"/>
              <a:ea typeface="Times New Roman" panose="02020603050405020304" pitchFamily="18" charset="0"/>
            </a:endParaRPr>
          </a:p>
          <a:p>
            <a:pPr marL="342900" marR="0" lvl="0" indent="-342900">
              <a:lnSpc>
                <a:spcPts val="1375"/>
              </a:lnSpc>
              <a:spcBef>
                <a:spcPts val="0"/>
              </a:spcBef>
              <a:spcAft>
                <a:spcPts val="0"/>
              </a:spcAft>
              <a:buSzPts val="1200"/>
              <a:buFont typeface="Times New Roman" panose="02020603050405020304" pitchFamily="18" charset="0"/>
              <a:buAutoNum type="arabicPeriod"/>
              <a:tabLst>
                <a:tab pos="648335" algn="l"/>
              </a:tabLst>
            </a:pPr>
            <a:r>
              <a:rPr lang="en-US" sz="1200" strike="sngStrike" dirty="0">
                <a:latin typeface="Times New Roman" panose="02020603050405020304" pitchFamily="18" charset="0"/>
                <a:ea typeface="Times New Roman" panose="02020603050405020304" pitchFamily="18" charset="0"/>
              </a:rPr>
              <a:t>There</a:t>
            </a:r>
            <a:r>
              <a:rPr lang="en-US" sz="1200" strike="sngStrike" spc="-5"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shall</a:t>
            </a:r>
            <a:r>
              <a:rPr lang="en-US" sz="1200" strike="sngStrike" spc="35"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be</a:t>
            </a:r>
            <a:r>
              <a:rPr lang="en-US" sz="1200" strike="sngStrike" spc="10"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a</a:t>
            </a:r>
            <a:r>
              <a:rPr lang="en-US" sz="1200" strike="sngStrike" spc="10"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Group</a:t>
            </a:r>
            <a:r>
              <a:rPr lang="en-US" sz="1200" strike="sngStrike" spc="55"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Insurance</a:t>
            </a:r>
            <a:r>
              <a:rPr lang="en-US" sz="1200" strike="sngStrike" spc="25"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and</a:t>
            </a:r>
            <a:r>
              <a:rPr lang="en-US" sz="1200" strike="sngStrike" spc="40"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Benefit</a:t>
            </a:r>
            <a:r>
              <a:rPr lang="en-US" sz="1200" strike="sngStrike" spc="30"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Committee</a:t>
            </a:r>
            <a:r>
              <a:rPr lang="en-US" sz="1200" strike="sngStrike" spc="15"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in</a:t>
            </a:r>
            <a:r>
              <a:rPr lang="en-US" sz="1200" strike="sngStrike" spc="15"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the</a:t>
            </a:r>
            <a:r>
              <a:rPr lang="en-US" sz="1200" strike="sngStrike" spc="15"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Town</a:t>
            </a:r>
            <a:r>
              <a:rPr lang="en-US" sz="1200" strike="sngStrike" spc="15"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of Winchendon</a:t>
            </a:r>
            <a:r>
              <a:rPr lang="en-US" sz="1200" strike="sngStrike" spc="20"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comprised</a:t>
            </a:r>
            <a:r>
              <a:rPr lang="en-US" sz="1200" strike="sngStrike" spc="15"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of</a:t>
            </a:r>
            <a:r>
              <a:rPr lang="en-US" sz="1200" strike="sngStrike" spc="20"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one</a:t>
            </a:r>
            <a:endParaRPr lang="en-US" sz="1000" dirty="0">
              <a:latin typeface="Times New Roman" panose="02020603050405020304" pitchFamily="18" charset="0"/>
              <a:ea typeface="Times New Roman" panose="02020603050405020304" pitchFamily="18" charset="0"/>
            </a:endParaRPr>
          </a:p>
          <a:p>
            <a:pPr marL="742950" marR="173990" lvl="1" indent="-285750">
              <a:spcBef>
                <a:spcPts val="0"/>
              </a:spcBef>
              <a:spcAft>
                <a:spcPts val="0"/>
              </a:spcAft>
              <a:buSzPts val="1200"/>
              <a:buFont typeface="Times New Roman" panose="02020603050405020304" pitchFamily="18" charset="0"/>
              <a:buAutoNum type="arabicParenBoth"/>
              <a:tabLst>
                <a:tab pos="875665" algn="l"/>
              </a:tabLst>
            </a:pPr>
            <a:r>
              <a:rPr lang="en-US" sz="1200" strike="sngStrike" spc="-10" dirty="0">
                <a:latin typeface="Times New Roman" panose="02020603050405020304" pitchFamily="18" charset="0"/>
                <a:ea typeface="Times New Roman" panose="02020603050405020304" pitchFamily="18" charset="0"/>
              </a:rPr>
              <a:t>member</a:t>
            </a:r>
            <a:r>
              <a:rPr lang="en-US" sz="1200" strike="sngStrike" spc="75" dirty="0">
                <a:latin typeface="Times New Roman" panose="02020603050405020304" pitchFamily="18" charset="0"/>
                <a:ea typeface="Times New Roman" panose="02020603050405020304" pitchFamily="18" charset="0"/>
              </a:rPr>
              <a:t> </a:t>
            </a:r>
            <a:r>
              <a:rPr lang="en-US" sz="1200" strike="sngStrike" spc="-10" dirty="0">
                <a:latin typeface="Times New Roman" panose="02020603050405020304" pitchFamily="18" charset="0"/>
                <a:ea typeface="Times New Roman" panose="02020603050405020304" pitchFamily="18" charset="0"/>
              </a:rPr>
              <a:t>of</a:t>
            </a:r>
            <a:r>
              <a:rPr lang="en-US" sz="1200" strike="sngStrike" spc="85" dirty="0">
                <a:latin typeface="Times New Roman" panose="02020603050405020304" pitchFamily="18" charset="0"/>
                <a:ea typeface="Times New Roman" panose="02020603050405020304" pitchFamily="18" charset="0"/>
              </a:rPr>
              <a:t> </a:t>
            </a:r>
            <a:r>
              <a:rPr lang="en-US" sz="1200" strike="sngStrike" spc="-10" dirty="0">
                <a:latin typeface="Times New Roman" panose="02020603050405020304" pitchFamily="18" charset="0"/>
                <a:ea typeface="Times New Roman" panose="02020603050405020304" pitchFamily="18" charset="0"/>
              </a:rPr>
              <a:t>the</a:t>
            </a:r>
            <a:r>
              <a:rPr lang="en-US" sz="1200" strike="sngStrike" spc="85" dirty="0">
                <a:latin typeface="Times New Roman" panose="02020603050405020304" pitchFamily="18" charset="0"/>
                <a:ea typeface="Times New Roman" panose="02020603050405020304" pitchFamily="18" charset="0"/>
              </a:rPr>
              <a:t> </a:t>
            </a:r>
            <a:r>
              <a:rPr lang="en-US" sz="1200" strike="sngStrike" spc="-10" dirty="0">
                <a:latin typeface="Times New Roman" panose="02020603050405020304" pitchFamily="18" charset="0"/>
                <a:ea typeface="Times New Roman" panose="02020603050405020304" pitchFamily="18" charset="0"/>
              </a:rPr>
              <a:t>Board</a:t>
            </a:r>
            <a:r>
              <a:rPr lang="en-US" sz="1200" strike="sngStrike" spc="90" dirty="0">
                <a:latin typeface="Times New Roman" panose="02020603050405020304" pitchFamily="18" charset="0"/>
                <a:ea typeface="Times New Roman" panose="02020603050405020304" pitchFamily="18" charset="0"/>
              </a:rPr>
              <a:t> </a:t>
            </a:r>
            <a:r>
              <a:rPr lang="en-US" sz="1200" strike="sngStrike" spc="-10" dirty="0">
                <a:latin typeface="Times New Roman" panose="02020603050405020304" pitchFamily="18" charset="0"/>
                <a:ea typeface="Times New Roman" panose="02020603050405020304" pitchFamily="18" charset="0"/>
              </a:rPr>
              <a:t>of</a:t>
            </a:r>
            <a:r>
              <a:rPr lang="en-US" sz="1200" strike="sngStrike" spc="90" dirty="0">
                <a:latin typeface="Times New Roman" panose="02020603050405020304" pitchFamily="18" charset="0"/>
                <a:ea typeface="Times New Roman" panose="02020603050405020304" pitchFamily="18" charset="0"/>
              </a:rPr>
              <a:t> </a:t>
            </a:r>
            <a:r>
              <a:rPr lang="en-US" sz="1200" strike="sngStrike" spc="-10" dirty="0">
                <a:latin typeface="Times New Roman" panose="02020603050405020304" pitchFamily="18" charset="0"/>
                <a:ea typeface="Times New Roman" panose="02020603050405020304" pitchFamily="18" charset="0"/>
              </a:rPr>
              <a:t>Selectmen</a:t>
            </a:r>
            <a:r>
              <a:rPr lang="en-US" sz="1200" strike="sngStrike" spc="90" dirty="0">
                <a:latin typeface="Times New Roman" panose="02020603050405020304" pitchFamily="18" charset="0"/>
                <a:ea typeface="Times New Roman" panose="02020603050405020304" pitchFamily="18" charset="0"/>
              </a:rPr>
              <a:t> </a:t>
            </a:r>
            <a:r>
              <a:rPr lang="en-US" sz="1200" strike="sngStrike" spc="-10" dirty="0">
                <a:latin typeface="Times New Roman" panose="02020603050405020304" pitchFamily="18" charset="0"/>
                <a:ea typeface="Times New Roman" panose="02020603050405020304" pitchFamily="18" charset="0"/>
              </a:rPr>
              <a:t>(appointed</a:t>
            </a:r>
            <a:r>
              <a:rPr lang="en-US" sz="1200" strike="sngStrike" spc="95" dirty="0">
                <a:latin typeface="Times New Roman" panose="02020603050405020304" pitchFamily="18" charset="0"/>
                <a:ea typeface="Times New Roman" panose="02020603050405020304" pitchFamily="18" charset="0"/>
              </a:rPr>
              <a:t> </a:t>
            </a:r>
            <a:r>
              <a:rPr lang="en-US" sz="1200" strike="sngStrike" spc="-10" dirty="0">
                <a:latin typeface="Times New Roman" panose="02020603050405020304" pitchFamily="18" charset="0"/>
                <a:ea typeface="Times New Roman" panose="02020603050405020304" pitchFamily="18" charset="0"/>
              </a:rPr>
              <a:t>by</a:t>
            </a:r>
            <a:r>
              <a:rPr lang="en-US" sz="1200" strike="sngStrike" spc="55" dirty="0">
                <a:latin typeface="Times New Roman" panose="02020603050405020304" pitchFamily="18" charset="0"/>
                <a:ea typeface="Times New Roman" panose="02020603050405020304" pitchFamily="18" charset="0"/>
              </a:rPr>
              <a:t> </a:t>
            </a:r>
            <a:r>
              <a:rPr lang="en-US" sz="1200" strike="sngStrike" spc="-10" dirty="0">
                <a:latin typeface="Times New Roman" panose="02020603050405020304" pitchFamily="18" charset="0"/>
                <a:ea typeface="Times New Roman" panose="02020603050405020304" pitchFamily="18" charset="0"/>
              </a:rPr>
              <a:t>the</a:t>
            </a:r>
            <a:r>
              <a:rPr lang="en-US" sz="1200" strike="sngStrike" spc="85" dirty="0">
                <a:latin typeface="Times New Roman" panose="02020603050405020304" pitchFamily="18" charset="0"/>
                <a:ea typeface="Times New Roman" panose="02020603050405020304" pitchFamily="18" charset="0"/>
              </a:rPr>
              <a:t> </a:t>
            </a:r>
            <a:r>
              <a:rPr lang="en-US" sz="1200" strike="sngStrike" spc="-10" dirty="0">
                <a:latin typeface="Times New Roman" panose="02020603050405020304" pitchFamily="18" charset="0"/>
                <a:ea typeface="Times New Roman" panose="02020603050405020304" pitchFamily="18" charset="0"/>
              </a:rPr>
              <a:t>Board</a:t>
            </a:r>
            <a:r>
              <a:rPr lang="en-US" sz="1200" strike="sngStrike" spc="90" dirty="0">
                <a:latin typeface="Times New Roman" panose="02020603050405020304" pitchFamily="18" charset="0"/>
                <a:ea typeface="Times New Roman" panose="02020603050405020304" pitchFamily="18" charset="0"/>
              </a:rPr>
              <a:t> </a:t>
            </a:r>
            <a:r>
              <a:rPr lang="en-US" sz="1200" strike="sngStrike" spc="-10" dirty="0">
                <a:latin typeface="Times New Roman" panose="02020603050405020304" pitchFamily="18" charset="0"/>
                <a:ea typeface="Times New Roman" panose="02020603050405020304" pitchFamily="18" charset="0"/>
              </a:rPr>
              <a:t>of</a:t>
            </a:r>
            <a:r>
              <a:rPr lang="en-US" sz="1200" strike="sngStrike" spc="85" dirty="0">
                <a:latin typeface="Times New Roman" panose="02020603050405020304" pitchFamily="18" charset="0"/>
                <a:ea typeface="Times New Roman" panose="02020603050405020304" pitchFamily="18" charset="0"/>
              </a:rPr>
              <a:t> </a:t>
            </a:r>
            <a:r>
              <a:rPr lang="en-US" sz="1200" strike="sngStrike" spc="-10" dirty="0">
                <a:latin typeface="Times New Roman" panose="02020603050405020304" pitchFamily="18" charset="0"/>
                <a:ea typeface="Times New Roman" panose="02020603050405020304" pitchFamily="18" charset="0"/>
              </a:rPr>
              <a:t>Selectmen),</a:t>
            </a:r>
            <a:r>
              <a:rPr lang="en-US" sz="1200" strike="sngStrike" spc="75" dirty="0">
                <a:latin typeface="Times New Roman" panose="02020603050405020304" pitchFamily="18" charset="0"/>
                <a:ea typeface="Times New Roman" panose="02020603050405020304" pitchFamily="18" charset="0"/>
              </a:rPr>
              <a:t> </a:t>
            </a:r>
            <a:r>
              <a:rPr lang="en-US" sz="1200" strike="sngStrike" spc="-10" dirty="0">
                <a:latin typeface="Times New Roman" panose="02020603050405020304" pitchFamily="18" charset="0"/>
                <a:ea typeface="Times New Roman" panose="02020603050405020304" pitchFamily="18" charset="0"/>
              </a:rPr>
              <a:t>one</a:t>
            </a:r>
            <a:r>
              <a:rPr lang="en-US" sz="1200" strike="sngStrike" spc="90" dirty="0">
                <a:latin typeface="Times New Roman" panose="02020603050405020304" pitchFamily="18" charset="0"/>
                <a:ea typeface="Times New Roman" panose="02020603050405020304" pitchFamily="18" charset="0"/>
              </a:rPr>
              <a:t> </a:t>
            </a:r>
            <a:r>
              <a:rPr lang="en-US" sz="1200" strike="sngStrike" spc="-10" dirty="0">
                <a:latin typeface="Times New Roman" panose="02020603050405020304" pitchFamily="18" charset="0"/>
                <a:ea typeface="Times New Roman" panose="02020603050405020304" pitchFamily="18" charset="0"/>
              </a:rPr>
              <a:t>(1)</a:t>
            </a:r>
            <a:r>
              <a:rPr lang="en-US" sz="1200" strike="sngStrike" spc="80" dirty="0">
                <a:latin typeface="Times New Roman" panose="02020603050405020304" pitchFamily="18" charset="0"/>
                <a:ea typeface="Times New Roman" panose="02020603050405020304" pitchFamily="18" charset="0"/>
              </a:rPr>
              <a:t> </a:t>
            </a:r>
            <a:r>
              <a:rPr lang="en-US" sz="1200" strike="sngStrike" spc="-10" dirty="0">
                <a:latin typeface="Times New Roman" panose="02020603050405020304" pitchFamily="18" charset="0"/>
                <a:ea typeface="Times New Roman" panose="02020603050405020304" pitchFamily="18" charset="0"/>
              </a:rPr>
              <a:t>member</a:t>
            </a:r>
            <a:r>
              <a:rPr lang="en-US" sz="1200" strike="sngStrike" spc="85" dirty="0">
                <a:latin typeface="Times New Roman" panose="02020603050405020304" pitchFamily="18" charset="0"/>
                <a:ea typeface="Times New Roman" panose="02020603050405020304" pitchFamily="18" charset="0"/>
              </a:rPr>
              <a:t> </a:t>
            </a:r>
            <a:r>
              <a:rPr lang="en-US" sz="1200" strike="sngStrike" spc="-10" dirty="0">
                <a:latin typeface="Times New Roman" panose="02020603050405020304" pitchFamily="18" charset="0"/>
                <a:ea typeface="Times New Roman" panose="02020603050405020304" pitchFamily="18" charset="0"/>
              </a:rPr>
              <a:t>of</a:t>
            </a:r>
            <a:r>
              <a:rPr lang="en-US" sz="1200" strike="sngStrike" spc="80" dirty="0">
                <a:latin typeface="Times New Roman" panose="02020603050405020304" pitchFamily="18" charset="0"/>
                <a:ea typeface="Times New Roman" panose="02020603050405020304" pitchFamily="18" charset="0"/>
              </a:rPr>
              <a:t> </a:t>
            </a:r>
            <a:r>
              <a:rPr lang="en-US" sz="1200" strike="sngStrike" spc="-10" dirty="0">
                <a:latin typeface="Times New Roman" panose="02020603050405020304" pitchFamily="18" charset="0"/>
                <a:ea typeface="Times New Roman" panose="02020603050405020304" pitchFamily="18" charset="0"/>
              </a:rPr>
              <a:t>the</a:t>
            </a:r>
            <a:r>
              <a:rPr lang="en-US" sz="1200" strike="sngStrike" spc="-285" dirty="0">
                <a:latin typeface="Times New Roman" panose="02020603050405020304" pitchFamily="18" charset="0"/>
                <a:ea typeface="Times New Roman" panose="02020603050405020304" pitchFamily="18" charset="0"/>
              </a:rPr>
              <a:t> </a:t>
            </a:r>
            <a:r>
              <a:rPr lang="en-US" sz="1200" strike="sngStrike" spc="-10" dirty="0">
                <a:latin typeface="Times New Roman" panose="02020603050405020304" pitchFamily="18" charset="0"/>
                <a:ea typeface="Times New Roman" panose="02020603050405020304" pitchFamily="18" charset="0"/>
              </a:rPr>
              <a:t>Finance</a:t>
            </a:r>
            <a:r>
              <a:rPr lang="en-US" sz="1200" strike="sngStrike" spc="95" dirty="0">
                <a:latin typeface="Times New Roman" panose="02020603050405020304" pitchFamily="18" charset="0"/>
                <a:ea typeface="Times New Roman" panose="02020603050405020304" pitchFamily="18" charset="0"/>
              </a:rPr>
              <a:t> </a:t>
            </a:r>
            <a:r>
              <a:rPr lang="en-US" sz="1200" strike="sngStrike" spc="-10" dirty="0">
                <a:latin typeface="Times New Roman" panose="02020603050405020304" pitchFamily="18" charset="0"/>
                <a:ea typeface="Times New Roman" panose="02020603050405020304" pitchFamily="18" charset="0"/>
              </a:rPr>
              <a:t>Committee</a:t>
            </a:r>
            <a:r>
              <a:rPr lang="en-US" sz="1200" strike="sngStrike" spc="105" dirty="0">
                <a:latin typeface="Times New Roman" panose="02020603050405020304" pitchFamily="18" charset="0"/>
                <a:ea typeface="Times New Roman" panose="02020603050405020304" pitchFamily="18" charset="0"/>
              </a:rPr>
              <a:t> </a:t>
            </a:r>
            <a:r>
              <a:rPr lang="en-US" sz="1200" strike="sngStrike" spc="-10" dirty="0">
                <a:latin typeface="Times New Roman" panose="02020603050405020304" pitchFamily="18" charset="0"/>
                <a:ea typeface="Times New Roman" panose="02020603050405020304" pitchFamily="18" charset="0"/>
              </a:rPr>
              <a:t>(appointed</a:t>
            </a:r>
            <a:r>
              <a:rPr lang="en-US" sz="1200" strike="sngStrike" spc="120" dirty="0">
                <a:latin typeface="Times New Roman" panose="02020603050405020304" pitchFamily="18" charset="0"/>
                <a:ea typeface="Times New Roman" panose="02020603050405020304" pitchFamily="18" charset="0"/>
              </a:rPr>
              <a:t> </a:t>
            </a:r>
            <a:r>
              <a:rPr lang="en-US" sz="1200" strike="sngStrike" spc="-10" dirty="0">
                <a:latin typeface="Times New Roman" panose="02020603050405020304" pitchFamily="18" charset="0"/>
                <a:ea typeface="Times New Roman" panose="02020603050405020304" pitchFamily="18" charset="0"/>
              </a:rPr>
              <a:t>by</a:t>
            </a:r>
            <a:r>
              <a:rPr lang="en-US" sz="1200" strike="sngStrike" spc="60" dirty="0">
                <a:latin typeface="Times New Roman" panose="02020603050405020304" pitchFamily="18" charset="0"/>
                <a:ea typeface="Times New Roman" panose="02020603050405020304" pitchFamily="18" charset="0"/>
              </a:rPr>
              <a:t> </a:t>
            </a:r>
            <a:r>
              <a:rPr lang="en-US" sz="1200" strike="sngStrike" spc="-10" dirty="0">
                <a:latin typeface="Times New Roman" panose="02020603050405020304" pitchFamily="18" charset="0"/>
                <a:ea typeface="Times New Roman" panose="02020603050405020304" pitchFamily="18" charset="0"/>
              </a:rPr>
              <a:t>the</a:t>
            </a:r>
            <a:r>
              <a:rPr lang="en-US" sz="1200" strike="sngStrike" spc="115" dirty="0">
                <a:latin typeface="Times New Roman" panose="02020603050405020304" pitchFamily="18" charset="0"/>
                <a:ea typeface="Times New Roman" panose="02020603050405020304" pitchFamily="18" charset="0"/>
              </a:rPr>
              <a:t> </a:t>
            </a:r>
            <a:r>
              <a:rPr lang="en-US" sz="1200" strike="sngStrike" spc="-10" dirty="0">
                <a:latin typeface="Times New Roman" panose="02020603050405020304" pitchFamily="18" charset="0"/>
                <a:ea typeface="Times New Roman" panose="02020603050405020304" pitchFamily="18" charset="0"/>
              </a:rPr>
              <a:t>Finance</a:t>
            </a:r>
            <a:r>
              <a:rPr lang="en-US" sz="1200" strike="sngStrike" spc="95" dirty="0">
                <a:latin typeface="Times New Roman" panose="02020603050405020304" pitchFamily="18" charset="0"/>
                <a:ea typeface="Times New Roman" panose="02020603050405020304" pitchFamily="18" charset="0"/>
              </a:rPr>
              <a:t> </a:t>
            </a:r>
            <a:r>
              <a:rPr lang="en-US" sz="1200" strike="sngStrike" spc="-10" dirty="0">
                <a:latin typeface="Times New Roman" panose="02020603050405020304" pitchFamily="18" charset="0"/>
                <a:ea typeface="Times New Roman" panose="02020603050405020304" pitchFamily="18" charset="0"/>
              </a:rPr>
              <a:t>Committee),</a:t>
            </a:r>
            <a:r>
              <a:rPr lang="en-US" sz="1200" strike="sngStrike" spc="120" dirty="0">
                <a:latin typeface="Times New Roman" panose="02020603050405020304" pitchFamily="18" charset="0"/>
                <a:ea typeface="Times New Roman" panose="02020603050405020304" pitchFamily="18" charset="0"/>
              </a:rPr>
              <a:t> </a:t>
            </a:r>
            <a:r>
              <a:rPr lang="en-US" sz="1200" strike="sngStrike" spc="-10" dirty="0">
                <a:latin typeface="Times New Roman" panose="02020603050405020304" pitchFamily="18" charset="0"/>
                <a:ea typeface="Times New Roman" panose="02020603050405020304" pitchFamily="18" charset="0"/>
              </a:rPr>
              <a:t>one</a:t>
            </a:r>
            <a:r>
              <a:rPr lang="en-US" sz="1200" strike="sngStrike" spc="95" dirty="0">
                <a:latin typeface="Times New Roman" panose="02020603050405020304" pitchFamily="18" charset="0"/>
                <a:ea typeface="Times New Roman" panose="02020603050405020304" pitchFamily="18" charset="0"/>
              </a:rPr>
              <a:t> </a:t>
            </a:r>
            <a:r>
              <a:rPr lang="en-US" sz="1200" strike="sngStrike" spc="-10" dirty="0">
                <a:latin typeface="Times New Roman" panose="02020603050405020304" pitchFamily="18" charset="0"/>
                <a:ea typeface="Times New Roman" panose="02020603050405020304" pitchFamily="18" charset="0"/>
              </a:rPr>
              <a:t>(1)</a:t>
            </a:r>
            <a:r>
              <a:rPr lang="en-US" sz="1200" strike="sngStrike" spc="100" dirty="0">
                <a:latin typeface="Times New Roman" panose="02020603050405020304" pitchFamily="18" charset="0"/>
                <a:ea typeface="Times New Roman" panose="02020603050405020304" pitchFamily="18" charset="0"/>
              </a:rPr>
              <a:t> </a:t>
            </a:r>
            <a:r>
              <a:rPr lang="en-US" sz="1200" strike="sngStrike" spc="-10" dirty="0">
                <a:latin typeface="Times New Roman" panose="02020603050405020304" pitchFamily="18" charset="0"/>
                <a:ea typeface="Times New Roman" panose="02020603050405020304" pitchFamily="18" charset="0"/>
              </a:rPr>
              <a:t>member</a:t>
            </a:r>
            <a:r>
              <a:rPr lang="en-US" sz="1200" strike="sngStrike" spc="115" dirty="0">
                <a:latin typeface="Times New Roman" panose="02020603050405020304" pitchFamily="18" charset="0"/>
                <a:ea typeface="Times New Roman" panose="02020603050405020304" pitchFamily="18" charset="0"/>
              </a:rPr>
              <a:t> </a:t>
            </a:r>
            <a:r>
              <a:rPr lang="en-US" sz="1200" strike="sngStrike" spc="-10" dirty="0">
                <a:latin typeface="Times New Roman" panose="02020603050405020304" pitchFamily="18" charset="0"/>
                <a:ea typeface="Times New Roman" panose="02020603050405020304" pitchFamily="18" charset="0"/>
              </a:rPr>
              <a:t>of</a:t>
            </a:r>
            <a:r>
              <a:rPr lang="en-US" sz="1200" strike="sngStrike" spc="110" dirty="0">
                <a:latin typeface="Times New Roman" panose="02020603050405020304" pitchFamily="18" charset="0"/>
                <a:ea typeface="Times New Roman" panose="02020603050405020304" pitchFamily="18" charset="0"/>
              </a:rPr>
              <a:t> </a:t>
            </a:r>
            <a:r>
              <a:rPr lang="en-US" sz="1200" strike="sngStrike" spc="-10" dirty="0">
                <a:latin typeface="Times New Roman" panose="02020603050405020304" pitchFamily="18" charset="0"/>
                <a:ea typeface="Times New Roman" panose="02020603050405020304" pitchFamily="18" charset="0"/>
              </a:rPr>
              <a:t>the</a:t>
            </a:r>
            <a:r>
              <a:rPr lang="en-US" sz="1200" strike="sngStrike" spc="115" dirty="0">
                <a:latin typeface="Times New Roman" panose="02020603050405020304" pitchFamily="18" charset="0"/>
                <a:ea typeface="Times New Roman" panose="02020603050405020304" pitchFamily="18" charset="0"/>
              </a:rPr>
              <a:t> </a:t>
            </a:r>
            <a:r>
              <a:rPr lang="en-US" sz="1200" strike="sngStrike" spc="-10" dirty="0">
                <a:latin typeface="Times New Roman" panose="02020603050405020304" pitchFamily="18" charset="0"/>
                <a:ea typeface="Times New Roman" panose="02020603050405020304" pitchFamily="18" charset="0"/>
              </a:rPr>
              <a:t>School</a:t>
            </a:r>
            <a:r>
              <a:rPr lang="en-US" sz="1200" strike="sngStrike" spc="120" dirty="0">
                <a:latin typeface="Times New Roman" panose="02020603050405020304" pitchFamily="18" charset="0"/>
                <a:ea typeface="Times New Roman" panose="02020603050405020304" pitchFamily="18" charset="0"/>
              </a:rPr>
              <a:t> </a:t>
            </a:r>
            <a:r>
              <a:rPr lang="en-US" sz="1200" strike="sngStrike" spc="-10" dirty="0">
                <a:latin typeface="Times New Roman" panose="02020603050405020304" pitchFamily="18" charset="0"/>
                <a:ea typeface="Times New Roman" panose="02020603050405020304" pitchFamily="18" charset="0"/>
              </a:rPr>
              <a:t>Committee</a:t>
            </a:r>
            <a:r>
              <a:rPr lang="en-US" sz="1200" strike="sngStrike" spc="-285" dirty="0">
                <a:latin typeface="Times New Roman" panose="02020603050405020304" pitchFamily="18" charset="0"/>
                <a:ea typeface="Times New Roman" panose="02020603050405020304" pitchFamily="18" charset="0"/>
              </a:rPr>
              <a:t> </a:t>
            </a:r>
            <a:r>
              <a:rPr lang="en-US" sz="1200" strike="sngStrike" spc="-5" dirty="0">
                <a:latin typeface="Times New Roman" panose="02020603050405020304" pitchFamily="18" charset="0"/>
                <a:ea typeface="Times New Roman" panose="02020603050405020304" pitchFamily="18" charset="0"/>
              </a:rPr>
              <a:t>(appointed</a:t>
            </a:r>
            <a:r>
              <a:rPr lang="en-US" sz="1200" strike="sngStrike" spc="-35" dirty="0">
                <a:latin typeface="Times New Roman" panose="02020603050405020304" pitchFamily="18" charset="0"/>
                <a:ea typeface="Times New Roman" panose="02020603050405020304" pitchFamily="18" charset="0"/>
              </a:rPr>
              <a:t> </a:t>
            </a:r>
            <a:r>
              <a:rPr lang="en-US" sz="1200" strike="sngStrike" spc="-10" dirty="0">
                <a:latin typeface="Times New Roman" panose="02020603050405020304" pitchFamily="18" charset="0"/>
                <a:ea typeface="Times New Roman" panose="02020603050405020304" pitchFamily="18" charset="0"/>
              </a:rPr>
              <a:t>by</a:t>
            </a:r>
            <a:r>
              <a:rPr lang="en-US" sz="1200" strike="sngStrike" spc="-75" dirty="0">
                <a:latin typeface="Times New Roman" panose="02020603050405020304" pitchFamily="18" charset="0"/>
                <a:ea typeface="Times New Roman" panose="02020603050405020304" pitchFamily="18" charset="0"/>
              </a:rPr>
              <a:t> </a:t>
            </a:r>
            <a:r>
              <a:rPr lang="en-US" sz="1200" strike="sngStrike" spc="-10" dirty="0">
                <a:latin typeface="Times New Roman" panose="02020603050405020304" pitchFamily="18" charset="0"/>
                <a:ea typeface="Times New Roman" panose="02020603050405020304" pitchFamily="18" charset="0"/>
              </a:rPr>
              <a:t>the</a:t>
            </a:r>
            <a:r>
              <a:rPr lang="en-US" sz="1200" strike="sngStrike" spc="-40" dirty="0">
                <a:latin typeface="Times New Roman" panose="02020603050405020304" pitchFamily="18" charset="0"/>
                <a:ea typeface="Times New Roman" panose="02020603050405020304" pitchFamily="18" charset="0"/>
              </a:rPr>
              <a:t> </a:t>
            </a:r>
            <a:r>
              <a:rPr lang="en-US" sz="1200" strike="sngStrike" spc="-10" dirty="0">
                <a:latin typeface="Times New Roman" panose="02020603050405020304" pitchFamily="18" charset="0"/>
                <a:ea typeface="Times New Roman" panose="02020603050405020304" pitchFamily="18" charset="0"/>
              </a:rPr>
              <a:t>School Committee)</a:t>
            </a:r>
            <a:r>
              <a:rPr lang="en-US" sz="1200" strike="sngStrike" spc="-35" dirty="0">
                <a:latin typeface="Times New Roman" panose="02020603050405020304" pitchFamily="18" charset="0"/>
                <a:ea typeface="Times New Roman" panose="02020603050405020304" pitchFamily="18" charset="0"/>
              </a:rPr>
              <a:t> </a:t>
            </a:r>
            <a:r>
              <a:rPr lang="en-US" sz="1200" strike="sngStrike" spc="-10" dirty="0">
                <a:latin typeface="Times New Roman" panose="02020603050405020304" pitchFamily="18" charset="0"/>
                <a:ea typeface="Times New Roman" panose="02020603050405020304" pitchFamily="18" charset="0"/>
              </a:rPr>
              <a:t>and</a:t>
            </a:r>
            <a:r>
              <a:rPr lang="en-US" sz="1200" strike="sngStrike" spc="-25" dirty="0">
                <a:latin typeface="Times New Roman" panose="02020603050405020304" pitchFamily="18" charset="0"/>
                <a:ea typeface="Times New Roman" panose="02020603050405020304" pitchFamily="18" charset="0"/>
              </a:rPr>
              <a:t> </a:t>
            </a:r>
            <a:r>
              <a:rPr lang="en-US" sz="1200" strike="sngStrike" spc="-10" dirty="0">
                <a:latin typeface="Times New Roman" panose="02020603050405020304" pitchFamily="18" charset="0"/>
                <a:ea typeface="Times New Roman" panose="02020603050405020304" pitchFamily="18" charset="0"/>
              </a:rPr>
              <a:t>two</a:t>
            </a:r>
            <a:r>
              <a:rPr lang="en-US" sz="1200" strike="sngStrike" spc="-40" dirty="0">
                <a:latin typeface="Times New Roman" panose="02020603050405020304" pitchFamily="18" charset="0"/>
                <a:ea typeface="Times New Roman" panose="02020603050405020304" pitchFamily="18" charset="0"/>
              </a:rPr>
              <a:t> </a:t>
            </a:r>
            <a:r>
              <a:rPr lang="en-US" sz="1200" strike="sngStrike" spc="-10" dirty="0">
                <a:latin typeface="Times New Roman" panose="02020603050405020304" pitchFamily="18" charset="0"/>
                <a:ea typeface="Times New Roman" panose="02020603050405020304" pitchFamily="18" charset="0"/>
              </a:rPr>
              <a:t>(2)</a:t>
            </a:r>
            <a:r>
              <a:rPr lang="en-US" sz="1200" strike="sngStrike" spc="-35" dirty="0">
                <a:latin typeface="Times New Roman" panose="02020603050405020304" pitchFamily="18" charset="0"/>
                <a:ea typeface="Times New Roman" panose="02020603050405020304" pitchFamily="18" charset="0"/>
              </a:rPr>
              <a:t> </a:t>
            </a:r>
            <a:r>
              <a:rPr lang="en-US" sz="1200" strike="sngStrike" spc="-10" dirty="0">
                <a:latin typeface="Times New Roman" panose="02020603050405020304" pitchFamily="18" charset="0"/>
                <a:ea typeface="Times New Roman" panose="02020603050405020304" pitchFamily="18" charset="0"/>
              </a:rPr>
              <a:t>registered</a:t>
            </a:r>
            <a:r>
              <a:rPr lang="en-US" sz="1200" strike="sngStrike" spc="-25" dirty="0">
                <a:latin typeface="Times New Roman" panose="02020603050405020304" pitchFamily="18" charset="0"/>
                <a:ea typeface="Times New Roman" panose="02020603050405020304" pitchFamily="18" charset="0"/>
              </a:rPr>
              <a:t> </a:t>
            </a:r>
            <a:r>
              <a:rPr lang="en-US" sz="1200" strike="sngStrike" spc="-10" dirty="0">
                <a:latin typeface="Times New Roman" panose="02020603050405020304" pitchFamily="18" charset="0"/>
                <a:ea typeface="Times New Roman" panose="02020603050405020304" pitchFamily="18" charset="0"/>
              </a:rPr>
              <a:t>voters</a:t>
            </a:r>
            <a:r>
              <a:rPr lang="en-US" sz="1200" strike="sngStrike" spc="-15" dirty="0">
                <a:latin typeface="Times New Roman" panose="02020603050405020304" pitchFamily="18" charset="0"/>
                <a:ea typeface="Times New Roman" panose="02020603050405020304" pitchFamily="18" charset="0"/>
              </a:rPr>
              <a:t> </a:t>
            </a:r>
            <a:r>
              <a:rPr lang="en-US" sz="1200" strike="sngStrike" spc="-10" dirty="0">
                <a:latin typeface="Times New Roman" panose="02020603050405020304" pitchFamily="18" charset="0"/>
                <a:ea typeface="Times New Roman" panose="02020603050405020304" pitchFamily="18" charset="0"/>
              </a:rPr>
              <a:t>in</a:t>
            </a:r>
            <a:r>
              <a:rPr lang="en-US" sz="1200" strike="sngStrike" spc="-25" dirty="0">
                <a:latin typeface="Times New Roman" panose="02020603050405020304" pitchFamily="18" charset="0"/>
                <a:ea typeface="Times New Roman" panose="02020603050405020304" pitchFamily="18" charset="0"/>
              </a:rPr>
              <a:t> </a:t>
            </a:r>
            <a:r>
              <a:rPr lang="en-US" sz="1200" strike="sngStrike" spc="-10" dirty="0">
                <a:latin typeface="Times New Roman" panose="02020603050405020304" pitchFamily="18" charset="0"/>
                <a:ea typeface="Times New Roman" panose="02020603050405020304" pitchFamily="18" charset="0"/>
              </a:rPr>
              <a:t>the</a:t>
            </a:r>
            <a:r>
              <a:rPr lang="en-US" sz="1200" strike="sngStrike" spc="-40" dirty="0">
                <a:latin typeface="Times New Roman" panose="02020603050405020304" pitchFamily="18" charset="0"/>
                <a:ea typeface="Times New Roman" panose="02020603050405020304" pitchFamily="18" charset="0"/>
              </a:rPr>
              <a:t> </a:t>
            </a:r>
            <a:r>
              <a:rPr lang="en-US" sz="1200" strike="sngStrike" spc="-10" dirty="0">
                <a:latin typeface="Times New Roman" panose="02020603050405020304" pitchFamily="18" charset="0"/>
                <a:ea typeface="Times New Roman" panose="02020603050405020304" pitchFamily="18" charset="0"/>
              </a:rPr>
              <a:t>town</a:t>
            </a:r>
            <a:r>
              <a:rPr lang="en-US" sz="1200" strike="sngStrike" spc="-40" dirty="0">
                <a:latin typeface="Times New Roman" panose="02020603050405020304" pitchFamily="18" charset="0"/>
                <a:ea typeface="Times New Roman" panose="02020603050405020304" pitchFamily="18" charset="0"/>
              </a:rPr>
              <a:t> </a:t>
            </a:r>
            <a:r>
              <a:rPr lang="en-US" sz="1200" strike="sngStrike" spc="-10" dirty="0">
                <a:latin typeface="Times New Roman" panose="02020603050405020304" pitchFamily="18" charset="0"/>
                <a:ea typeface="Times New Roman" panose="02020603050405020304" pitchFamily="18" charset="0"/>
              </a:rPr>
              <a:t>who</a:t>
            </a:r>
            <a:r>
              <a:rPr lang="en-US" sz="1200" strike="sngStrike" spc="-40" dirty="0">
                <a:latin typeface="Times New Roman" panose="02020603050405020304" pitchFamily="18" charset="0"/>
                <a:ea typeface="Times New Roman" panose="02020603050405020304" pitchFamily="18" charset="0"/>
              </a:rPr>
              <a:t> </a:t>
            </a:r>
            <a:r>
              <a:rPr lang="en-US" sz="1200" strike="sngStrike" spc="-10" dirty="0">
                <a:latin typeface="Times New Roman" panose="02020603050405020304" pitchFamily="18" charset="0"/>
                <a:ea typeface="Times New Roman" panose="02020603050405020304" pitchFamily="18" charset="0"/>
              </a:rPr>
              <a:t>have</a:t>
            </a:r>
            <a:r>
              <a:rPr lang="en-US" sz="1200" strike="sngStrike" spc="-20" dirty="0">
                <a:latin typeface="Times New Roman" panose="02020603050405020304" pitchFamily="18" charset="0"/>
                <a:ea typeface="Times New Roman" panose="02020603050405020304" pitchFamily="18" charset="0"/>
              </a:rPr>
              <a:t> </a:t>
            </a:r>
            <a:r>
              <a:rPr lang="en-US" sz="1200" strike="sngStrike" spc="-10" dirty="0">
                <a:latin typeface="Times New Roman" panose="02020603050405020304" pitchFamily="18" charset="0"/>
                <a:ea typeface="Times New Roman" panose="02020603050405020304" pitchFamily="18" charset="0"/>
              </a:rPr>
              <a:t>group</a:t>
            </a:r>
            <a:r>
              <a:rPr lang="en-US" sz="1200" strike="sngStrike" spc="-30" dirty="0">
                <a:latin typeface="Times New Roman" panose="02020603050405020304" pitchFamily="18" charset="0"/>
                <a:ea typeface="Times New Roman" panose="02020603050405020304" pitchFamily="18" charset="0"/>
              </a:rPr>
              <a:t> </a:t>
            </a:r>
            <a:r>
              <a:rPr lang="en-US" sz="1200" strike="sngStrike" spc="-10" dirty="0">
                <a:latin typeface="Times New Roman" panose="02020603050405020304" pitchFamily="18" charset="0"/>
                <a:ea typeface="Times New Roman" panose="02020603050405020304" pitchFamily="18" charset="0"/>
              </a:rPr>
              <a:t>insurance</a:t>
            </a:r>
            <a:r>
              <a:rPr lang="en-US" sz="1200" strike="sngStrike" spc="-285" dirty="0">
                <a:latin typeface="Times New Roman" panose="02020603050405020304" pitchFamily="18" charset="0"/>
                <a:ea typeface="Times New Roman" panose="02020603050405020304" pitchFamily="18" charset="0"/>
              </a:rPr>
              <a:t> </a:t>
            </a:r>
            <a:r>
              <a:rPr lang="en-US" sz="1200" strike="sngStrike" spc="-10" dirty="0">
                <a:latin typeface="Times New Roman" panose="02020603050405020304" pitchFamily="18" charset="0"/>
                <a:ea typeface="Times New Roman" panose="02020603050405020304" pitchFamily="18" charset="0"/>
              </a:rPr>
              <a:t>and benefit experience, preferably municipal (appointed by a majority vote of the three Board and</a:t>
            </a:r>
            <a:r>
              <a:rPr lang="en-US" sz="1200" strike="sngStrike" spc="5" dirty="0">
                <a:latin typeface="Times New Roman" panose="02020603050405020304" pitchFamily="18" charset="0"/>
                <a:ea typeface="Times New Roman" panose="02020603050405020304" pitchFamily="18" charset="0"/>
              </a:rPr>
              <a:t> </a:t>
            </a:r>
            <a:r>
              <a:rPr lang="en-US" sz="1200" strike="sngStrike" spc="-10" dirty="0">
                <a:latin typeface="Times New Roman" panose="02020603050405020304" pitchFamily="18" charset="0"/>
                <a:ea typeface="Times New Roman" panose="02020603050405020304" pitchFamily="18" charset="0"/>
              </a:rPr>
              <a:t>Committee</a:t>
            </a:r>
            <a:r>
              <a:rPr lang="en-US" sz="1200" strike="sngStrike" spc="-20" dirty="0">
                <a:latin typeface="Times New Roman" panose="02020603050405020304" pitchFamily="18" charset="0"/>
                <a:ea typeface="Times New Roman" panose="02020603050405020304" pitchFamily="18" charset="0"/>
              </a:rPr>
              <a:t> </a:t>
            </a:r>
            <a:r>
              <a:rPr lang="en-US" sz="1200" strike="sngStrike" spc="-10" dirty="0">
                <a:latin typeface="Times New Roman" panose="02020603050405020304" pitchFamily="18" charset="0"/>
                <a:ea typeface="Times New Roman" panose="02020603050405020304" pitchFamily="18" charset="0"/>
              </a:rPr>
              <a:t>member appointees).</a:t>
            </a:r>
            <a:endParaRPr lang="en-US" sz="1000" spc="-10" dirty="0">
              <a:latin typeface="Times New Roman" panose="02020603050405020304" pitchFamily="18" charset="0"/>
              <a:ea typeface="Times New Roman" panose="02020603050405020304" pitchFamily="18" charset="0"/>
            </a:endParaRPr>
          </a:p>
          <a:p>
            <a:pPr algn="ctr">
              <a:spcBef>
                <a:spcPts val="50"/>
              </a:spcBef>
            </a:pPr>
            <a:r>
              <a:rPr lang="en-US" sz="1150" dirty="0">
                <a:latin typeface="Times New Roman" panose="02020603050405020304" pitchFamily="18" charset="0"/>
                <a:ea typeface="Times New Roman" panose="02020603050405020304" pitchFamily="18" charset="0"/>
              </a:rPr>
              <a:t> </a:t>
            </a:r>
            <a:endParaRPr lang="en-US" sz="1000" dirty="0">
              <a:latin typeface="Times New Roman" panose="02020603050405020304" pitchFamily="18" charset="0"/>
              <a:ea typeface="Times New Roman" panose="02020603050405020304" pitchFamily="18" charset="0"/>
            </a:endParaRPr>
          </a:p>
          <a:p>
            <a:pPr marL="342900" marR="159385" lvl="0" indent="-342900" algn="just">
              <a:spcBef>
                <a:spcPts val="5"/>
              </a:spcBef>
              <a:spcAft>
                <a:spcPts val="0"/>
              </a:spcAft>
              <a:buSzPts val="1200"/>
              <a:buFont typeface="Times New Roman" panose="02020603050405020304" pitchFamily="18" charset="0"/>
              <a:buAutoNum type="arabicPeriod"/>
              <a:tabLst>
                <a:tab pos="648335" algn="l"/>
              </a:tabLst>
            </a:pPr>
            <a:r>
              <a:rPr lang="en-US" sz="1200" strike="sngStrike" spc="-5" dirty="0">
                <a:latin typeface="Times New Roman" panose="02020603050405020304" pitchFamily="18" charset="0"/>
                <a:ea typeface="Times New Roman" panose="02020603050405020304" pitchFamily="18" charset="0"/>
              </a:rPr>
              <a:t>Administrative</a:t>
            </a:r>
            <a:r>
              <a:rPr lang="en-US" sz="1200" strike="sngStrike" spc="-50" dirty="0">
                <a:latin typeface="Times New Roman" panose="02020603050405020304" pitchFamily="18" charset="0"/>
                <a:ea typeface="Times New Roman" panose="02020603050405020304" pitchFamily="18" charset="0"/>
              </a:rPr>
              <a:t> </a:t>
            </a:r>
            <a:r>
              <a:rPr lang="en-US" sz="1200" strike="sngStrike" spc="-5" dirty="0">
                <a:latin typeface="Times New Roman" panose="02020603050405020304" pitchFamily="18" charset="0"/>
                <a:ea typeface="Times New Roman" panose="02020603050405020304" pitchFamily="18" charset="0"/>
              </a:rPr>
              <a:t>support</a:t>
            </a:r>
            <a:r>
              <a:rPr lang="en-US" sz="1200" strike="sngStrike" spc="-50" dirty="0">
                <a:latin typeface="Times New Roman" panose="02020603050405020304" pitchFamily="18" charset="0"/>
                <a:ea typeface="Times New Roman" panose="02020603050405020304" pitchFamily="18" charset="0"/>
              </a:rPr>
              <a:t> </a:t>
            </a:r>
            <a:r>
              <a:rPr lang="en-US" sz="1200" strike="sngStrike" spc="-5" dirty="0">
                <a:latin typeface="Times New Roman" panose="02020603050405020304" pitchFamily="18" charset="0"/>
                <a:ea typeface="Times New Roman" panose="02020603050405020304" pitchFamily="18" charset="0"/>
              </a:rPr>
              <a:t>staff</a:t>
            </a:r>
            <a:r>
              <a:rPr lang="en-US" sz="1200" strike="sngStrike" spc="-55"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to</a:t>
            </a:r>
            <a:r>
              <a:rPr lang="en-US" sz="1200" strike="sngStrike" spc="-45"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the</a:t>
            </a:r>
            <a:r>
              <a:rPr lang="en-US" sz="1200" strike="sngStrike" spc="-55"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Group</a:t>
            </a:r>
            <a:r>
              <a:rPr lang="en-US" sz="1200" strike="sngStrike" spc="-50"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Insurance</a:t>
            </a:r>
            <a:r>
              <a:rPr lang="en-US" sz="1200" strike="sngStrike" spc="-45"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and</a:t>
            </a:r>
            <a:r>
              <a:rPr lang="en-US" sz="1200" strike="sngStrike" spc="-35"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Benefit</a:t>
            </a:r>
            <a:r>
              <a:rPr lang="en-US" sz="1200" strike="sngStrike" spc="-50"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Committee</a:t>
            </a:r>
            <a:r>
              <a:rPr lang="en-US" sz="1200" strike="sngStrike" spc="-70"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shall</a:t>
            </a:r>
            <a:r>
              <a:rPr lang="en-US" sz="1200" strike="sngStrike" spc="-45"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be</a:t>
            </a:r>
            <a:r>
              <a:rPr lang="en-US" sz="1200" strike="sngStrike" spc="-50"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provided</a:t>
            </a:r>
            <a:r>
              <a:rPr lang="en-US" sz="1200" strike="sngStrike" spc="-55"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by</a:t>
            </a:r>
            <a:r>
              <a:rPr lang="en-US" sz="1200" strike="sngStrike" spc="-110"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the</a:t>
            </a:r>
            <a:r>
              <a:rPr lang="en-US" sz="1200" strike="sngStrike" spc="-55"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Town</a:t>
            </a:r>
            <a:r>
              <a:rPr lang="en-US" sz="1200" strike="sngStrike" spc="-285"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Manager, the Town Accountant, the Town Treasurer-Collector, the Superintendent of Schools and the</a:t>
            </a:r>
            <a:r>
              <a:rPr lang="en-US" sz="1200" strike="sngStrike" spc="5"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School</a:t>
            </a:r>
            <a:r>
              <a:rPr lang="en-US" sz="1200" strike="sngStrike" spc="-5"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Business Manager.</a:t>
            </a:r>
            <a:endParaRPr lang="en-US" sz="1000" dirty="0">
              <a:latin typeface="Times New Roman" panose="02020603050405020304" pitchFamily="18" charset="0"/>
              <a:ea typeface="Times New Roman" panose="02020603050405020304" pitchFamily="18" charset="0"/>
            </a:endParaRPr>
          </a:p>
          <a:p>
            <a:pPr algn="ctr"/>
            <a:r>
              <a:rPr lang="en-US" sz="1000" dirty="0">
                <a:latin typeface="Times New Roman" panose="02020603050405020304" pitchFamily="18" charset="0"/>
                <a:ea typeface="Times New Roman" panose="02020603050405020304" pitchFamily="18" charset="0"/>
              </a:rPr>
              <a:t> </a:t>
            </a:r>
          </a:p>
          <a:p>
            <a:pPr marL="342900" marR="157480" lvl="0" indent="-342900" algn="just">
              <a:spcBef>
                <a:spcPts val="0"/>
              </a:spcBef>
              <a:spcAft>
                <a:spcPts val="0"/>
              </a:spcAft>
              <a:buSzPts val="1200"/>
              <a:buFont typeface="Times New Roman" panose="02020603050405020304" pitchFamily="18" charset="0"/>
              <a:buAutoNum type="arabicPeriod"/>
              <a:tabLst>
                <a:tab pos="648335" algn="l"/>
              </a:tabLst>
            </a:pPr>
            <a:r>
              <a:rPr lang="en-US" sz="1200" strike="sngStrike" dirty="0">
                <a:latin typeface="Times New Roman" panose="02020603050405020304" pitchFamily="18" charset="0"/>
                <a:ea typeface="Times New Roman" panose="02020603050405020304" pitchFamily="18" charset="0"/>
              </a:rPr>
              <a:t>The Group Insurance and Benefit Committee shall annually, on or before December 31</a:t>
            </a:r>
            <a:r>
              <a:rPr lang="en-US" sz="1200" strike="sngStrike" baseline="30000" dirty="0">
                <a:latin typeface="Times New Roman" panose="02020603050405020304" pitchFamily="18" charset="0"/>
                <a:ea typeface="Times New Roman" panose="02020603050405020304" pitchFamily="18" charset="0"/>
              </a:rPr>
              <a:t>st</a:t>
            </a:r>
            <a:r>
              <a:rPr lang="en-US" sz="1200" strike="sngStrike" dirty="0">
                <a:latin typeface="Times New Roman" panose="02020603050405020304" pitchFamily="18" charset="0"/>
                <a:ea typeface="Times New Roman" panose="02020603050405020304" pitchFamily="18" charset="0"/>
              </a:rPr>
              <a:t>, review the</a:t>
            </a:r>
            <a:r>
              <a:rPr lang="en-US" sz="1200" strike="sngStrike" spc="5"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Town’s group insurance and benefit plan offerings and shall make written recommendations to the Town</a:t>
            </a:r>
            <a:r>
              <a:rPr lang="en-US" sz="1200" strike="sngStrike" spc="-290"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Manager relative</a:t>
            </a:r>
            <a:r>
              <a:rPr lang="en-US" sz="1200" strike="sngStrike" spc="-5"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to the</a:t>
            </a:r>
            <a:r>
              <a:rPr lang="en-US" sz="1200" strike="sngStrike" spc="5"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following:</a:t>
            </a:r>
            <a:endParaRPr lang="en-US" sz="1000" dirty="0">
              <a:latin typeface="Times New Roman" panose="02020603050405020304" pitchFamily="18" charset="0"/>
              <a:ea typeface="Times New Roman" panose="02020603050405020304" pitchFamily="18" charset="0"/>
            </a:endParaRPr>
          </a:p>
          <a:p>
            <a:pPr algn="ctr">
              <a:spcBef>
                <a:spcPts val="50"/>
              </a:spcBef>
            </a:pPr>
            <a:r>
              <a:rPr lang="en-US" sz="1000" dirty="0">
                <a:latin typeface="Times New Roman" panose="02020603050405020304" pitchFamily="18" charset="0"/>
                <a:ea typeface="Times New Roman" panose="02020603050405020304" pitchFamily="18" charset="0"/>
              </a:rPr>
              <a:t> </a:t>
            </a:r>
          </a:p>
          <a:p>
            <a:pPr marL="342900" marR="0" lvl="0" indent="-342900">
              <a:lnSpc>
                <a:spcPts val="1400"/>
              </a:lnSpc>
              <a:spcBef>
                <a:spcPts val="0"/>
              </a:spcBef>
              <a:spcAft>
                <a:spcPts val="0"/>
              </a:spcAft>
              <a:buSzPts val="1000"/>
              <a:buFont typeface="Courier New" panose="02070309020205020404" pitchFamily="49" charset="0"/>
              <a:buChar char="o"/>
              <a:tabLst>
                <a:tab pos="1105535" algn="l"/>
              </a:tabLst>
            </a:pPr>
            <a:r>
              <a:rPr lang="en-US" sz="1200" strike="sngStrike" dirty="0">
                <a:latin typeface="Times New Roman" panose="02020603050405020304" pitchFamily="18" charset="0"/>
                <a:ea typeface="Courier New" panose="02070309020205020404" pitchFamily="49" charset="0"/>
              </a:rPr>
              <a:t>Group</a:t>
            </a:r>
            <a:r>
              <a:rPr lang="en-US" sz="1200" strike="sngStrike" spc="-45" dirty="0">
                <a:latin typeface="Times New Roman" panose="02020603050405020304" pitchFamily="18" charset="0"/>
                <a:ea typeface="Courier New" panose="02070309020205020404" pitchFamily="49" charset="0"/>
              </a:rPr>
              <a:t> </a:t>
            </a:r>
            <a:r>
              <a:rPr lang="en-US" sz="1200" strike="sngStrike" dirty="0">
                <a:latin typeface="Times New Roman" panose="02020603050405020304" pitchFamily="18" charset="0"/>
                <a:ea typeface="Courier New" panose="02070309020205020404" pitchFamily="49" charset="0"/>
              </a:rPr>
              <a:t>Health</a:t>
            </a:r>
            <a:r>
              <a:rPr lang="en-US" sz="1200" strike="sngStrike" spc="-25" dirty="0">
                <a:latin typeface="Times New Roman" panose="02020603050405020304" pitchFamily="18" charset="0"/>
                <a:ea typeface="Courier New" panose="02070309020205020404" pitchFamily="49" charset="0"/>
              </a:rPr>
              <a:t> </a:t>
            </a:r>
            <a:r>
              <a:rPr lang="en-US" sz="1200" strike="sngStrike" dirty="0">
                <a:latin typeface="Times New Roman" panose="02020603050405020304" pitchFamily="18" charset="0"/>
                <a:ea typeface="Courier New" panose="02070309020205020404" pitchFamily="49" charset="0"/>
              </a:rPr>
              <a:t>Insurance</a:t>
            </a:r>
            <a:r>
              <a:rPr lang="en-US" sz="1200" strike="sngStrike" spc="-25" dirty="0">
                <a:latin typeface="Times New Roman" panose="02020603050405020304" pitchFamily="18" charset="0"/>
                <a:ea typeface="Courier New" panose="02070309020205020404" pitchFamily="49" charset="0"/>
              </a:rPr>
              <a:t> </a:t>
            </a:r>
            <a:r>
              <a:rPr lang="en-US" sz="1200" strike="sngStrike" dirty="0">
                <a:latin typeface="Times New Roman" panose="02020603050405020304" pitchFamily="18" charset="0"/>
                <a:ea typeface="Courier New" panose="02070309020205020404" pitchFamily="49" charset="0"/>
              </a:rPr>
              <a:t>Programs</a:t>
            </a:r>
            <a:endParaRPr lang="en-US" sz="1000" dirty="0">
              <a:latin typeface="Times New Roman" panose="02020603050405020304" pitchFamily="18" charset="0"/>
              <a:ea typeface="Courier New" panose="02070309020205020404" pitchFamily="49" charset="0"/>
            </a:endParaRPr>
          </a:p>
          <a:p>
            <a:pPr marL="342900" marR="0" lvl="0" indent="-342900">
              <a:lnSpc>
                <a:spcPts val="1380"/>
              </a:lnSpc>
              <a:spcBef>
                <a:spcPts val="0"/>
              </a:spcBef>
              <a:spcAft>
                <a:spcPts val="0"/>
              </a:spcAft>
              <a:buSzPts val="1000"/>
              <a:buFont typeface="Courier New" panose="02070309020205020404" pitchFamily="49" charset="0"/>
              <a:buChar char="o"/>
              <a:tabLst>
                <a:tab pos="1105535" algn="l"/>
              </a:tabLst>
            </a:pPr>
            <a:r>
              <a:rPr lang="en-US" sz="1200" strike="sngStrike" dirty="0">
                <a:latin typeface="Times New Roman" panose="02020603050405020304" pitchFamily="18" charset="0"/>
                <a:ea typeface="Courier New" panose="02070309020205020404" pitchFamily="49" charset="0"/>
              </a:rPr>
              <a:t>Group</a:t>
            </a:r>
            <a:r>
              <a:rPr lang="en-US" sz="1200" strike="sngStrike" spc="-45" dirty="0">
                <a:latin typeface="Times New Roman" panose="02020603050405020304" pitchFamily="18" charset="0"/>
                <a:ea typeface="Courier New" panose="02070309020205020404" pitchFamily="49" charset="0"/>
              </a:rPr>
              <a:t> </a:t>
            </a:r>
            <a:r>
              <a:rPr lang="en-US" sz="1200" strike="sngStrike" dirty="0">
                <a:latin typeface="Times New Roman" panose="02020603050405020304" pitchFamily="18" charset="0"/>
                <a:ea typeface="Courier New" panose="02070309020205020404" pitchFamily="49" charset="0"/>
              </a:rPr>
              <a:t>Dental</a:t>
            </a:r>
            <a:r>
              <a:rPr lang="en-US" sz="1200" strike="sngStrike" spc="-25" dirty="0">
                <a:latin typeface="Times New Roman" panose="02020603050405020304" pitchFamily="18" charset="0"/>
                <a:ea typeface="Courier New" panose="02070309020205020404" pitchFamily="49" charset="0"/>
              </a:rPr>
              <a:t> </a:t>
            </a:r>
            <a:r>
              <a:rPr lang="en-US" sz="1200" strike="sngStrike" dirty="0">
                <a:latin typeface="Times New Roman" panose="02020603050405020304" pitchFamily="18" charset="0"/>
                <a:ea typeface="Courier New" panose="02070309020205020404" pitchFamily="49" charset="0"/>
              </a:rPr>
              <a:t>Insurance</a:t>
            </a:r>
            <a:r>
              <a:rPr lang="en-US" sz="1200" strike="sngStrike" spc="-25" dirty="0">
                <a:latin typeface="Times New Roman" panose="02020603050405020304" pitchFamily="18" charset="0"/>
                <a:ea typeface="Courier New" panose="02070309020205020404" pitchFamily="49" charset="0"/>
              </a:rPr>
              <a:t> </a:t>
            </a:r>
            <a:r>
              <a:rPr lang="en-US" sz="1200" strike="sngStrike" dirty="0">
                <a:latin typeface="Times New Roman" panose="02020603050405020304" pitchFamily="18" charset="0"/>
                <a:ea typeface="Courier New" panose="02070309020205020404" pitchFamily="49" charset="0"/>
              </a:rPr>
              <a:t>Programs</a:t>
            </a:r>
            <a:endParaRPr lang="en-US" sz="1000" dirty="0">
              <a:latin typeface="Times New Roman" panose="02020603050405020304" pitchFamily="18" charset="0"/>
              <a:ea typeface="Courier New" panose="02070309020205020404" pitchFamily="49" charset="0"/>
            </a:endParaRPr>
          </a:p>
          <a:p>
            <a:pPr marL="342900" marR="0" lvl="0" indent="-342900">
              <a:lnSpc>
                <a:spcPts val="1380"/>
              </a:lnSpc>
              <a:spcBef>
                <a:spcPts val="0"/>
              </a:spcBef>
              <a:spcAft>
                <a:spcPts val="0"/>
              </a:spcAft>
              <a:buSzPts val="1000"/>
              <a:buFont typeface="Courier New" panose="02070309020205020404" pitchFamily="49" charset="0"/>
              <a:buChar char="o"/>
              <a:tabLst>
                <a:tab pos="1105535" algn="l"/>
              </a:tabLst>
            </a:pPr>
            <a:r>
              <a:rPr lang="en-US" sz="1200" strike="sngStrike" dirty="0">
                <a:latin typeface="Times New Roman" panose="02020603050405020304" pitchFamily="18" charset="0"/>
                <a:ea typeface="Courier New" panose="02070309020205020404" pitchFamily="49" charset="0"/>
              </a:rPr>
              <a:t>Group</a:t>
            </a:r>
            <a:r>
              <a:rPr lang="en-US" sz="1200" strike="sngStrike" spc="-10" dirty="0">
                <a:latin typeface="Times New Roman" panose="02020603050405020304" pitchFamily="18" charset="0"/>
                <a:ea typeface="Courier New" panose="02070309020205020404" pitchFamily="49" charset="0"/>
              </a:rPr>
              <a:t> </a:t>
            </a:r>
            <a:r>
              <a:rPr lang="en-US" sz="1200" strike="sngStrike" dirty="0">
                <a:latin typeface="Times New Roman" panose="02020603050405020304" pitchFamily="18" charset="0"/>
                <a:ea typeface="Courier New" panose="02070309020205020404" pitchFamily="49" charset="0"/>
              </a:rPr>
              <a:t>Life</a:t>
            </a:r>
            <a:r>
              <a:rPr lang="en-US" sz="1200" strike="sngStrike" spc="-10" dirty="0">
                <a:latin typeface="Times New Roman" panose="02020603050405020304" pitchFamily="18" charset="0"/>
                <a:ea typeface="Courier New" panose="02070309020205020404" pitchFamily="49" charset="0"/>
              </a:rPr>
              <a:t> </a:t>
            </a:r>
            <a:r>
              <a:rPr lang="en-US" sz="1200" strike="sngStrike" dirty="0">
                <a:latin typeface="Times New Roman" panose="02020603050405020304" pitchFamily="18" charset="0"/>
                <a:ea typeface="Courier New" panose="02070309020205020404" pitchFamily="49" charset="0"/>
              </a:rPr>
              <a:t>Insurance</a:t>
            </a:r>
            <a:r>
              <a:rPr lang="en-US" sz="1200" strike="sngStrike" spc="-30" dirty="0">
                <a:latin typeface="Times New Roman" panose="02020603050405020304" pitchFamily="18" charset="0"/>
                <a:ea typeface="Courier New" panose="02070309020205020404" pitchFamily="49" charset="0"/>
              </a:rPr>
              <a:t> </a:t>
            </a:r>
            <a:r>
              <a:rPr lang="en-US" sz="1200" strike="sngStrike" dirty="0">
                <a:latin typeface="Times New Roman" panose="02020603050405020304" pitchFamily="18" charset="0"/>
                <a:ea typeface="Courier New" panose="02070309020205020404" pitchFamily="49" charset="0"/>
              </a:rPr>
              <a:t>Programs</a:t>
            </a:r>
            <a:endParaRPr lang="en-US" sz="1000" dirty="0">
              <a:latin typeface="Times New Roman" panose="02020603050405020304" pitchFamily="18" charset="0"/>
              <a:ea typeface="Courier New" panose="02070309020205020404" pitchFamily="49" charset="0"/>
            </a:endParaRPr>
          </a:p>
          <a:p>
            <a:pPr marL="342900" marR="0" lvl="0" indent="-342900">
              <a:lnSpc>
                <a:spcPts val="1380"/>
              </a:lnSpc>
              <a:spcBef>
                <a:spcPts val="0"/>
              </a:spcBef>
              <a:spcAft>
                <a:spcPts val="0"/>
              </a:spcAft>
              <a:buSzPts val="1000"/>
              <a:buFont typeface="Courier New" panose="02070309020205020404" pitchFamily="49" charset="0"/>
              <a:buChar char="o"/>
              <a:tabLst>
                <a:tab pos="1105535" algn="l"/>
              </a:tabLst>
            </a:pPr>
            <a:r>
              <a:rPr lang="en-US" sz="1200" strike="sngStrike" dirty="0">
                <a:latin typeface="Times New Roman" panose="02020603050405020304" pitchFamily="18" charset="0"/>
                <a:ea typeface="Courier New" panose="02070309020205020404" pitchFamily="49" charset="0"/>
              </a:rPr>
              <a:t>Optional</a:t>
            </a:r>
            <a:r>
              <a:rPr lang="en-US" sz="1200" strike="sngStrike" spc="-10" dirty="0">
                <a:latin typeface="Times New Roman" panose="02020603050405020304" pitchFamily="18" charset="0"/>
                <a:ea typeface="Courier New" panose="02070309020205020404" pitchFamily="49" charset="0"/>
              </a:rPr>
              <a:t> </a:t>
            </a:r>
            <a:r>
              <a:rPr lang="en-US" sz="1200" strike="sngStrike" dirty="0">
                <a:latin typeface="Times New Roman" panose="02020603050405020304" pitchFamily="18" charset="0"/>
                <a:ea typeface="Courier New" panose="02070309020205020404" pitchFamily="49" charset="0"/>
              </a:rPr>
              <a:t>Life</a:t>
            </a:r>
            <a:r>
              <a:rPr lang="en-US" sz="1200" strike="sngStrike" spc="-10" dirty="0">
                <a:latin typeface="Times New Roman" panose="02020603050405020304" pitchFamily="18" charset="0"/>
                <a:ea typeface="Courier New" panose="02070309020205020404" pitchFamily="49" charset="0"/>
              </a:rPr>
              <a:t> </a:t>
            </a:r>
            <a:r>
              <a:rPr lang="en-US" sz="1200" strike="sngStrike" dirty="0">
                <a:latin typeface="Times New Roman" panose="02020603050405020304" pitchFamily="18" charset="0"/>
                <a:ea typeface="Courier New" panose="02070309020205020404" pitchFamily="49" charset="0"/>
              </a:rPr>
              <a:t>Insurance</a:t>
            </a:r>
            <a:r>
              <a:rPr lang="en-US" sz="1200" strike="sngStrike" spc="-10" dirty="0">
                <a:latin typeface="Times New Roman" panose="02020603050405020304" pitchFamily="18" charset="0"/>
                <a:ea typeface="Courier New" panose="02070309020205020404" pitchFamily="49" charset="0"/>
              </a:rPr>
              <a:t> </a:t>
            </a:r>
            <a:r>
              <a:rPr lang="en-US" sz="1200" strike="sngStrike" dirty="0">
                <a:latin typeface="Times New Roman" panose="02020603050405020304" pitchFamily="18" charset="0"/>
                <a:ea typeface="Courier New" panose="02070309020205020404" pitchFamily="49" charset="0"/>
              </a:rPr>
              <a:t>Programs</a:t>
            </a:r>
            <a:endParaRPr lang="en-US" sz="1000" dirty="0">
              <a:latin typeface="Times New Roman" panose="02020603050405020304" pitchFamily="18" charset="0"/>
              <a:ea typeface="Courier New" panose="02070309020205020404" pitchFamily="49" charset="0"/>
            </a:endParaRPr>
          </a:p>
          <a:p>
            <a:pPr marL="342900" marR="0" lvl="0" indent="-342900">
              <a:lnSpc>
                <a:spcPts val="1380"/>
              </a:lnSpc>
              <a:spcBef>
                <a:spcPts val="0"/>
              </a:spcBef>
              <a:spcAft>
                <a:spcPts val="0"/>
              </a:spcAft>
              <a:buSzPts val="1000"/>
              <a:buFont typeface="Courier New" panose="02070309020205020404" pitchFamily="49" charset="0"/>
              <a:buChar char="o"/>
              <a:tabLst>
                <a:tab pos="1105535" algn="l"/>
              </a:tabLst>
            </a:pPr>
            <a:r>
              <a:rPr lang="en-US" sz="1200" strike="sngStrike" dirty="0">
                <a:latin typeface="Times New Roman" panose="02020603050405020304" pitchFamily="18" charset="0"/>
                <a:ea typeface="Courier New" panose="02070309020205020404" pitchFamily="49" charset="0"/>
              </a:rPr>
              <a:t>Optional</a:t>
            </a:r>
            <a:r>
              <a:rPr lang="en-US" sz="1200" strike="sngStrike" spc="-5" dirty="0">
                <a:latin typeface="Times New Roman" panose="02020603050405020304" pitchFamily="18" charset="0"/>
                <a:ea typeface="Courier New" panose="02070309020205020404" pitchFamily="49" charset="0"/>
              </a:rPr>
              <a:t> </a:t>
            </a:r>
            <a:r>
              <a:rPr lang="en-US" sz="1200" strike="sngStrike" dirty="0">
                <a:latin typeface="Times New Roman" panose="02020603050405020304" pitchFamily="18" charset="0"/>
                <a:ea typeface="Courier New" panose="02070309020205020404" pitchFamily="49" charset="0"/>
              </a:rPr>
              <a:t>Disability</a:t>
            </a:r>
            <a:r>
              <a:rPr lang="en-US" sz="1200" strike="sngStrike" spc="-35" dirty="0">
                <a:latin typeface="Times New Roman" panose="02020603050405020304" pitchFamily="18" charset="0"/>
                <a:ea typeface="Courier New" panose="02070309020205020404" pitchFamily="49" charset="0"/>
              </a:rPr>
              <a:t> </a:t>
            </a:r>
            <a:r>
              <a:rPr lang="en-US" sz="1200" strike="sngStrike" dirty="0">
                <a:latin typeface="Times New Roman" panose="02020603050405020304" pitchFamily="18" charset="0"/>
                <a:ea typeface="Courier New" panose="02070309020205020404" pitchFamily="49" charset="0"/>
              </a:rPr>
              <a:t>Insurance</a:t>
            </a:r>
            <a:r>
              <a:rPr lang="en-US" sz="1200" strike="sngStrike" spc="-25" dirty="0">
                <a:latin typeface="Times New Roman" panose="02020603050405020304" pitchFamily="18" charset="0"/>
                <a:ea typeface="Courier New" panose="02070309020205020404" pitchFamily="49" charset="0"/>
              </a:rPr>
              <a:t> </a:t>
            </a:r>
            <a:r>
              <a:rPr lang="en-US" sz="1200" strike="sngStrike" dirty="0">
                <a:latin typeface="Times New Roman" panose="02020603050405020304" pitchFamily="18" charset="0"/>
                <a:ea typeface="Courier New" panose="02070309020205020404" pitchFamily="49" charset="0"/>
              </a:rPr>
              <a:t>Programs</a:t>
            </a:r>
            <a:endParaRPr lang="en-US" sz="1000" dirty="0">
              <a:latin typeface="Times New Roman" panose="02020603050405020304" pitchFamily="18" charset="0"/>
              <a:ea typeface="Courier New" panose="02070309020205020404" pitchFamily="49" charset="0"/>
            </a:endParaRPr>
          </a:p>
          <a:p>
            <a:pPr marL="342900" marR="0" lvl="0" indent="-342900">
              <a:lnSpc>
                <a:spcPts val="1355"/>
              </a:lnSpc>
              <a:spcBef>
                <a:spcPts val="0"/>
              </a:spcBef>
              <a:spcAft>
                <a:spcPts val="0"/>
              </a:spcAft>
              <a:buSzPts val="1000"/>
              <a:buFont typeface="Courier New" panose="02070309020205020404" pitchFamily="49" charset="0"/>
              <a:buChar char="o"/>
              <a:tabLst>
                <a:tab pos="1105535" algn="l"/>
              </a:tabLst>
            </a:pPr>
            <a:r>
              <a:rPr lang="en-US" sz="1200" strike="sngStrike" dirty="0">
                <a:latin typeface="Times New Roman" panose="02020603050405020304" pitchFamily="18" charset="0"/>
                <a:ea typeface="Courier New" panose="02070309020205020404" pitchFamily="49" charset="0"/>
              </a:rPr>
              <a:t>Deferred</a:t>
            </a:r>
            <a:r>
              <a:rPr lang="en-US" sz="1200" strike="sngStrike" spc="-30" dirty="0">
                <a:latin typeface="Times New Roman" panose="02020603050405020304" pitchFamily="18" charset="0"/>
                <a:ea typeface="Courier New" panose="02070309020205020404" pitchFamily="49" charset="0"/>
              </a:rPr>
              <a:t> </a:t>
            </a:r>
            <a:r>
              <a:rPr lang="en-US" sz="1200" strike="sngStrike" dirty="0">
                <a:latin typeface="Times New Roman" panose="02020603050405020304" pitchFamily="18" charset="0"/>
                <a:ea typeface="Courier New" panose="02070309020205020404" pitchFamily="49" charset="0"/>
              </a:rPr>
              <a:t>Compensation</a:t>
            </a:r>
            <a:r>
              <a:rPr lang="en-US" sz="1200" strike="sngStrike" spc="-5" dirty="0">
                <a:latin typeface="Times New Roman" panose="02020603050405020304" pitchFamily="18" charset="0"/>
                <a:ea typeface="Courier New" panose="02070309020205020404" pitchFamily="49" charset="0"/>
              </a:rPr>
              <a:t> </a:t>
            </a:r>
            <a:r>
              <a:rPr lang="en-US" sz="1200" strike="sngStrike" dirty="0">
                <a:latin typeface="Times New Roman" panose="02020603050405020304" pitchFamily="18" charset="0"/>
                <a:ea typeface="Courier New" panose="02070309020205020404" pitchFamily="49" charset="0"/>
              </a:rPr>
              <a:t>Programs;</a:t>
            </a:r>
            <a:r>
              <a:rPr lang="en-US" sz="1200" strike="sngStrike" spc="-15" dirty="0">
                <a:latin typeface="Times New Roman" panose="02020603050405020304" pitchFamily="18" charset="0"/>
                <a:ea typeface="Courier New" panose="02070309020205020404" pitchFamily="49" charset="0"/>
              </a:rPr>
              <a:t> </a:t>
            </a:r>
            <a:r>
              <a:rPr lang="en-US" sz="1200" strike="sngStrike" dirty="0">
                <a:latin typeface="Times New Roman" panose="02020603050405020304" pitchFamily="18" charset="0"/>
                <a:ea typeface="Courier New" panose="02070309020205020404" pitchFamily="49" charset="0"/>
              </a:rPr>
              <a:t>and</a:t>
            </a:r>
            <a:endParaRPr lang="en-US" sz="1000" dirty="0">
              <a:latin typeface="Times New Roman" panose="02020603050405020304" pitchFamily="18" charset="0"/>
              <a:ea typeface="Courier New" panose="02070309020205020404" pitchFamily="49" charset="0"/>
            </a:endParaRPr>
          </a:p>
          <a:p>
            <a:pPr marL="342900" marR="176530" lvl="0" indent="-342900">
              <a:lnSpc>
                <a:spcPct val="95000"/>
              </a:lnSpc>
              <a:spcBef>
                <a:spcPts val="10"/>
              </a:spcBef>
              <a:spcAft>
                <a:spcPts val="0"/>
              </a:spcAft>
              <a:buSzPts val="1000"/>
              <a:buFont typeface="Courier New" panose="02070309020205020404" pitchFamily="49" charset="0"/>
              <a:buChar char="o"/>
              <a:tabLst>
                <a:tab pos="1105535" algn="l"/>
              </a:tabLst>
            </a:pPr>
            <a:r>
              <a:rPr lang="en-US" sz="1200" strike="sngStrike" dirty="0">
                <a:latin typeface="Times New Roman" panose="02020603050405020304" pitchFamily="18" charset="0"/>
                <a:ea typeface="Courier New" panose="02070309020205020404" pitchFamily="49" charset="0"/>
              </a:rPr>
              <a:t>OBRA</a:t>
            </a:r>
            <a:r>
              <a:rPr lang="en-US" sz="1200" strike="sngStrike" spc="40" dirty="0">
                <a:latin typeface="Times New Roman" panose="02020603050405020304" pitchFamily="18" charset="0"/>
                <a:ea typeface="Courier New" panose="02070309020205020404" pitchFamily="49" charset="0"/>
              </a:rPr>
              <a:t> </a:t>
            </a:r>
            <a:r>
              <a:rPr lang="en-US" sz="1200" strike="sngStrike" dirty="0">
                <a:latin typeface="Times New Roman" panose="02020603050405020304" pitchFamily="18" charset="0"/>
                <a:ea typeface="Courier New" panose="02070309020205020404" pitchFamily="49" charset="0"/>
              </a:rPr>
              <a:t>Defined</a:t>
            </a:r>
            <a:r>
              <a:rPr lang="en-US" sz="1200" strike="sngStrike" spc="40" dirty="0">
                <a:latin typeface="Times New Roman" panose="02020603050405020304" pitchFamily="18" charset="0"/>
                <a:ea typeface="Courier New" panose="02070309020205020404" pitchFamily="49" charset="0"/>
              </a:rPr>
              <a:t> </a:t>
            </a:r>
            <a:r>
              <a:rPr lang="en-US" sz="1200" strike="sngStrike" dirty="0">
                <a:latin typeface="Times New Roman" panose="02020603050405020304" pitchFamily="18" charset="0"/>
                <a:ea typeface="Courier New" panose="02070309020205020404" pitchFamily="49" charset="0"/>
              </a:rPr>
              <a:t>Contribution</a:t>
            </a:r>
            <a:r>
              <a:rPr lang="en-US" sz="1200" strike="sngStrike" spc="55" dirty="0">
                <a:latin typeface="Times New Roman" panose="02020603050405020304" pitchFamily="18" charset="0"/>
                <a:ea typeface="Courier New" panose="02070309020205020404" pitchFamily="49" charset="0"/>
              </a:rPr>
              <a:t> </a:t>
            </a:r>
            <a:r>
              <a:rPr lang="en-US" sz="1200" strike="sngStrike" dirty="0">
                <a:latin typeface="Times New Roman" panose="02020603050405020304" pitchFamily="18" charset="0"/>
                <a:ea typeface="Courier New" panose="02070309020205020404" pitchFamily="49" charset="0"/>
              </a:rPr>
              <a:t>Plan</a:t>
            </a:r>
            <a:r>
              <a:rPr lang="en-US" sz="1200" strike="sngStrike" spc="45" dirty="0">
                <a:latin typeface="Times New Roman" panose="02020603050405020304" pitchFamily="18" charset="0"/>
                <a:ea typeface="Courier New" panose="02070309020205020404" pitchFamily="49" charset="0"/>
              </a:rPr>
              <a:t> </a:t>
            </a:r>
            <a:r>
              <a:rPr lang="en-US" sz="1200" strike="sngStrike" dirty="0">
                <a:latin typeface="Times New Roman" panose="02020603050405020304" pitchFamily="18" charset="0"/>
                <a:ea typeface="Courier New" panose="02070309020205020404" pitchFamily="49" charset="0"/>
              </a:rPr>
              <a:t>for</a:t>
            </a:r>
            <a:r>
              <a:rPr lang="en-US" sz="1200" strike="sngStrike" spc="35" dirty="0">
                <a:latin typeface="Times New Roman" panose="02020603050405020304" pitchFamily="18" charset="0"/>
                <a:ea typeface="Courier New" panose="02070309020205020404" pitchFamily="49" charset="0"/>
              </a:rPr>
              <a:t> </a:t>
            </a:r>
            <a:r>
              <a:rPr lang="en-US" sz="1200" strike="sngStrike" dirty="0">
                <a:latin typeface="Times New Roman" panose="02020603050405020304" pitchFamily="18" charset="0"/>
                <a:ea typeface="Courier New" panose="02070309020205020404" pitchFamily="49" charset="0"/>
              </a:rPr>
              <a:t>part-time,</a:t>
            </a:r>
            <a:r>
              <a:rPr lang="en-US" sz="1200" strike="sngStrike" spc="40" dirty="0">
                <a:latin typeface="Times New Roman" panose="02020603050405020304" pitchFamily="18" charset="0"/>
                <a:ea typeface="Courier New" panose="02070309020205020404" pitchFamily="49" charset="0"/>
              </a:rPr>
              <a:t> </a:t>
            </a:r>
            <a:r>
              <a:rPr lang="en-US" sz="1200" strike="sngStrike" dirty="0">
                <a:latin typeface="Times New Roman" panose="02020603050405020304" pitchFamily="18" charset="0"/>
                <a:ea typeface="Courier New" panose="02070309020205020404" pitchFamily="49" charset="0"/>
              </a:rPr>
              <a:t>temporary</a:t>
            </a:r>
            <a:r>
              <a:rPr lang="en-US" sz="1200" strike="sngStrike" spc="20" dirty="0">
                <a:latin typeface="Times New Roman" panose="02020603050405020304" pitchFamily="18" charset="0"/>
                <a:ea typeface="Courier New" panose="02070309020205020404" pitchFamily="49" charset="0"/>
              </a:rPr>
              <a:t> </a:t>
            </a:r>
            <a:r>
              <a:rPr lang="en-US" sz="1200" strike="sngStrike" dirty="0">
                <a:latin typeface="Times New Roman" panose="02020603050405020304" pitchFamily="18" charset="0"/>
                <a:ea typeface="Courier New" panose="02070309020205020404" pitchFamily="49" charset="0"/>
              </a:rPr>
              <a:t>and</a:t>
            </a:r>
            <a:r>
              <a:rPr lang="en-US" sz="1200" strike="sngStrike" spc="40" dirty="0">
                <a:latin typeface="Times New Roman" panose="02020603050405020304" pitchFamily="18" charset="0"/>
                <a:ea typeface="Courier New" panose="02070309020205020404" pitchFamily="49" charset="0"/>
              </a:rPr>
              <a:t> </a:t>
            </a:r>
            <a:r>
              <a:rPr lang="en-US" sz="1200" strike="sngStrike" dirty="0">
                <a:latin typeface="Times New Roman" panose="02020603050405020304" pitchFamily="18" charset="0"/>
                <a:ea typeface="Courier New" panose="02070309020205020404" pitchFamily="49" charset="0"/>
              </a:rPr>
              <a:t>seasonal</a:t>
            </a:r>
            <a:r>
              <a:rPr lang="en-US" sz="1200" strike="sngStrike" spc="70" dirty="0">
                <a:latin typeface="Times New Roman" panose="02020603050405020304" pitchFamily="18" charset="0"/>
                <a:ea typeface="Courier New" panose="02070309020205020404" pitchFamily="49" charset="0"/>
              </a:rPr>
              <a:t> </a:t>
            </a:r>
            <a:r>
              <a:rPr lang="en-US" sz="1200" strike="sngStrike" dirty="0">
                <a:latin typeface="Times New Roman" panose="02020603050405020304" pitchFamily="18" charset="0"/>
                <a:ea typeface="Courier New" panose="02070309020205020404" pitchFamily="49" charset="0"/>
              </a:rPr>
              <a:t>employees</a:t>
            </a:r>
            <a:r>
              <a:rPr lang="en-US" sz="1200" strike="sngStrike" spc="60" dirty="0">
                <a:latin typeface="Times New Roman" panose="02020603050405020304" pitchFamily="18" charset="0"/>
                <a:ea typeface="Courier New" panose="02070309020205020404" pitchFamily="49" charset="0"/>
              </a:rPr>
              <a:t> </a:t>
            </a:r>
            <a:r>
              <a:rPr lang="en-US" sz="1200" strike="sngStrike" dirty="0">
                <a:latin typeface="Times New Roman" panose="02020603050405020304" pitchFamily="18" charset="0"/>
                <a:ea typeface="Courier New" panose="02070309020205020404" pitchFamily="49" charset="0"/>
              </a:rPr>
              <a:t>who</a:t>
            </a:r>
            <a:r>
              <a:rPr lang="en-US" sz="1200" strike="sngStrike" spc="50" dirty="0">
                <a:latin typeface="Times New Roman" panose="02020603050405020304" pitchFamily="18" charset="0"/>
                <a:ea typeface="Courier New" panose="02070309020205020404" pitchFamily="49" charset="0"/>
              </a:rPr>
              <a:t> </a:t>
            </a:r>
            <a:r>
              <a:rPr lang="en-US" sz="1200" strike="sngStrike" dirty="0">
                <a:latin typeface="Times New Roman" panose="02020603050405020304" pitchFamily="18" charset="0"/>
                <a:ea typeface="Courier New" panose="02070309020205020404" pitchFamily="49" charset="0"/>
              </a:rPr>
              <a:t>are</a:t>
            </a:r>
            <a:r>
              <a:rPr lang="en-US" sz="1200" strike="sngStrike" spc="35" dirty="0">
                <a:latin typeface="Times New Roman" panose="02020603050405020304" pitchFamily="18" charset="0"/>
                <a:ea typeface="Courier New" panose="02070309020205020404" pitchFamily="49" charset="0"/>
              </a:rPr>
              <a:t> </a:t>
            </a:r>
            <a:r>
              <a:rPr lang="en-US" sz="1200" strike="sngStrike" dirty="0">
                <a:latin typeface="Times New Roman" panose="02020603050405020304" pitchFamily="18" charset="0"/>
                <a:ea typeface="Courier New" panose="02070309020205020404" pitchFamily="49" charset="0"/>
              </a:rPr>
              <a:t>not</a:t>
            </a:r>
            <a:r>
              <a:rPr lang="en-US" sz="1200" strike="sngStrike" spc="-285" dirty="0">
                <a:latin typeface="Times New Roman" panose="02020603050405020304" pitchFamily="18" charset="0"/>
                <a:ea typeface="Courier New" panose="02070309020205020404" pitchFamily="49" charset="0"/>
              </a:rPr>
              <a:t> </a:t>
            </a:r>
            <a:r>
              <a:rPr lang="en-US" sz="1200" strike="sngStrike" dirty="0">
                <a:latin typeface="Times New Roman" panose="02020603050405020304" pitchFamily="18" charset="0"/>
                <a:ea typeface="Courier New" panose="02070309020205020404" pitchFamily="49" charset="0"/>
              </a:rPr>
              <a:t>eligible</a:t>
            </a:r>
            <a:r>
              <a:rPr lang="en-US" sz="1200" strike="sngStrike" spc="-20" dirty="0">
                <a:latin typeface="Times New Roman" panose="02020603050405020304" pitchFamily="18" charset="0"/>
                <a:ea typeface="Courier New" panose="02070309020205020404" pitchFamily="49" charset="0"/>
              </a:rPr>
              <a:t> </a:t>
            </a:r>
            <a:r>
              <a:rPr lang="en-US" sz="1200" strike="sngStrike" dirty="0">
                <a:latin typeface="Times New Roman" panose="02020603050405020304" pitchFamily="18" charset="0"/>
                <a:ea typeface="Courier New" panose="02070309020205020404" pitchFamily="49" charset="0"/>
              </a:rPr>
              <a:t>to join the</a:t>
            </a:r>
            <a:r>
              <a:rPr lang="en-US" sz="1200" strike="sngStrike" spc="-5" dirty="0">
                <a:latin typeface="Times New Roman" panose="02020603050405020304" pitchFamily="18" charset="0"/>
                <a:ea typeface="Courier New" panose="02070309020205020404" pitchFamily="49" charset="0"/>
              </a:rPr>
              <a:t> </a:t>
            </a:r>
            <a:r>
              <a:rPr lang="en-US" sz="1200" strike="sngStrike" dirty="0">
                <a:latin typeface="Times New Roman" panose="02020603050405020304" pitchFamily="18" charset="0"/>
                <a:ea typeface="Courier New" panose="02070309020205020404" pitchFamily="49" charset="0"/>
              </a:rPr>
              <a:t>retirement plans</a:t>
            </a:r>
            <a:endParaRPr lang="en-US" sz="1000" dirty="0">
              <a:latin typeface="Times New Roman" panose="02020603050405020304" pitchFamily="18" charset="0"/>
              <a:ea typeface="Courier New" panose="02070309020205020404" pitchFamily="49" charset="0"/>
            </a:endParaRPr>
          </a:p>
          <a:p>
            <a:pPr algn="ctr">
              <a:spcBef>
                <a:spcPts val="50"/>
              </a:spcBef>
            </a:pPr>
            <a:r>
              <a:rPr lang="en-US" sz="1150" dirty="0">
                <a:latin typeface="Times New Roman" panose="02020603050405020304" pitchFamily="18" charset="0"/>
                <a:ea typeface="Times New Roman" panose="02020603050405020304" pitchFamily="18" charset="0"/>
              </a:rPr>
              <a:t> </a:t>
            </a:r>
            <a:endParaRPr lang="en-US" sz="1000" dirty="0">
              <a:latin typeface="Times New Roman" panose="02020603050405020304" pitchFamily="18" charset="0"/>
              <a:ea typeface="Times New Roman" panose="02020603050405020304" pitchFamily="18" charset="0"/>
            </a:endParaRPr>
          </a:p>
          <a:p>
            <a:pPr marL="342900" marR="167005" lvl="0" indent="-342900" algn="just">
              <a:spcBef>
                <a:spcPts val="5"/>
              </a:spcBef>
              <a:spcAft>
                <a:spcPts val="0"/>
              </a:spcAft>
              <a:buSzPts val="1200"/>
              <a:buFont typeface="Times New Roman" panose="02020603050405020304" pitchFamily="18" charset="0"/>
              <a:buAutoNum type="arabicPeriod"/>
              <a:tabLst>
                <a:tab pos="648335" algn="l"/>
              </a:tabLst>
            </a:pPr>
            <a:r>
              <a:rPr lang="en-US" sz="1200" strike="sngStrike" dirty="0">
                <a:latin typeface="Times New Roman" panose="02020603050405020304" pitchFamily="18" charset="0"/>
                <a:ea typeface="Times New Roman" panose="02020603050405020304" pitchFamily="18" charset="0"/>
              </a:rPr>
              <a:t>One member of the Group Insurance and Benefit Committee, selected by the Committee, shall serve as a </a:t>
            </a:r>
            <a:r>
              <a:rPr lang="en-US" sz="1200" strike="sngStrike" spc="-285"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non-voting</a:t>
            </a:r>
            <a:r>
              <a:rPr lang="en-US" sz="1200" strike="sngStrike" spc="-40"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member on</a:t>
            </a:r>
            <a:r>
              <a:rPr lang="en-US" sz="1200" strike="sngStrike" spc="-5"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and liaison to</a:t>
            </a:r>
            <a:r>
              <a:rPr lang="en-US" sz="1200" strike="sngStrike" spc="5"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the Town’s</a:t>
            </a:r>
            <a:r>
              <a:rPr lang="en-US" sz="1200" strike="sngStrike" spc="-15"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Insurance</a:t>
            </a:r>
            <a:r>
              <a:rPr lang="en-US" sz="1200" strike="sngStrike" spc="-15"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Advisory</a:t>
            </a:r>
            <a:r>
              <a:rPr lang="en-US" sz="1200" strike="sngStrike" spc="-55"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Committee</a:t>
            </a:r>
            <a:r>
              <a:rPr lang="en-US" sz="1200" strike="sngStrike" spc="-15"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(IAC).</a:t>
            </a:r>
            <a:endParaRPr lang="en-US" sz="1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128567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519160"/>
            <a:ext cx="12192000" cy="624840"/>
          </a:xfrm>
          <a:prstGeom prst="rect">
            <a:avLst/>
          </a:prstGeom>
          <a:solidFill>
            <a:schemeClr val="accent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Rectangle 9"/>
          <p:cNvSpPr/>
          <p:nvPr/>
        </p:nvSpPr>
        <p:spPr>
          <a:xfrm>
            <a:off x="0" y="8442960"/>
            <a:ext cx="12192000" cy="7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C0EBFC29-E341-44A8-910A-ED40C198BCEB}"/>
              </a:ext>
            </a:extLst>
          </p:cNvPr>
          <p:cNvSpPr>
            <a:spLocks noGrp="1"/>
          </p:cNvSpPr>
          <p:nvPr>
            <p:ph type="sldNum" sz="quarter" idx="12"/>
          </p:nvPr>
        </p:nvSpPr>
        <p:spPr/>
        <p:txBody>
          <a:bodyPr/>
          <a:lstStyle/>
          <a:p>
            <a:fld id="{F863145E-338E-42B9-8751-67AB39DC6B4E}" type="slidenum">
              <a:rPr lang="en-US" smtClean="0"/>
              <a:t>44</a:t>
            </a:fld>
            <a:endParaRPr lang="en-US" dirty="0"/>
          </a:p>
        </p:txBody>
      </p:sp>
      <p:sp>
        <p:nvSpPr>
          <p:cNvPr id="11" name="Title 1"/>
          <p:cNvSpPr txBox="1">
            <a:spLocks/>
          </p:cNvSpPr>
          <p:nvPr/>
        </p:nvSpPr>
        <p:spPr>
          <a:xfrm>
            <a:off x="838200" y="255503"/>
            <a:ext cx="10515600" cy="176741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ATM - Article 18: General Bylaw Amendment</a:t>
            </a:r>
            <a:endParaRPr lang="en-US" dirty="0"/>
          </a:p>
        </p:txBody>
      </p:sp>
      <p:cxnSp>
        <p:nvCxnSpPr>
          <p:cNvPr id="12" name="Straight Connector 11"/>
          <p:cNvCxnSpPr/>
          <p:nvPr/>
        </p:nvCxnSpPr>
        <p:spPr>
          <a:xfrm>
            <a:off x="954024" y="2009869"/>
            <a:ext cx="10070592" cy="0"/>
          </a:xfrm>
          <a:prstGeom prst="line">
            <a:avLst/>
          </a:prstGeom>
        </p:spPr>
        <p:style>
          <a:lnRef idx="1">
            <a:schemeClr val="dk1"/>
          </a:lnRef>
          <a:fillRef idx="0">
            <a:schemeClr val="dk1"/>
          </a:fillRef>
          <a:effectRef idx="0">
            <a:schemeClr val="dk1"/>
          </a:effectRef>
          <a:fontRef idx="minor">
            <a:schemeClr val="tx1"/>
          </a:fontRef>
        </p:style>
      </p:cxnSp>
      <p:sp>
        <p:nvSpPr>
          <p:cNvPr id="13" name="Content Placeholder 2"/>
          <p:cNvSpPr txBox="1">
            <a:spLocks/>
          </p:cNvSpPr>
          <p:nvPr/>
        </p:nvSpPr>
        <p:spPr>
          <a:xfrm>
            <a:off x="838200" y="2022920"/>
            <a:ext cx="10515600" cy="36668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smtClean="0"/>
          </a:p>
          <a:p>
            <a:endParaRPr lang="en-US" dirty="0" smtClean="0"/>
          </a:p>
          <a:p>
            <a:endParaRPr lang="en-US" dirty="0"/>
          </a:p>
        </p:txBody>
      </p:sp>
      <p:sp>
        <p:nvSpPr>
          <p:cNvPr id="3" name="TextBox 2"/>
          <p:cNvSpPr txBox="1"/>
          <p:nvPr/>
        </p:nvSpPr>
        <p:spPr>
          <a:xfrm>
            <a:off x="11277600" y="8164286"/>
            <a:ext cx="508473" cy="369332"/>
          </a:xfrm>
          <a:prstGeom prst="rect">
            <a:avLst/>
          </a:prstGeom>
          <a:noFill/>
        </p:spPr>
        <p:txBody>
          <a:bodyPr wrap="none" rtlCol="0">
            <a:spAutoFit/>
          </a:bodyPr>
          <a:lstStyle/>
          <a:p>
            <a:r>
              <a:rPr lang="en-US" dirty="0" smtClean="0"/>
              <a:t>3/3</a:t>
            </a:r>
            <a:endParaRPr lang="en-US" dirty="0"/>
          </a:p>
        </p:txBody>
      </p:sp>
      <p:sp>
        <p:nvSpPr>
          <p:cNvPr id="4" name="Rectangle 3"/>
          <p:cNvSpPr/>
          <p:nvPr/>
        </p:nvSpPr>
        <p:spPr>
          <a:xfrm>
            <a:off x="3048000" y="2312654"/>
            <a:ext cx="6096000" cy="5840573"/>
          </a:xfrm>
          <a:prstGeom prst="rect">
            <a:avLst/>
          </a:prstGeom>
        </p:spPr>
        <p:txBody>
          <a:bodyPr>
            <a:spAutoFit/>
          </a:bodyPr>
          <a:lstStyle/>
          <a:p>
            <a:r>
              <a:rPr lang="en-US" sz="1200" b="1" kern="0" dirty="0">
                <a:latin typeface="Times New Roman" panose="02020603050405020304" pitchFamily="18" charset="0"/>
              </a:rPr>
              <a:t>Bylaws: </a:t>
            </a:r>
            <a:r>
              <a:rPr lang="en-US" sz="1200" kern="0" dirty="0">
                <a:latin typeface="Times New Roman" panose="02020603050405020304" pitchFamily="18" charset="0"/>
              </a:rPr>
              <a:t>Page 54   </a:t>
            </a:r>
            <a:endParaRPr lang="en-US" sz="1200" b="1" kern="0" dirty="0">
              <a:latin typeface="Times New Roman" panose="02020603050405020304" pitchFamily="18" charset="0"/>
            </a:endParaRPr>
          </a:p>
          <a:p>
            <a:r>
              <a:rPr lang="en-US" sz="1200" kern="0" dirty="0">
                <a:latin typeface="Times New Roman" panose="02020603050405020304" pitchFamily="18" charset="0"/>
              </a:rPr>
              <a:t> </a:t>
            </a:r>
            <a:endParaRPr lang="en-US" sz="1200" b="1" kern="0" dirty="0">
              <a:latin typeface="Times New Roman" panose="02020603050405020304" pitchFamily="18" charset="0"/>
            </a:endParaRPr>
          </a:p>
          <a:p>
            <a:pPr marL="2286000" indent="457200"/>
            <a:r>
              <a:rPr lang="en-US" sz="1200" b="1" kern="0" dirty="0">
                <a:latin typeface="Times New Roman" panose="02020603050405020304" pitchFamily="18" charset="0"/>
              </a:rPr>
              <a:t>ARTICLE</a:t>
            </a:r>
            <a:r>
              <a:rPr lang="en-US" sz="1200" b="1" kern="0" spc="-15" dirty="0">
                <a:latin typeface="Times New Roman" panose="02020603050405020304" pitchFamily="18" charset="0"/>
              </a:rPr>
              <a:t> </a:t>
            </a:r>
            <a:r>
              <a:rPr lang="en-US" sz="1200" b="1" kern="0" dirty="0">
                <a:latin typeface="Times New Roman" panose="02020603050405020304" pitchFamily="18" charset="0"/>
              </a:rPr>
              <a:t>24</a:t>
            </a:r>
          </a:p>
          <a:p>
            <a:pPr marL="179705" marR="153035" algn="ctr">
              <a:spcBef>
                <a:spcPts val="235"/>
              </a:spcBef>
              <a:spcAft>
                <a:spcPts val="0"/>
              </a:spcAft>
            </a:pPr>
            <a:r>
              <a:rPr lang="en-US" sz="1400" b="1" dirty="0">
                <a:latin typeface="Times New Roman" panose="02020603050405020304" pitchFamily="18" charset="0"/>
                <a:ea typeface="Times New Roman" panose="02020603050405020304" pitchFamily="18" charset="0"/>
              </a:rPr>
              <a:t>RECREATION</a:t>
            </a:r>
            <a:r>
              <a:rPr lang="en-US" sz="1400" b="1" spc="-35" dirty="0">
                <a:latin typeface="Times New Roman" panose="02020603050405020304" pitchFamily="18" charset="0"/>
                <a:ea typeface="Times New Roman" panose="02020603050405020304" pitchFamily="18" charset="0"/>
              </a:rPr>
              <a:t> </a:t>
            </a:r>
            <a:r>
              <a:rPr lang="en-US" sz="1400" b="1" dirty="0">
                <a:latin typeface="Times New Roman" panose="02020603050405020304" pitchFamily="18" charset="0"/>
                <a:ea typeface="Times New Roman" panose="02020603050405020304" pitchFamily="18" charset="0"/>
              </a:rPr>
              <a:t>COMMISSION</a:t>
            </a:r>
            <a:r>
              <a:rPr lang="en-US" sz="1400" b="1" spc="310" dirty="0">
                <a:latin typeface="Times New Roman" panose="02020603050405020304" pitchFamily="18" charset="0"/>
                <a:ea typeface="Times New Roman" panose="02020603050405020304" pitchFamily="18" charset="0"/>
              </a:rPr>
              <a:t> </a:t>
            </a:r>
            <a:r>
              <a:rPr lang="en-US" sz="1000" b="1" dirty="0">
                <a:latin typeface="Times New Roman" panose="02020603050405020304" pitchFamily="18" charset="0"/>
                <a:ea typeface="Times New Roman" panose="02020603050405020304" pitchFamily="18" charset="0"/>
              </a:rPr>
              <a:t>(5.21.18)</a:t>
            </a:r>
            <a:endParaRPr lang="en-US" sz="1000" dirty="0">
              <a:latin typeface="Times New Roman" panose="02020603050405020304" pitchFamily="18" charset="0"/>
              <a:ea typeface="Times New Roman" panose="02020603050405020304" pitchFamily="18" charset="0"/>
            </a:endParaRPr>
          </a:p>
          <a:p>
            <a:pPr algn="ctr">
              <a:spcBef>
                <a:spcPts val="10"/>
              </a:spcBef>
            </a:pPr>
            <a:r>
              <a:rPr lang="en-US" sz="1550" b="1" dirty="0">
                <a:latin typeface="Times New Roman" panose="02020603050405020304" pitchFamily="18" charset="0"/>
                <a:ea typeface="Times New Roman" panose="02020603050405020304" pitchFamily="18" charset="0"/>
              </a:rPr>
              <a:t> </a:t>
            </a:r>
            <a:endParaRPr lang="en-US" sz="1000" dirty="0">
              <a:latin typeface="Times New Roman" panose="02020603050405020304" pitchFamily="18" charset="0"/>
              <a:ea typeface="Times New Roman" panose="02020603050405020304" pitchFamily="18" charset="0"/>
            </a:endParaRPr>
          </a:p>
          <a:p>
            <a:pPr marL="342900" marR="523240" lvl="0" indent="-342900">
              <a:lnSpc>
                <a:spcPct val="115000"/>
              </a:lnSpc>
              <a:spcBef>
                <a:spcPts val="0"/>
              </a:spcBef>
              <a:spcAft>
                <a:spcPts val="0"/>
              </a:spcAft>
              <a:buSzPts val="1200"/>
              <a:buFont typeface="Times New Roman" panose="02020603050405020304" pitchFamily="18" charset="0"/>
              <a:buAutoNum type="arabicPeriod"/>
              <a:tabLst>
                <a:tab pos="800100" algn="l"/>
                <a:tab pos="1314450" algn="l"/>
              </a:tabLst>
            </a:pPr>
            <a:r>
              <a:rPr lang="en-US" sz="1200" dirty="0">
                <a:latin typeface="Times New Roman" panose="02020603050405020304" pitchFamily="18" charset="0"/>
                <a:ea typeface="Times New Roman" panose="02020603050405020304" pitchFamily="18" charset="0"/>
              </a:rPr>
              <a:t>(A)	There shall be a Recreation Commission [the Commission] consisting of </a:t>
            </a:r>
            <a:r>
              <a:rPr lang="en-US" sz="1200" strike="sngStrike" dirty="0">
                <a:latin typeface="Times New Roman" panose="02020603050405020304" pitchFamily="18" charset="0"/>
                <a:ea typeface="Times New Roman" panose="02020603050405020304" pitchFamily="18" charset="0"/>
              </a:rPr>
              <a:t>seven (7</a:t>
            </a:r>
            <a:r>
              <a:rPr lang="en-US" sz="1200" u="sng" strike="sngStrike" dirty="0">
                <a:latin typeface="Times New Roman" panose="02020603050405020304" pitchFamily="18" charset="0"/>
                <a:ea typeface="Times New Roman" panose="02020603050405020304" pitchFamily="18" charset="0"/>
              </a:rPr>
              <a:t>) </a:t>
            </a:r>
            <a:endParaRPr lang="en-US" sz="1000" dirty="0">
              <a:latin typeface="Times New Roman" panose="02020603050405020304" pitchFamily="18" charset="0"/>
              <a:ea typeface="Times New Roman" panose="02020603050405020304" pitchFamily="18" charset="0"/>
            </a:endParaRPr>
          </a:p>
          <a:p>
            <a:pPr marL="457200" marR="523240" indent="342900">
              <a:lnSpc>
                <a:spcPct val="115000"/>
              </a:lnSpc>
              <a:spcBef>
                <a:spcPts val="0"/>
              </a:spcBef>
              <a:spcAft>
                <a:spcPts val="0"/>
              </a:spcAft>
              <a:tabLst>
                <a:tab pos="800100" algn="l"/>
                <a:tab pos="1314450" algn="l"/>
              </a:tabLst>
            </a:pPr>
            <a:r>
              <a:rPr lang="en-US" sz="1200" u="sng" spc="5" dirty="0">
                <a:latin typeface="Times New Roman" panose="02020603050405020304" pitchFamily="18" charset="0"/>
                <a:ea typeface="Times New Roman" panose="02020603050405020304" pitchFamily="18" charset="0"/>
              </a:rPr>
              <a:t>nine (9)</a:t>
            </a:r>
            <a:r>
              <a:rPr lang="en-US" sz="1200" spc="5" dirty="0">
                <a:latin typeface="Times New Roman" panose="02020603050405020304" pitchFamily="18" charset="0"/>
                <a:ea typeface="Times New Roman" panose="02020603050405020304" pitchFamily="18" charset="0"/>
              </a:rPr>
              <a:t> </a:t>
            </a:r>
            <a:r>
              <a:rPr lang="en-US" sz="1200" dirty="0">
                <a:latin typeface="Times New Roman" panose="02020603050405020304" pitchFamily="18" charset="0"/>
                <a:ea typeface="Times New Roman" panose="02020603050405020304" pitchFamily="18" charset="0"/>
              </a:rPr>
              <a:t>members appointed by the Board of Selectmen as follows:</a:t>
            </a:r>
            <a:endParaRPr lang="en-US" sz="1000" dirty="0">
              <a:latin typeface="Times New Roman" panose="02020603050405020304" pitchFamily="18" charset="0"/>
              <a:ea typeface="Times New Roman" panose="02020603050405020304" pitchFamily="18" charset="0"/>
            </a:endParaRPr>
          </a:p>
          <a:p>
            <a:pPr marL="342900" marR="523240" lvl="0" indent="-342900">
              <a:lnSpc>
                <a:spcPct val="115000"/>
              </a:lnSpc>
              <a:spcBef>
                <a:spcPts val="0"/>
              </a:spcBef>
              <a:spcAft>
                <a:spcPts val="0"/>
              </a:spcAft>
              <a:buFont typeface="Symbol" panose="05050102010706020507" pitchFamily="18" charset="2"/>
              <a:buChar char=""/>
              <a:tabLst>
                <a:tab pos="1105535" algn="l"/>
                <a:tab pos="1314450" algn="l"/>
              </a:tabLst>
            </a:pPr>
            <a:r>
              <a:rPr lang="en-US" sz="1200" u="sng" dirty="0">
                <a:latin typeface="Times New Roman" panose="02020603050405020304" pitchFamily="18" charset="0"/>
                <a:ea typeface="Times New Roman" panose="02020603050405020304" pitchFamily="18" charset="0"/>
              </a:rPr>
              <a:t>Seven (7) adult members who reside in Winchendon </a:t>
            </a:r>
            <a:endParaRPr lang="en-US" sz="1000" dirty="0">
              <a:latin typeface="Times New Roman" panose="02020603050405020304" pitchFamily="18" charset="0"/>
              <a:ea typeface="Times New Roman" panose="02020603050405020304" pitchFamily="18" charset="0"/>
            </a:endParaRPr>
          </a:p>
          <a:p>
            <a:pPr marL="342900" marR="523240" lvl="0" indent="-342900">
              <a:lnSpc>
                <a:spcPct val="115000"/>
              </a:lnSpc>
              <a:spcBef>
                <a:spcPts val="0"/>
              </a:spcBef>
              <a:spcAft>
                <a:spcPts val="0"/>
              </a:spcAft>
              <a:buFont typeface="Symbol" panose="05050102010706020507" pitchFamily="18" charset="2"/>
              <a:buChar char=""/>
              <a:tabLst>
                <a:tab pos="1105535" algn="l"/>
                <a:tab pos="1314450" algn="l"/>
              </a:tabLst>
            </a:pPr>
            <a:r>
              <a:rPr lang="en-US" sz="1200" u="sng" dirty="0">
                <a:latin typeface="Times New Roman" panose="02020603050405020304" pitchFamily="18" charset="0"/>
                <a:ea typeface="Times New Roman" panose="02020603050405020304" pitchFamily="18" charset="0"/>
              </a:rPr>
              <a:t>Two (2) full time middle or high school students who are in good standing and who reside in Winchendon.  A student may not hold an adult seat.</a:t>
            </a:r>
            <a:endParaRPr lang="en-US" sz="1000" dirty="0">
              <a:latin typeface="Times New Roman" panose="02020603050405020304" pitchFamily="18" charset="0"/>
              <a:ea typeface="Times New Roman" panose="02020603050405020304" pitchFamily="18" charset="0"/>
            </a:endParaRPr>
          </a:p>
          <a:p>
            <a:pPr marL="342900" marR="523240" lvl="0" indent="-342900">
              <a:lnSpc>
                <a:spcPct val="115000"/>
              </a:lnSpc>
              <a:spcBef>
                <a:spcPts val="0"/>
              </a:spcBef>
              <a:spcAft>
                <a:spcPts val="0"/>
              </a:spcAft>
              <a:buFont typeface="Symbol" panose="05050102010706020507" pitchFamily="18" charset="2"/>
              <a:buChar char=""/>
              <a:tabLst>
                <a:tab pos="1105535" algn="l"/>
                <a:tab pos="1314450" algn="l"/>
              </a:tabLst>
            </a:pPr>
            <a:r>
              <a:rPr lang="en-US" sz="1200" strike="sngStrike" dirty="0">
                <a:latin typeface="Times New Roman" panose="02020603050405020304" pitchFamily="18" charset="0"/>
                <a:ea typeface="Times New Roman" panose="02020603050405020304" pitchFamily="18" charset="0"/>
              </a:rPr>
              <a:t> One (1) member shall be a</a:t>
            </a:r>
            <a:r>
              <a:rPr lang="en-US" sz="1200" strike="sngStrike" spc="5"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Winchendon</a:t>
            </a:r>
            <a:r>
              <a:rPr lang="en-US" sz="1200" strike="sngStrike" spc="-10"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middle</a:t>
            </a:r>
            <a:r>
              <a:rPr lang="en-US" sz="1200" strike="sngStrike" spc="-5"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school</a:t>
            </a:r>
            <a:r>
              <a:rPr lang="en-US" sz="1200" strike="sngStrike" spc="-5"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student</a:t>
            </a:r>
            <a:r>
              <a:rPr lang="en-US" sz="1200" strike="sngStrike" spc="-5"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in</a:t>
            </a:r>
            <a:r>
              <a:rPr lang="en-US" sz="1200" strike="sngStrike" spc="-5"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good</a:t>
            </a:r>
            <a:r>
              <a:rPr lang="en-US" sz="1200" strike="sngStrike" spc="-5"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standing,</a:t>
            </a:r>
            <a:r>
              <a:rPr lang="en-US" sz="1200" strike="sngStrike" spc="-10"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and</a:t>
            </a:r>
            <a:r>
              <a:rPr lang="en-US" sz="1200" strike="sngStrike" spc="-5"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one</a:t>
            </a:r>
            <a:r>
              <a:rPr lang="en-US" sz="1200" strike="sngStrike" spc="-10"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(1)</a:t>
            </a:r>
            <a:r>
              <a:rPr lang="en-US" sz="1200" strike="sngStrike" spc="-25"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member</a:t>
            </a:r>
            <a:r>
              <a:rPr lang="en-US" sz="1200" strike="sngStrike" spc="-10"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shall</a:t>
            </a:r>
            <a:r>
              <a:rPr lang="en-US" sz="1200" strike="sngStrike" spc="-5"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be</a:t>
            </a:r>
            <a:r>
              <a:rPr lang="en-US" sz="1200" strike="sngStrike" spc="-10"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a</a:t>
            </a:r>
            <a:r>
              <a:rPr lang="en-US" sz="1200" strike="sngStrike" spc="-285"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Winchendon</a:t>
            </a:r>
            <a:r>
              <a:rPr lang="en-US" sz="1200" strike="sngStrike" spc="-5"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high school</a:t>
            </a:r>
            <a:r>
              <a:rPr lang="en-US" sz="1200" strike="sngStrike" spc="10" dirty="0">
                <a:latin typeface="Times New Roman" panose="02020603050405020304" pitchFamily="18" charset="0"/>
                <a:ea typeface="Times New Roman" panose="02020603050405020304" pitchFamily="18" charset="0"/>
              </a:rPr>
              <a:t> </a:t>
            </a:r>
            <a:r>
              <a:rPr lang="en-US" sz="1200" strike="sngStrike" dirty="0">
                <a:latin typeface="Times New Roman" panose="02020603050405020304" pitchFamily="18" charset="0"/>
                <a:ea typeface="Times New Roman" panose="02020603050405020304" pitchFamily="18" charset="0"/>
              </a:rPr>
              <a:t>student in good standing.</a:t>
            </a:r>
            <a:endParaRPr lang="en-US" sz="1000" dirty="0">
              <a:latin typeface="Times New Roman" panose="02020603050405020304" pitchFamily="18" charset="0"/>
              <a:ea typeface="Times New Roman" panose="02020603050405020304" pitchFamily="18" charset="0"/>
            </a:endParaRPr>
          </a:p>
          <a:p>
            <a:pPr marL="742950" marR="535940" lvl="1" indent="-285750">
              <a:lnSpc>
                <a:spcPct val="115000"/>
              </a:lnSpc>
              <a:spcBef>
                <a:spcPts val="5"/>
              </a:spcBef>
              <a:spcAft>
                <a:spcPts val="0"/>
              </a:spcAft>
              <a:buSzPts val="1200"/>
              <a:buFont typeface="Times New Roman" panose="02020603050405020304" pitchFamily="18" charset="0"/>
              <a:buAutoNum type="alphaUcParenBoth" startAt="2"/>
              <a:tabLst>
                <a:tab pos="1314450" algn="l"/>
              </a:tabLst>
            </a:pPr>
            <a:r>
              <a:rPr lang="en-US" sz="1200" strike="sngStrike" spc="-10" dirty="0">
                <a:latin typeface="Times New Roman" panose="02020603050405020304" pitchFamily="18" charset="0"/>
                <a:ea typeface="Times New Roman" panose="02020603050405020304" pitchFamily="18" charset="0"/>
              </a:rPr>
              <a:t>The</a:t>
            </a:r>
            <a:r>
              <a:rPr lang="en-US" sz="1200" strike="sngStrike" spc="-25" dirty="0">
                <a:latin typeface="Times New Roman" panose="02020603050405020304" pitchFamily="18" charset="0"/>
                <a:ea typeface="Times New Roman" panose="02020603050405020304" pitchFamily="18" charset="0"/>
              </a:rPr>
              <a:t> </a:t>
            </a:r>
            <a:r>
              <a:rPr lang="en-US" sz="1200" strike="sngStrike" spc="-10" dirty="0">
                <a:latin typeface="Times New Roman" panose="02020603050405020304" pitchFamily="18" charset="0"/>
                <a:ea typeface="Times New Roman" panose="02020603050405020304" pitchFamily="18" charset="0"/>
              </a:rPr>
              <a:t>terms</a:t>
            </a:r>
            <a:r>
              <a:rPr lang="en-US" sz="1200" strike="sngStrike" spc="-5" dirty="0">
                <a:latin typeface="Times New Roman" panose="02020603050405020304" pitchFamily="18" charset="0"/>
                <a:ea typeface="Times New Roman" panose="02020603050405020304" pitchFamily="18" charset="0"/>
              </a:rPr>
              <a:t> </a:t>
            </a:r>
            <a:r>
              <a:rPr lang="en-US" sz="1200" strike="sngStrike" spc="-10" dirty="0">
                <a:latin typeface="Times New Roman" panose="02020603050405020304" pitchFamily="18" charset="0"/>
                <a:ea typeface="Times New Roman" panose="02020603050405020304" pitchFamily="18" charset="0"/>
              </a:rPr>
              <a:t>shall be</a:t>
            </a:r>
            <a:r>
              <a:rPr lang="en-US" sz="1200" spc="-10" dirty="0">
                <a:latin typeface="Times New Roman" panose="02020603050405020304" pitchFamily="18" charset="0"/>
                <a:ea typeface="Times New Roman" panose="02020603050405020304" pitchFamily="18" charset="0"/>
              </a:rPr>
              <a:t> </a:t>
            </a:r>
            <a:r>
              <a:rPr lang="en-US" sz="1200" u="sng" spc="-10" dirty="0">
                <a:latin typeface="Times New Roman" panose="02020603050405020304" pitchFamily="18" charset="0"/>
                <a:ea typeface="Times New Roman" panose="02020603050405020304" pitchFamily="18" charset="0"/>
              </a:rPr>
              <a:t>Each adult member shall serve</a:t>
            </a:r>
            <a:r>
              <a:rPr lang="en-US" sz="1200" spc="-10" dirty="0">
                <a:latin typeface="Times New Roman" panose="02020603050405020304" pitchFamily="18" charset="0"/>
                <a:ea typeface="Times New Roman" panose="02020603050405020304" pitchFamily="18" charset="0"/>
              </a:rPr>
              <a:t> for</a:t>
            </a:r>
            <a:r>
              <a:rPr lang="en-US" sz="1200" spc="-25" dirty="0">
                <a:latin typeface="Times New Roman" panose="02020603050405020304" pitchFamily="18" charset="0"/>
                <a:ea typeface="Times New Roman" panose="02020603050405020304" pitchFamily="18" charset="0"/>
              </a:rPr>
              <a:t> </a:t>
            </a:r>
            <a:r>
              <a:rPr lang="en-US" sz="1200" spc="-10" dirty="0">
                <a:latin typeface="Times New Roman" panose="02020603050405020304" pitchFamily="18" charset="0"/>
                <a:ea typeface="Times New Roman" panose="02020603050405020304" pitchFamily="18" charset="0"/>
              </a:rPr>
              <a:t>three</a:t>
            </a:r>
            <a:r>
              <a:rPr lang="en-US" sz="1200" spc="30" dirty="0">
                <a:latin typeface="Times New Roman" panose="02020603050405020304" pitchFamily="18" charset="0"/>
                <a:ea typeface="Times New Roman" panose="02020603050405020304" pitchFamily="18" charset="0"/>
              </a:rPr>
              <a:t> </a:t>
            </a:r>
            <a:r>
              <a:rPr lang="en-US" sz="1200" spc="-10" dirty="0">
                <a:latin typeface="Times New Roman" panose="02020603050405020304" pitchFamily="18" charset="0"/>
                <a:ea typeface="Times New Roman" panose="02020603050405020304" pitchFamily="18" charset="0"/>
              </a:rPr>
              <a:t>years and</a:t>
            </a:r>
            <a:r>
              <a:rPr lang="en-US" sz="1200" spc="-5" dirty="0">
                <a:latin typeface="Times New Roman" panose="02020603050405020304" pitchFamily="18" charset="0"/>
                <a:ea typeface="Times New Roman" panose="02020603050405020304" pitchFamily="18" charset="0"/>
              </a:rPr>
              <a:t> </a:t>
            </a:r>
            <a:r>
              <a:rPr lang="en-US" sz="1200" spc="-10" dirty="0">
                <a:latin typeface="Times New Roman" panose="02020603050405020304" pitchFamily="18" charset="0"/>
                <a:ea typeface="Times New Roman" panose="02020603050405020304" pitchFamily="18" charset="0"/>
              </a:rPr>
              <a:t>so</a:t>
            </a:r>
            <a:r>
              <a:rPr lang="en-US" sz="1200" spc="-5" dirty="0">
                <a:latin typeface="Times New Roman" panose="02020603050405020304" pitchFamily="18" charset="0"/>
                <a:ea typeface="Times New Roman" panose="02020603050405020304" pitchFamily="18" charset="0"/>
              </a:rPr>
              <a:t> </a:t>
            </a:r>
            <a:r>
              <a:rPr lang="en-US" sz="1200" spc="-10" dirty="0">
                <a:latin typeface="Times New Roman" panose="02020603050405020304" pitchFamily="18" charset="0"/>
                <a:ea typeface="Times New Roman" panose="02020603050405020304" pitchFamily="18" charset="0"/>
              </a:rPr>
              <a:t>arranged</a:t>
            </a:r>
            <a:r>
              <a:rPr lang="en-US" sz="1200" spc="-5" dirty="0">
                <a:latin typeface="Times New Roman" panose="02020603050405020304" pitchFamily="18" charset="0"/>
                <a:ea typeface="Times New Roman" panose="02020603050405020304" pitchFamily="18" charset="0"/>
              </a:rPr>
              <a:t> </a:t>
            </a:r>
            <a:r>
              <a:rPr lang="en-US" sz="1200" spc="-10" dirty="0">
                <a:latin typeface="Times New Roman" panose="02020603050405020304" pitchFamily="18" charset="0"/>
                <a:ea typeface="Times New Roman" panose="02020603050405020304" pitchFamily="18" charset="0"/>
              </a:rPr>
              <a:t>that</a:t>
            </a:r>
            <a:r>
              <a:rPr lang="en-US" sz="1200" spc="-5" dirty="0">
                <a:latin typeface="Times New Roman" panose="02020603050405020304" pitchFamily="18" charset="0"/>
                <a:ea typeface="Times New Roman" panose="02020603050405020304" pitchFamily="18" charset="0"/>
              </a:rPr>
              <a:t> </a:t>
            </a:r>
            <a:r>
              <a:rPr lang="en-US" sz="1200" spc="-10" dirty="0">
                <a:latin typeface="Times New Roman" panose="02020603050405020304" pitchFamily="18" charset="0"/>
                <a:ea typeface="Times New Roman" panose="02020603050405020304" pitchFamily="18" charset="0"/>
              </a:rPr>
              <a:t>the</a:t>
            </a:r>
            <a:r>
              <a:rPr lang="en-US" sz="1200" spc="-5" dirty="0">
                <a:latin typeface="Times New Roman" panose="02020603050405020304" pitchFamily="18" charset="0"/>
                <a:ea typeface="Times New Roman" panose="02020603050405020304" pitchFamily="18" charset="0"/>
              </a:rPr>
              <a:t> </a:t>
            </a:r>
            <a:r>
              <a:rPr lang="en-US" sz="1200" spc="-10" dirty="0">
                <a:latin typeface="Times New Roman" panose="02020603050405020304" pitchFamily="18" charset="0"/>
                <a:ea typeface="Times New Roman" panose="02020603050405020304" pitchFamily="18" charset="0"/>
              </a:rPr>
              <a:t>term</a:t>
            </a:r>
            <a:r>
              <a:rPr lang="en-US" sz="1200" spc="-5" dirty="0">
                <a:latin typeface="Times New Roman" panose="02020603050405020304" pitchFamily="18" charset="0"/>
                <a:ea typeface="Times New Roman" panose="02020603050405020304" pitchFamily="18" charset="0"/>
              </a:rPr>
              <a:t> </a:t>
            </a:r>
            <a:r>
              <a:rPr lang="en-US" sz="1200" spc="-10" dirty="0">
                <a:latin typeface="Times New Roman" panose="02020603050405020304" pitchFamily="18" charset="0"/>
                <a:ea typeface="Times New Roman" panose="02020603050405020304" pitchFamily="18" charset="0"/>
              </a:rPr>
              <a:t>of as</a:t>
            </a:r>
            <a:r>
              <a:rPr lang="en-US" sz="1200" spc="-5" dirty="0">
                <a:latin typeface="Times New Roman" panose="02020603050405020304" pitchFamily="18" charset="0"/>
                <a:ea typeface="Times New Roman" panose="02020603050405020304" pitchFamily="18" charset="0"/>
              </a:rPr>
              <a:t> </a:t>
            </a:r>
            <a:r>
              <a:rPr lang="en-US" sz="1200" spc="-10" dirty="0">
                <a:latin typeface="Times New Roman" panose="02020603050405020304" pitchFamily="18" charset="0"/>
                <a:ea typeface="Times New Roman" panose="02020603050405020304" pitchFamily="18" charset="0"/>
              </a:rPr>
              <a:t>nearly</a:t>
            </a:r>
            <a:r>
              <a:rPr lang="en-US" sz="1200" spc="-40" dirty="0">
                <a:latin typeface="Times New Roman" panose="02020603050405020304" pitchFamily="18" charset="0"/>
                <a:ea typeface="Times New Roman" panose="02020603050405020304" pitchFamily="18" charset="0"/>
              </a:rPr>
              <a:t> </a:t>
            </a:r>
            <a:r>
              <a:rPr lang="en-US" sz="1200" spc="-10" dirty="0">
                <a:latin typeface="Times New Roman" panose="02020603050405020304" pitchFamily="18" charset="0"/>
                <a:ea typeface="Times New Roman" panose="02020603050405020304" pitchFamily="18" charset="0"/>
              </a:rPr>
              <a:t>an equal number</a:t>
            </a:r>
            <a:r>
              <a:rPr lang="en-US" sz="1200" spc="-25" dirty="0">
                <a:latin typeface="Times New Roman" panose="02020603050405020304" pitchFamily="18" charset="0"/>
                <a:ea typeface="Times New Roman" panose="02020603050405020304" pitchFamily="18" charset="0"/>
              </a:rPr>
              <a:t> </a:t>
            </a:r>
            <a:r>
              <a:rPr lang="en-US" sz="1200" spc="-10" dirty="0">
                <a:latin typeface="Times New Roman" panose="02020603050405020304" pitchFamily="18" charset="0"/>
                <a:ea typeface="Times New Roman" panose="02020603050405020304" pitchFamily="18" charset="0"/>
              </a:rPr>
              <a:t>as is possible shall expire each</a:t>
            </a:r>
            <a:r>
              <a:rPr lang="en-US" sz="1200" spc="35" dirty="0">
                <a:latin typeface="Times New Roman" panose="02020603050405020304" pitchFamily="18" charset="0"/>
                <a:ea typeface="Times New Roman" panose="02020603050405020304" pitchFamily="18" charset="0"/>
              </a:rPr>
              <a:t> </a:t>
            </a:r>
            <a:r>
              <a:rPr lang="en-US" sz="1200" spc="-10" dirty="0">
                <a:latin typeface="Times New Roman" panose="02020603050405020304" pitchFamily="18" charset="0"/>
                <a:ea typeface="Times New Roman" panose="02020603050405020304" pitchFamily="18" charset="0"/>
              </a:rPr>
              <a:t>year.</a:t>
            </a:r>
            <a:endParaRPr lang="en-US" sz="1000" spc="-10" dirty="0">
              <a:latin typeface="Times New Roman" panose="02020603050405020304" pitchFamily="18" charset="0"/>
              <a:ea typeface="Times New Roman" panose="02020603050405020304" pitchFamily="18" charset="0"/>
            </a:endParaRPr>
          </a:p>
          <a:p>
            <a:pPr marL="742950" marR="0" lvl="1" indent="-285750">
              <a:lnSpc>
                <a:spcPts val="1360"/>
              </a:lnSpc>
              <a:spcBef>
                <a:spcPts val="0"/>
              </a:spcBef>
              <a:spcAft>
                <a:spcPts val="0"/>
              </a:spcAft>
              <a:buSzPts val="1200"/>
              <a:buFont typeface="Times New Roman" panose="02020603050405020304" pitchFamily="18" charset="0"/>
              <a:buAutoNum type="alphaUcParenBoth" startAt="2"/>
              <a:tabLst>
                <a:tab pos="1314450" algn="l"/>
              </a:tabLst>
            </a:pPr>
            <a:r>
              <a:rPr lang="en-US" sz="1200" strike="sngStrike" spc="-10" dirty="0">
                <a:latin typeface="Times New Roman" panose="02020603050405020304" pitchFamily="18" charset="0"/>
                <a:ea typeface="Times New Roman" panose="02020603050405020304" pitchFamily="18" charset="0"/>
              </a:rPr>
              <a:t>Upon</a:t>
            </a:r>
            <a:r>
              <a:rPr lang="en-US" sz="1200" strike="sngStrike" spc="-15" dirty="0">
                <a:latin typeface="Times New Roman" panose="02020603050405020304" pitchFamily="18" charset="0"/>
                <a:ea typeface="Times New Roman" panose="02020603050405020304" pitchFamily="18" charset="0"/>
              </a:rPr>
              <a:t> </a:t>
            </a:r>
            <a:r>
              <a:rPr lang="en-US" sz="1200" strike="sngStrike" spc="-10" dirty="0">
                <a:latin typeface="Times New Roman" panose="02020603050405020304" pitchFamily="18" charset="0"/>
                <a:ea typeface="Times New Roman" panose="02020603050405020304" pitchFamily="18" charset="0"/>
              </a:rPr>
              <a:t>the</a:t>
            </a:r>
            <a:r>
              <a:rPr lang="en-US" sz="1200" strike="sngStrike" spc="-20" dirty="0">
                <a:latin typeface="Times New Roman" panose="02020603050405020304" pitchFamily="18" charset="0"/>
                <a:ea typeface="Times New Roman" panose="02020603050405020304" pitchFamily="18" charset="0"/>
              </a:rPr>
              <a:t> </a:t>
            </a:r>
            <a:r>
              <a:rPr lang="en-US" sz="1200" strike="sngStrike" spc="-10" dirty="0">
                <a:latin typeface="Times New Roman" panose="02020603050405020304" pitchFamily="18" charset="0"/>
                <a:ea typeface="Times New Roman" panose="02020603050405020304" pitchFamily="18" charset="0"/>
              </a:rPr>
              <a:t>completion of</a:t>
            </a:r>
            <a:r>
              <a:rPr lang="en-US" sz="1200" strike="sngStrike" spc="-25" dirty="0">
                <a:latin typeface="Times New Roman" panose="02020603050405020304" pitchFamily="18" charset="0"/>
                <a:ea typeface="Times New Roman" panose="02020603050405020304" pitchFamily="18" charset="0"/>
              </a:rPr>
              <a:t> </a:t>
            </a:r>
            <a:r>
              <a:rPr lang="en-US" sz="1200" strike="sngStrike" spc="-10" dirty="0">
                <a:latin typeface="Times New Roman" panose="02020603050405020304" pitchFamily="18" charset="0"/>
                <a:ea typeface="Times New Roman" panose="02020603050405020304" pitchFamily="18" charset="0"/>
              </a:rPr>
              <a:t>these</a:t>
            </a:r>
            <a:r>
              <a:rPr lang="en-US" sz="1200" strike="sngStrike" spc="-25" dirty="0">
                <a:latin typeface="Times New Roman" panose="02020603050405020304" pitchFamily="18" charset="0"/>
                <a:ea typeface="Times New Roman" panose="02020603050405020304" pitchFamily="18" charset="0"/>
              </a:rPr>
              <a:t> </a:t>
            </a:r>
            <a:r>
              <a:rPr lang="en-US" sz="1200" strike="sngStrike" spc="-10" dirty="0">
                <a:latin typeface="Times New Roman" panose="02020603050405020304" pitchFamily="18" charset="0"/>
                <a:ea typeface="Times New Roman" panose="02020603050405020304" pitchFamily="18" charset="0"/>
              </a:rPr>
              <a:t>original terms,  </a:t>
            </a:r>
            <a:r>
              <a:rPr lang="en-US" sz="1200" spc="-10" dirty="0">
                <a:latin typeface="Times New Roman" panose="02020603050405020304" pitchFamily="18" charset="0"/>
                <a:ea typeface="Times New Roman" panose="02020603050405020304" pitchFamily="18" charset="0"/>
              </a:rPr>
              <a:t>Each</a:t>
            </a:r>
            <a:r>
              <a:rPr lang="en-US" sz="1200" spc="15" dirty="0">
                <a:latin typeface="Times New Roman" panose="02020603050405020304" pitchFamily="18" charset="0"/>
                <a:ea typeface="Times New Roman" panose="02020603050405020304" pitchFamily="18" charset="0"/>
              </a:rPr>
              <a:t> </a:t>
            </a:r>
            <a:r>
              <a:rPr lang="en-US" sz="1200" spc="-10" dirty="0">
                <a:latin typeface="Times New Roman" panose="02020603050405020304" pitchFamily="18" charset="0"/>
                <a:ea typeface="Times New Roman" panose="02020603050405020304" pitchFamily="18" charset="0"/>
              </a:rPr>
              <a:t>member shall serve</a:t>
            </a:r>
            <a:r>
              <a:rPr lang="en-US" sz="1200" spc="-30" dirty="0">
                <a:latin typeface="Times New Roman" panose="02020603050405020304" pitchFamily="18" charset="0"/>
                <a:ea typeface="Times New Roman" panose="02020603050405020304" pitchFamily="18" charset="0"/>
              </a:rPr>
              <a:t> </a:t>
            </a:r>
            <a:r>
              <a:rPr lang="en-US" sz="1200" spc="-10" dirty="0">
                <a:latin typeface="Times New Roman" panose="02020603050405020304" pitchFamily="18" charset="0"/>
                <a:ea typeface="Times New Roman" panose="02020603050405020304" pitchFamily="18" charset="0"/>
              </a:rPr>
              <a:t>for</a:t>
            </a:r>
            <a:r>
              <a:rPr lang="en-US" sz="1200" spc="-15" dirty="0">
                <a:latin typeface="Times New Roman" panose="02020603050405020304" pitchFamily="18" charset="0"/>
                <a:ea typeface="Times New Roman" panose="02020603050405020304" pitchFamily="18" charset="0"/>
              </a:rPr>
              <a:t> </a:t>
            </a:r>
            <a:r>
              <a:rPr lang="en-US" sz="1200" spc="-10" dirty="0">
                <a:latin typeface="Times New Roman" panose="02020603050405020304" pitchFamily="18" charset="0"/>
                <a:ea typeface="Times New Roman" panose="02020603050405020304" pitchFamily="18" charset="0"/>
              </a:rPr>
              <a:t>three</a:t>
            </a:r>
            <a:r>
              <a:rPr lang="en-US" sz="1200" spc="25" dirty="0">
                <a:latin typeface="Times New Roman" panose="02020603050405020304" pitchFamily="18" charset="0"/>
                <a:ea typeface="Times New Roman" panose="02020603050405020304" pitchFamily="18" charset="0"/>
              </a:rPr>
              <a:t> </a:t>
            </a:r>
            <a:r>
              <a:rPr lang="en-US" sz="1200" spc="-10" dirty="0">
                <a:latin typeface="Times New Roman" panose="02020603050405020304" pitchFamily="18" charset="0"/>
                <a:ea typeface="Times New Roman" panose="02020603050405020304" pitchFamily="18" charset="0"/>
              </a:rPr>
              <a:t>years.</a:t>
            </a:r>
            <a:endParaRPr lang="en-US" sz="1000" spc="-10" dirty="0">
              <a:latin typeface="Times New Roman" panose="02020603050405020304" pitchFamily="18" charset="0"/>
              <a:ea typeface="Times New Roman" panose="02020603050405020304" pitchFamily="18" charset="0"/>
            </a:endParaRPr>
          </a:p>
          <a:p>
            <a:pPr marL="742950" marR="0" lvl="1" indent="-285750">
              <a:spcBef>
                <a:spcPts val="215"/>
              </a:spcBef>
              <a:spcAft>
                <a:spcPts val="0"/>
              </a:spcAft>
              <a:buSzPts val="1200"/>
              <a:buFont typeface="Times New Roman" panose="02020603050405020304" pitchFamily="18" charset="0"/>
              <a:buAutoNum type="alphaUcParenBoth" startAt="2"/>
              <a:tabLst>
                <a:tab pos="1314450" algn="l"/>
              </a:tabLst>
            </a:pPr>
            <a:r>
              <a:rPr lang="en-US" sz="1200" spc="-10" dirty="0">
                <a:latin typeface="Times New Roman" panose="02020603050405020304" pitchFamily="18" charset="0"/>
                <a:ea typeface="Times New Roman" panose="02020603050405020304" pitchFamily="18" charset="0"/>
              </a:rPr>
              <a:t>Student members</a:t>
            </a:r>
            <a:r>
              <a:rPr lang="en-US" sz="1200" spc="-5" dirty="0">
                <a:latin typeface="Times New Roman" panose="02020603050405020304" pitchFamily="18" charset="0"/>
                <a:ea typeface="Times New Roman" panose="02020603050405020304" pitchFamily="18" charset="0"/>
              </a:rPr>
              <a:t> </a:t>
            </a:r>
            <a:r>
              <a:rPr lang="en-US" sz="1200" spc="-10" dirty="0">
                <a:latin typeface="Times New Roman" panose="02020603050405020304" pitchFamily="18" charset="0"/>
                <a:ea typeface="Times New Roman" panose="02020603050405020304" pitchFamily="18" charset="0"/>
              </a:rPr>
              <a:t>shall</a:t>
            </a:r>
            <a:r>
              <a:rPr lang="en-US" sz="1200" spc="-5" dirty="0">
                <a:latin typeface="Times New Roman" panose="02020603050405020304" pitchFamily="18" charset="0"/>
                <a:ea typeface="Times New Roman" panose="02020603050405020304" pitchFamily="18" charset="0"/>
              </a:rPr>
              <a:t> </a:t>
            </a:r>
            <a:r>
              <a:rPr lang="en-US" sz="1200" spc="-10" dirty="0">
                <a:latin typeface="Times New Roman" panose="02020603050405020304" pitchFamily="18" charset="0"/>
                <a:ea typeface="Times New Roman" panose="02020603050405020304" pitchFamily="18" charset="0"/>
              </a:rPr>
              <a:t>be</a:t>
            </a:r>
            <a:r>
              <a:rPr lang="en-US" sz="1200" spc="-25" dirty="0">
                <a:latin typeface="Times New Roman" panose="02020603050405020304" pitchFamily="18" charset="0"/>
                <a:ea typeface="Times New Roman" panose="02020603050405020304" pitchFamily="18" charset="0"/>
              </a:rPr>
              <a:t> </a:t>
            </a:r>
            <a:r>
              <a:rPr lang="en-US" sz="1200" spc="-10" dirty="0">
                <a:latin typeface="Times New Roman" panose="02020603050405020304" pitchFamily="18" charset="0"/>
                <a:ea typeface="Times New Roman" panose="02020603050405020304" pitchFamily="18" charset="0"/>
              </a:rPr>
              <a:t>appointed annually.</a:t>
            </a:r>
            <a:endParaRPr lang="en-US" sz="1000" spc="-10" dirty="0">
              <a:latin typeface="Times New Roman" panose="02020603050405020304" pitchFamily="18" charset="0"/>
              <a:ea typeface="Times New Roman" panose="02020603050405020304" pitchFamily="18" charset="0"/>
            </a:endParaRPr>
          </a:p>
          <a:p>
            <a:pPr marL="742950" marR="0" lvl="1" indent="-285750">
              <a:spcBef>
                <a:spcPts val="215"/>
              </a:spcBef>
              <a:spcAft>
                <a:spcPts val="0"/>
              </a:spcAft>
              <a:buSzPts val="1200"/>
              <a:buFont typeface="Times New Roman" panose="02020603050405020304" pitchFamily="18" charset="0"/>
              <a:buAutoNum type="alphaUcParenBoth" startAt="2"/>
              <a:tabLst>
                <a:tab pos="1314450" algn="l"/>
              </a:tabLst>
            </a:pPr>
            <a:r>
              <a:rPr lang="en-US" sz="1200" u="sng" spc="-10" dirty="0">
                <a:latin typeface="Times New Roman" panose="02020603050405020304" pitchFamily="18" charset="0"/>
                <a:ea typeface="Times New Roman" panose="02020603050405020304" pitchFamily="18" charset="0"/>
              </a:rPr>
              <a:t>No more than two members of the same household shall hold concurrent seats</a:t>
            </a:r>
            <a:r>
              <a:rPr lang="en-US" sz="1200" spc="-10" dirty="0">
                <a:latin typeface="Times New Roman" panose="02020603050405020304" pitchFamily="18" charset="0"/>
                <a:ea typeface="Times New Roman" panose="02020603050405020304" pitchFamily="18" charset="0"/>
              </a:rPr>
              <a:t>.</a:t>
            </a:r>
            <a:endParaRPr lang="en-US" sz="1000" spc="-10" dirty="0">
              <a:latin typeface="Times New Roman" panose="02020603050405020304" pitchFamily="18" charset="0"/>
              <a:ea typeface="Times New Roman" panose="02020603050405020304" pitchFamily="18" charset="0"/>
            </a:endParaRPr>
          </a:p>
          <a:p>
            <a:pPr marL="800100" marR="0" indent="-762000" algn="ctr">
              <a:spcBef>
                <a:spcPts val="5"/>
              </a:spcBef>
              <a:spcAft>
                <a:spcPts val="0"/>
              </a:spcAft>
              <a:tabLst>
                <a:tab pos="1314450" algn="l"/>
              </a:tabLst>
            </a:pPr>
            <a:r>
              <a:rPr lang="en-US" sz="1550" dirty="0">
                <a:latin typeface="Times New Roman" panose="02020603050405020304" pitchFamily="18" charset="0"/>
                <a:ea typeface="Times New Roman" panose="02020603050405020304" pitchFamily="18" charset="0"/>
              </a:rPr>
              <a:t> </a:t>
            </a:r>
            <a:endParaRPr lang="en-US" sz="1000" dirty="0">
              <a:latin typeface="Times New Roman" panose="02020603050405020304" pitchFamily="18" charset="0"/>
              <a:ea typeface="Times New Roman" panose="02020603050405020304" pitchFamily="18" charset="0"/>
            </a:endParaRPr>
          </a:p>
          <a:p>
            <a:pPr marL="514350" marR="231775" indent="-457200">
              <a:lnSpc>
                <a:spcPct val="115000"/>
              </a:lnSpc>
              <a:spcBef>
                <a:spcPts val="0"/>
              </a:spcBef>
              <a:spcAft>
                <a:spcPts val="0"/>
              </a:spcAft>
            </a:pPr>
            <a:r>
              <a:rPr lang="en-US" sz="1200" dirty="0">
                <a:latin typeface="Times New Roman" panose="02020603050405020304" pitchFamily="18" charset="0"/>
                <a:ea typeface="Times New Roman" panose="02020603050405020304" pitchFamily="18" charset="0"/>
              </a:rPr>
              <a:t>2.	The Commission acts in an advisory capacity in matters pertaining to public recreation, makes</a:t>
            </a:r>
            <a:r>
              <a:rPr lang="en-US" sz="1200" spc="5" dirty="0">
                <a:latin typeface="Times New Roman" panose="02020603050405020304" pitchFamily="18" charset="0"/>
                <a:ea typeface="Times New Roman" panose="02020603050405020304" pitchFamily="18" charset="0"/>
              </a:rPr>
              <a:t> </a:t>
            </a:r>
            <a:r>
              <a:rPr lang="en-US" sz="1200" dirty="0">
                <a:latin typeface="Times New Roman" panose="02020603050405020304" pitchFamily="18" charset="0"/>
                <a:ea typeface="Times New Roman" panose="02020603050405020304" pitchFamily="18" charset="0"/>
              </a:rPr>
              <a:t>annual budget recommendations and assists in planning a recreation program to stimulate public interest.</a:t>
            </a:r>
            <a:endParaRPr lang="en-US" sz="1000" dirty="0">
              <a:latin typeface="Times New Roman" panose="02020603050405020304" pitchFamily="18" charset="0"/>
              <a:ea typeface="Times New Roman" panose="02020603050405020304" pitchFamily="18" charset="0"/>
            </a:endParaRPr>
          </a:p>
          <a:p>
            <a:pPr marL="514350" marR="0" indent="-457200">
              <a:lnSpc>
                <a:spcPts val="1370"/>
              </a:lnSpc>
              <a:spcBef>
                <a:spcPts val="0"/>
              </a:spcBef>
              <a:spcAft>
                <a:spcPts val="0"/>
              </a:spcAft>
              <a:tabLst>
                <a:tab pos="628650" algn="l"/>
                <a:tab pos="1104900" algn="l"/>
                <a:tab pos="1314450" algn="l"/>
              </a:tabLst>
            </a:pPr>
            <a:r>
              <a:rPr lang="en-US" sz="1200" dirty="0">
                <a:latin typeface="Times New Roman" panose="02020603050405020304" pitchFamily="18" charset="0"/>
                <a:ea typeface="Times New Roman" panose="02020603050405020304" pitchFamily="18" charset="0"/>
              </a:rPr>
              <a:t>3.	The</a:t>
            </a:r>
            <a:r>
              <a:rPr lang="en-US" sz="1200" spc="-15" dirty="0">
                <a:latin typeface="Times New Roman" panose="02020603050405020304" pitchFamily="18" charset="0"/>
                <a:ea typeface="Times New Roman" panose="02020603050405020304" pitchFamily="18" charset="0"/>
              </a:rPr>
              <a:t> </a:t>
            </a:r>
            <a:r>
              <a:rPr lang="en-US" sz="1200" dirty="0">
                <a:latin typeface="Times New Roman" panose="02020603050405020304" pitchFamily="18" charset="0"/>
                <a:ea typeface="Times New Roman" panose="02020603050405020304" pitchFamily="18" charset="0"/>
              </a:rPr>
              <a:t>stated primary</a:t>
            </a:r>
            <a:r>
              <a:rPr lang="en-US" sz="1200" spc="-15" dirty="0">
                <a:latin typeface="Times New Roman" panose="02020603050405020304" pitchFamily="18" charset="0"/>
                <a:ea typeface="Times New Roman" panose="02020603050405020304" pitchFamily="18" charset="0"/>
              </a:rPr>
              <a:t> </a:t>
            </a:r>
            <a:r>
              <a:rPr lang="en-US" sz="1200" dirty="0">
                <a:latin typeface="Times New Roman" panose="02020603050405020304" pitchFamily="18" charset="0"/>
                <a:ea typeface="Times New Roman" panose="02020603050405020304" pitchFamily="18" charset="0"/>
              </a:rPr>
              <a:t>function of</a:t>
            </a:r>
            <a:r>
              <a:rPr lang="en-US" sz="1200" spc="-10" dirty="0">
                <a:latin typeface="Times New Roman" panose="02020603050405020304" pitchFamily="18" charset="0"/>
                <a:ea typeface="Times New Roman" panose="02020603050405020304" pitchFamily="18" charset="0"/>
              </a:rPr>
              <a:t> </a:t>
            </a:r>
            <a:r>
              <a:rPr lang="en-US" sz="1200" dirty="0">
                <a:latin typeface="Times New Roman" panose="02020603050405020304" pitchFamily="18" charset="0"/>
                <a:ea typeface="Times New Roman" panose="02020603050405020304" pitchFamily="18" charset="0"/>
              </a:rPr>
              <a:t>the Commission is</a:t>
            </a:r>
            <a:r>
              <a:rPr lang="en-US" sz="1200" spc="-10" dirty="0">
                <a:latin typeface="Times New Roman" panose="02020603050405020304" pitchFamily="18" charset="0"/>
                <a:ea typeface="Times New Roman" panose="02020603050405020304" pitchFamily="18" charset="0"/>
              </a:rPr>
              <a:t> </a:t>
            </a:r>
            <a:r>
              <a:rPr lang="en-US" sz="1200" dirty="0">
                <a:latin typeface="Times New Roman" panose="02020603050405020304" pitchFamily="18" charset="0"/>
                <a:ea typeface="Times New Roman" panose="02020603050405020304" pitchFamily="18" charset="0"/>
              </a:rPr>
              <a:t>to expand</a:t>
            </a:r>
            <a:r>
              <a:rPr lang="en-US" sz="1200" spc="-5" dirty="0">
                <a:latin typeface="Times New Roman" panose="02020603050405020304" pitchFamily="18" charset="0"/>
                <a:ea typeface="Times New Roman" panose="02020603050405020304" pitchFamily="18" charset="0"/>
              </a:rPr>
              <a:t> </a:t>
            </a:r>
            <a:r>
              <a:rPr lang="en-US" sz="1200" dirty="0">
                <a:latin typeface="Times New Roman" panose="02020603050405020304" pitchFamily="18" charset="0"/>
                <a:ea typeface="Times New Roman" panose="02020603050405020304" pitchFamily="18" charset="0"/>
              </a:rPr>
              <a:t>and enhance</a:t>
            </a:r>
            <a:r>
              <a:rPr lang="en-US" sz="1200" spc="-5" dirty="0">
                <a:latin typeface="Times New Roman" panose="02020603050405020304" pitchFamily="18" charset="0"/>
                <a:ea typeface="Times New Roman" panose="02020603050405020304" pitchFamily="18" charset="0"/>
              </a:rPr>
              <a:t> </a:t>
            </a:r>
            <a:r>
              <a:rPr lang="en-US" sz="1200" dirty="0">
                <a:latin typeface="Times New Roman" panose="02020603050405020304" pitchFamily="18" charset="0"/>
                <a:ea typeface="Times New Roman" panose="02020603050405020304" pitchFamily="18" charset="0"/>
              </a:rPr>
              <a:t>the recreation opportunities for the residents of Winchendon.</a:t>
            </a:r>
            <a:endParaRPr lang="en-US" sz="1000" dirty="0">
              <a:latin typeface="Times New Roman" panose="02020603050405020304" pitchFamily="18" charset="0"/>
              <a:ea typeface="Times New Roman" panose="02020603050405020304" pitchFamily="18" charset="0"/>
            </a:endParaRPr>
          </a:p>
          <a:p>
            <a:pPr marL="800100" marR="0" indent="-742950">
              <a:lnSpc>
                <a:spcPts val="1370"/>
              </a:lnSpc>
              <a:spcBef>
                <a:spcPts val="0"/>
              </a:spcBef>
              <a:spcAft>
                <a:spcPts val="0"/>
              </a:spcAft>
              <a:tabLst>
                <a:tab pos="628650" algn="l"/>
                <a:tab pos="1104900" algn="l"/>
                <a:tab pos="1314450" algn="l"/>
              </a:tabLst>
            </a:pPr>
            <a:r>
              <a:rPr lang="en-US" sz="1200" dirty="0">
                <a:latin typeface="Times New Roman" panose="02020603050405020304" pitchFamily="18" charset="0"/>
                <a:ea typeface="Times New Roman" panose="02020603050405020304" pitchFamily="18" charset="0"/>
              </a:rPr>
              <a:t> </a:t>
            </a:r>
            <a:endParaRPr lang="en-US" sz="1000" dirty="0">
              <a:latin typeface="Times New Roman" panose="02020603050405020304" pitchFamily="18" charset="0"/>
              <a:ea typeface="Times New Roman" panose="02020603050405020304" pitchFamily="18" charset="0"/>
            </a:endParaRPr>
          </a:p>
          <a:p>
            <a:pPr algn="just"/>
            <a:r>
              <a:rPr lang="en-US" sz="1200" dirty="0">
                <a:latin typeface="Times New Roman" panose="02020603050405020304" pitchFamily="18" charset="0"/>
                <a:ea typeface="Times New Roman" panose="02020603050405020304" pitchFamily="18" charset="0"/>
              </a:rPr>
              <a:t>or act in relation thereto. </a:t>
            </a:r>
            <a:endParaRPr lang="en-US" sz="1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687340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519160"/>
            <a:ext cx="12192000" cy="624840"/>
          </a:xfrm>
          <a:prstGeom prst="rect">
            <a:avLst/>
          </a:prstGeom>
          <a:solidFill>
            <a:schemeClr val="accent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Rectangle 9"/>
          <p:cNvSpPr/>
          <p:nvPr/>
        </p:nvSpPr>
        <p:spPr>
          <a:xfrm>
            <a:off x="0" y="8442960"/>
            <a:ext cx="12192000" cy="7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C0EBFC29-E341-44A8-910A-ED40C198BCEB}"/>
              </a:ext>
            </a:extLst>
          </p:cNvPr>
          <p:cNvSpPr>
            <a:spLocks noGrp="1"/>
          </p:cNvSpPr>
          <p:nvPr>
            <p:ph type="sldNum" sz="quarter" idx="12"/>
          </p:nvPr>
        </p:nvSpPr>
        <p:spPr/>
        <p:txBody>
          <a:bodyPr/>
          <a:lstStyle/>
          <a:p>
            <a:fld id="{F863145E-338E-42B9-8751-67AB39DC6B4E}" type="slidenum">
              <a:rPr lang="en-US" smtClean="0"/>
              <a:t>45</a:t>
            </a:fld>
            <a:endParaRPr lang="en-US" dirty="0"/>
          </a:p>
        </p:txBody>
      </p:sp>
      <p:sp>
        <p:nvSpPr>
          <p:cNvPr id="11" name="Title 1"/>
          <p:cNvSpPr txBox="1">
            <a:spLocks/>
          </p:cNvSpPr>
          <p:nvPr/>
        </p:nvSpPr>
        <p:spPr>
          <a:xfrm>
            <a:off x="838200" y="255503"/>
            <a:ext cx="10515600" cy="176741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ATM - Article 18: General Bylaw Amendment</a:t>
            </a:r>
            <a:endParaRPr lang="en-US" dirty="0"/>
          </a:p>
        </p:txBody>
      </p:sp>
      <p:cxnSp>
        <p:nvCxnSpPr>
          <p:cNvPr id="12" name="Straight Connector 11"/>
          <p:cNvCxnSpPr/>
          <p:nvPr/>
        </p:nvCxnSpPr>
        <p:spPr>
          <a:xfrm>
            <a:off x="954024" y="2009869"/>
            <a:ext cx="10070592" cy="0"/>
          </a:xfrm>
          <a:prstGeom prst="line">
            <a:avLst/>
          </a:prstGeom>
        </p:spPr>
        <p:style>
          <a:lnRef idx="1">
            <a:schemeClr val="dk1"/>
          </a:lnRef>
          <a:fillRef idx="0">
            <a:schemeClr val="dk1"/>
          </a:fillRef>
          <a:effectRef idx="0">
            <a:schemeClr val="dk1"/>
          </a:effectRef>
          <a:fontRef idx="minor">
            <a:schemeClr val="tx1"/>
          </a:fontRef>
        </p:style>
      </p:cxnSp>
      <p:sp>
        <p:nvSpPr>
          <p:cNvPr id="13" name="Content Placeholder 2"/>
          <p:cNvSpPr txBox="1">
            <a:spLocks/>
          </p:cNvSpPr>
          <p:nvPr/>
        </p:nvSpPr>
        <p:spPr>
          <a:xfrm>
            <a:off x="838200" y="2022920"/>
            <a:ext cx="10515600" cy="36668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a:p>
        </p:txBody>
      </p:sp>
      <p:sp>
        <p:nvSpPr>
          <p:cNvPr id="8" name="Text Box 2"/>
          <p:cNvSpPr txBox="1">
            <a:spLocks noChangeArrowheads="1"/>
          </p:cNvSpPr>
          <p:nvPr/>
        </p:nvSpPr>
        <p:spPr bwMode="auto">
          <a:xfrm>
            <a:off x="934357" y="2242671"/>
            <a:ext cx="10323286" cy="3990836"/>
          </a:xfrm>
          <a:prstGeom prst="rect">
            <a:avLst/>
          </a:prstGeom>
          <a:solidFill>
            <a:srgbClr val="D8D8D8"/>
          </a:solidFill>
          <a:ln w="9525">
            <a:solidFill>
              <a:srgbClr val="000000"/>
            </a:solidFill>
            <a:miter lim="800000"/>
            <a:headEnd/>
            <a:tailEnd/>
          </a:ln>
        </p:spPr>
        <p:txBody>
          <a:bodyPr rot="0" vert="horz" wrap="square" lIns="91440" tIns="45720" rIns="91440" bIns="45720" anchor="t" anchorCtr="0" upright="1">
            <a:spAutoFit/>
          </a:bodyPr>
          <a:lstStyle/>
          <a:p>
            <a:pPr lvl="0" eaLnBrk="0" fontAlgn="base" hangingPunct="0">
              <a:spcBef>
                <a:spcPct val="0"/>
              </a:spcBef>
              <a:spcAft>
                <a:spcPts val="800"/>
              </a:spcAft>
            </a:pPr>
            <a:r>
              <a:rPr lang="en-US" altLang="en-US" sz="2000" dirty="0">
                <a:latin typeface="Bookman Old Style" panose="02050604050505020204" pitchFamily="18" charset="0"/>
              </a:rPr>
              <a:t>DESCRIPTION : </a:t>
            </a:r>
            <a:r>
              <a:rPr lang="en-US" altLang="en-US" sz="2000" dirty="0" smtClean="0">
                <a:latin typeface="Bookman Old Style" panose="02050604050505020204" pitchFamily="18" charset="0"/>
              </a:rPr>
              <a:t>This article, proposed by the Charter Bylaw Review Committee, proposes three clarifications. </a:t>
            </a:r>
          </a:p>
          <a:p>
            <a:pPr lvl="0" eaLnBrk="0" fontAlgn="base" hangingPunct="0">
              <a:spcBef>
                <a:spcPct val="0"/>
              </a:spcBef>
              <a:spcAft>
                <a:spcPts val="800"/>
              </a:spcAft>
            </a:pPr>
            <a:endParaRPr lang="en-US" altLang="en-US" sz="2000" dirty="0">
              <a:latin typeface="Bookman Old Style" panose="02050604050505020204" pitchFamily="18" charset="0"/>
            </a:endParaRPr>
          </a:p>
          <a:p>
            <a:pPr marL="457200" lvl="0" indent="-457200" eaLnBrk="0" fontAlgn="base" hangingPunct="0">
              <a:spcBef>
                <a:spcPct val="0"/>
              </a:spcBef>
              <a:spcAft>
                <a:spcPts val="800"/>
              </a:spcAft>
              <a:buAutoNum type="arabicPeriod"/>
            </a:pPr>
            <a:r>
              <a:rPr lang="en-US" altLang="en-US" sz="2000" dirty="0" smtClean="0">
                <a:latin typeface="Bookman Old Style" panose="02050604050505020204" pitchFamily="18" charset="0"/>
              </a:rPr>
              <a:t>Eligibility for appointment to the Capital Planning Committee to prevent potential double representation from one committee or another. </a:t>
            </a:r>
          </a:p>
          <a:p>
            <a:pPr marL="457200" lvl="0" indent="-457200" eaLnBrk="0" fontAlgn="base" hangingPunct="0">
              <a:spcBef>
                <a:spcPct val="0"/>
              </a:spcBef>
              <a:spcAft>
                <a:spcPts val="800"/>
              </a:spcAft>
              <a:buAutoNum type="arabicPeriod"/>
            </a:pPr>
            <a:endParaRPr lang="en-US" altLang="en-US" sz="2000" dirty="0">
              <a:latin typeface="Bookman Old Style" panose="02050604050505020204" pitchFamily="18" charset="0"/>
            </a:endParaRPr>
          </a:p>
          <a:p>
            <a:pPr marL="457200" lvl="0" indent="-457200" eaLnBrk="0" fontAlgn="base" hangingPunct="0">
              <a:spcBef>
                <a:spcPct val="0"/>
              </a:spcBef>
              <a:spcAft>
                <a:spcPts val="800"/>
              </a:spcAft>
              <a:buAutoNum type="arabicPeriod"/>
            </a:pPr>
            <a:r>
              <a:rPr lang="en-US" altLang="en-US" sz="2000" dirty="0" smtClean="0">
                <a:latin typeface="Bookman Old Style" panose="02050604050505020204" pitchFamily="18" charset="0"/>
              </a:rPr>
              <a:t>Disbands the “Town of Winchendon Group Insurance Benefit Committee”. This committee was added in May 2015. While well-intentioned, it has not met in the seven years since it’s creation. </a:t>
            </a:r>
          </a:p>
          <a:p>
            <a:pPr marL="457200" lvl="0" indent="-457200" eaLnBrk="0" fontAlgn="base" hangingPunct="0">
              <a:spcBef>
                <a:spcPct val="0"/>
              </a:spcBef>
              <a:spcAft>
                <a:spcPts val="800"/>
              </a:spcAft>
              <a:buAutoNum type="arabicPeriod"/>
            </a:pPr>
            <a:r>
              <a:rPr lang="en-US" altLang="en-US" sz="2000" dirty="0" smtClean="0">
                <a:latin typeface="Bookman Old Style" panose="02050604050505020204" pitchFamily="18" charset="0"/>
              </a:rPr>
              <a:t>Alters the amount of available seats on the Recreation Commission and clarifies language regarding eligibility for appointment.   </a:t>
            </a:r>
            <a:endParaRPr lang="en-US" altLang="en-US" sz="2000" dirty="0">
              <a:latin typeface="Arial" panose="020B0604020202020204" pitchFamily="34" charset="0"/>
            </a:endParaRPr>
          </a:p>
        </p:txBody>
      </p:sp>
      <p:sp>
        <p:nvSpPr>
          <p:cNvPr id="14" name="Rectangle 13"/>
          <p:cNvSpPr/>
          <p:nvPr/>
        </p:nvSpPr>
        <p:spPr>
          <a:xfrm>
            <a:off x="838200" y="6688634"/>
            <a:ext cx="7424651" cy="1477328"/>
          </a:xfrm>
          <a:prstGeom prst="rect">
            <a:avLst/>
          </a:prstGeom>
        </p:spPr>
        <p:txBody>
          <a:bodyPr wrap="square">
            <a:spAutoFit/>
          </a:bodyPr>
          <a:lstStyle/>
          <a:p>
            <a:r>
              <a:rPr lang="en-US" dirty="0"/>
              <a:t>Submitted by: </a:t>
            </a:r>
            <a:r>
              <a:rPr lang="en-US" dirty="0" smtClean="0"/>
              <a:t>Charter Bylaw Review Committee</a:t>
            </a:r>
            <a:endParaRPr lang="en-US" b="1" dirty="0"/>
          </a:p>
          <a:p>
            <a:endParaRPr lang="en-US" b="1" dirty="0"/>
          </a:p>
          <a:p>
            <a:r>
              <a:rPr lang="en-US" b="1" dirty="0"/>
              <a:t>Board of Selectmen:	</a:t>
            </a:r>
            <a:r>
              <a:rPr lang="en-US" b="1" u="sng" dirty="0"/>
              <a:t> </a:t>
            </a:r>
            <a:r>
              <a:rPr lang="en-US" b="1" u="sng" dirty="0" smtClean="0"/>
              <a:t>0-0-0</a:t>
            </a:r>
            <a:r>
              <a:rPr lang="en-US" b="1" u="sng" dirty="0"/>
              <a:t>	</a:t>
            </a:r>
            <a:r>
              <a:rPr lang="en-US" b="1" dirty="0"/>
              <a:t> </a:t>
            </a:r>
            <a:r>
              <a:rPr lang="en-US" b="1" dirty="0" smtClean="0"/>
              <a:t> </a:t>
            </a:r>
            <a:endParaRPr lang="en-US" dirty="0"/>
          </a:p>
          <a:p>
            <a:r>
              <a:rPr lang="x-none" b="1" dirty="0"/>
              <a:t>Finance Committee:	</a:t>
            </a:r>
            <a:r>
              <a:rPr lang="en-US" b="1" u="sng" dirty="0"/>
              <a:t> </a:t>
            </a:r>
            <a:r>
              <a:rPr lang="en-US" b="1" u="sng" dirty="0" smtClean="0"/>
              <a:t>0-0-0   </a:t>
            </a:r>
            <a:r>
              <a:rPr lang="en-US" b="1" u="sng" dirty="0"/>
              <a:t>	</a:t>
            </a:r>
            <a:endParaRPr lang="en-US" b="1" dirty="0" smtClean="0"/>
          </a:p>
          <a:p>
            <a:r>
              <a:rPr lang="en-US" dirty="0" smtClean="0"/>
              <a:t>Vote </a:t>
            </a:r>
            <a:r>
              <a:rPr lang="en-US" dirty="0"/>
              <a:t>Required: 		Majority Vote</a:t>
            </a:r>
          </a:p>
        </p:txBody>
      </p:sp>
    </p:spTree>
    <p:extLst>
      <p:ext uri="{BB962C8B-B14F-4D97-AF65-F5344CB8AC3E}">
        <p14:creationId xmlns:p14="http://schemas.microsoft.com/office/powerpoint/2010/main" val="42256518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519160"/>
            <a:ext cx="12192000" cy="624840"/>
          </a:xfrm>
          <a:prstGeom prst="rect">
            <a:avLst/>
          </a:prstGeom>
          <a:solidFill>
            <a:schemeClr val="accent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Rectangle 9"/>
          <p:cNvSpPr/>
          <p:nvPr/>
        </p:nvSpPr>
        <p:spPr>
          <a:xfrm>
            <a:off x="0" y="8442960"/>
            <a:ext cx="12192000" cy="7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C0EBFC29-E341-44A8-910A-ED40C198BCEB}"/>
              </a:ext>
            </a:extLst>
          </p:cNvPr>
          <p:cNvSpPr>
            <a:spLocks noGrp="1"/>
          </p:cNvSpPr>
          <p:nvPr>
            <p:ph type="sldNum" sz="quarter" idx="12"/>
          </p:nvPr>
        </p:nvSpPr>
        <p:spPr/>
        <p:txBody>
          <a:bodyPr/>
          <a:lstStyle/>
          <a:p>
            <a:fld id="{F863145E-338E-42B9-8751-67AB39DC6B4E}" type="slidenum">
              <a:rPr lang="en-US" smtClean="0"/>
              <a:t>46</a:t>
            </a:fld>
            <a:endParaRPr lang="en-US" dirty="0"/>
          </a:p>
        </p:txBody>
      </p:sp>
      <p:sp>
        <p:nvSpPr>
          <p:cNvPr id="11" name="Title 1"/>
          <p:cNvSpPr txBox="1">
            <a:spLocks/>
          </p:cNvSpPr>
          <p:nvPr/>
        </p:nvSpPr>
        <p:spPr>
          <a:xfrm>
            <a:off x="838200" y="255503"/>
            <a:ext cx="10515600" cy="176741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ATM - Article 19: Zoning Bylaw Amendment</a:t>
            </a:r>
            <a:endParaRPr lang="en-US" dirty="0"/>
          </a:p>
        </p:txBody>
      </p:sp>
      <p:cxnSp>
        <p:nvCxnSpPr>
          <p:cNvPr id="12" name="Straight Connector 11"/>
          <p:cNvCxnSpPr/>
          <p:nvPr/>
        </p:nvCxnSpPr>
        <p:spPr>
          <a:xfrm>
            <a:off x="954024" y="2009869"/>
            <a:ext cx="10070592" cy="0"/>
          </a:xfrm>
          <a:prstGeom prst="line">
            <a:avLst/>
          </a:prstGeom>
        </p:spPr>
        <p:style>
          <a:lnRef idx="1">
            <a:schemeClr val="dk1"/>
          </a:lnRef>
          <a:fillRef idx="0">
            <a:schemeClr val="dk1"/>
          </a:fillRef>
          <a:effectRef idx="0">
            <a:schemeClr val="dk1"/>
          </a:effectRef>
          <a:fontRef idx="minor">
            <a:schemeClr val="tx1"/>
          </a:fontRef>
        </p:style>
      </p:cxnSp>
      <p:sp>
        <p:nvSpPr>
          <p:cNvPr id="13" name="Content Placeholder 2"/>
          <p:cNvSpPr txBox="1">
            <a:spLocks/>
          </p:cNvSpPr>
          <p:nvPr/>
        </p:nvSpPr>
        <p:spPr>
          <a:xfrm>
            <a:off x="838200" y="2022920"/>
            <a:ext cx="10515600" cy="36668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base"/>
            <a:r>
              <a:rPr lang="en-US" dirty="0"/>
              <a:t>To see if the Town will vote to amend Chapter 9 of the Zoning Bylaws of the Town of Winchendon, entitled “Signs,” by deleting the current Chapter 9 and inserting in its place a new chapter regulating the use of signs in Winchendon, as recommended by the Planning Board in a document entitled “2022 Proposed Zoning Bylaw Revisions” on file in the office of the Town Clerk and available on the Town’s website at </a:t>
            </a:r>
            <a:r>
              <a:rPr lang="en-US" u="sng" dirty="0">
                <a:hlinkClick r:id="rId2"/>
              </a:rPr>
              <a:t>http://www.townofwinchendon.com</a:t>
            </a:r>
            <a:r>
              <a:rPr lang="en-US" u="sng" dirty="0"/>
              <a:t>.</a:t>
            </a:r>
            <a:endParaRPr lang="en-US" dirty="0"/>
          </a:p>
          <a:p>
            <a:pPr algn="l" fontAlgn="base"/>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12892391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519160"/>
            <a:ext cx="12192000" cy="624840"/>
          </a:xfrm>
          <a:prstGeom prst="rect">
            <a:avLst/>
          </a:prstGeom>
          <a:solidFill>
            <a:schemeClr val="accent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Rectangle 9"/>
          <p:cNvSpPr/>
          <p:nvPr/>
        </p:nvSpPr>
        <p:spPr>
          <a:xfrm>
            <a:off x="0" y="8442960"/>
            <a:ext cx="12192000" cy="7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C0EBFC29-E341-44A8-910A-ED40C198BCEB}"/>
              </a:ext>
            </a:extLst>
          </p:cNvPr>
          <p:cNvSpPr>
            <a:spLocks noGrp="1"/>
          </p:cNvSpPr>
          <p:nvPr>
            <p:ph type="sldNum" sz="quarter" idx="12"/>
          </p:nvPr>
        </p:nvSpPr>
        <p:spPr/>
        <p:txBody>
          <a:bodyPr/>
          <a:lstStyle/>
          <a:p>
            <a:fld id="{F863145E-338E-42B9-8751-67AB39DC6B4E}" type="slidenum">
              <a:rPr lang="en-US" smtClean="0"/>
              <a:t>47</a:t>
            </a:fld>
            <a:endParaRPr lang="en-US" dirty="0"/>
          </a:p>
        </p:txBody>
      </p:sp>
      <p:sp>
        <p:nvSpPr>
          <p:cNvPr id="11" name="Title 1"/>
          <p:cNvSpPr txBox="1">
            <a:spLocks/>
          </p:cNvSpPr>
          <p:nvPr/>
        </p:nvSpPr>
        <p:spPr>
          <a:xfrm>
            <a:off x="838200" y="255503"/>
            <a:ext cx="10515600" cy="176741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ATM - Article 19: Zoning Bylaw Amendment</a:t>
            </a:r>
            <a:endParaRPr lang="en-US" dirty="0"/>
          </a:p>
        </p:txBody>
      </p:sp>
      <p:cxnSp>
        <p:nvCxnSpPr>
          <p:cNvPr id="12" name="Straight Connector 11"/>
          <p:cNvCxnSpPr/>
          <p:nvPr/>
        </p:nvCxnSpPr>
        <p:spPr>
          <a:xfrm>
            <a:off x="954024" y="2009869"/>
            <a:ext cx="10070592" cy="0"/>
          </a:xfrm>
          <a:prstGeom prst="line">
            <a:avLst/>
          </a:prstGeom>
        </p:spPr>
        <p:style>
          <a:lnRef idx="1">
            <a:schemeClr val="dk1"/>
          </a:lnRef>
          <a:fillRef idx="0">
            <a:schemeClr val="dk1"/>
          </a:fillRef>
          <a:effectRef idx="0">
            <a:schemeClr val="dk1"/>
          </a:effectRef>
          <a:fontRef idx="minor">
            <a:schemeClr val="tx1"/>
          </a:fontRef>
        </p:style>
      </p:cxnSp>
      <p:sp>
        <p:nvSpPr>
          <p:cNvPr id="13" name="Content Placeholder 2"/>
          <p:cNvSpPr txBox="1">
            <a:spLocks/>
          </p:cNvSpPr>
          <p:nvPr/>
        </p:nvSpPr>
        <p:spPr>
          <a:xfrm>
            <a:off x="838200" y="2022920"/>
            <a:ext cx="10515600" cy="36668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a:p>
        </p:txBody>
      </p:sp>
      <p:sp>
        <p:nvSpPr>
          <p:cNvPr id="8" name="Text Box 2"/>
          <p:cNvSpPr txBox="1">
            <a:spLocks noChangeArrowheads="1"/>
          </p:cNvSpPr>
          <p:nvPr/>
        </p:nvSpPr>
        <p:spPr bwMode="auto">
          <a:xfrm>
            <a:off x="934357" y="2242671"/>
            <a:ext cx="10323286" cy="2759730"/>
          </a:xfrm>
          <a:prstGeom prst="rect">
            <a:avLst/>
          </a:prstGeom>
          <a:solidFill>
            <a:srgbClr val="D8D8D8"/>
          </a:solidFill>
          <a:ln w="9525">
            <a:solidFill>
              <a:srgbClr val="000000"/>
            </a:solidFill>
            <a:miter lim="800000"/>
            <a:headEnd/>
            <a:tailEnd/>
          </a:ln>
        </p:spPr>
        <p:txBody>
          <a:bodyPr rot="0" vert="horz" wrap="square" lIns="91440" tIns="45720" rIns="91440" bIns="45720" anchor="t" anchorCtr="0" upright="1">
            <a:spAutoFit/>
          </a:bodyPr>
          <a:lstStyle/>
          <a:p>
            <a:pPr lvl="0" eaLnBrk="0" fontAlgn="base" hangingPunct="0">
              <a:spcBef>
                <a:spcPct val="0"/>
              </a:spcBef>
              <a:spcAft>
                <a:spcPts val="800"/>
              </a:spcAft>
            </a:pPr>
            <a:r>
              <a:rPr lang="en-US" altLang="en-US" sz="2000" dirty="0">
                <a:latin typeface="Bookman Old Style" panose="02050604050505020204" pitchFamily="18" charset="0"/>
              </a:rPr>
              <a:t>DESCRIPTION : </a:t>
            </a:r>
            <a:r>
              <a:rPr lang="en-US" altLang="en-US" sz="2000" dirty="0" smtClean="0">
                <a:latin typeface="Bookman Old Style" panose="02050604050505020204" pitchFamily="18" charset="0"/>
              </a:rPr>
              <a:t>Chapter 9 of our Zoning Bylaws regarding signage was identified earlier in the year as being outdated, unclear, and at times needlessly restrictive.</a:t>
            </a:r>
          </a:p>
          <a:p>
            <a:pPr lvl="0" eaLnBrk="0" fontAlgn="base" hangingPunct="0">
              <a:spcBef>
                <a:spcPct val="0"/>
              </a:spcBef>
              <a:spcAft>
                <a:spcPts val="800"/>
              </a:spcAft>
            </a:pPr>
            <a:endParaRPr lang="en-US" altLang="en-US" sz="2000" dirty="0">
              <a:latin typeface="Bookman Old Style" panose="02050604050505020204" pitchFamily="18" charset="0"/>
            </a:endParaRPr>
          </a:p>
          <a:p>
            <a:pPr lvl="0" eaLnBrk="0" fontAlgn="base" hangingPunct="0">
              <a:spcBef>
                <a:spcPct val="0"/>
              </a:spcBef>
              <a:spcAft>
                <a:spcPts val="800"/>
              </a:spcAft>
            </a:pPr>
            <a:r>
              <a:rPr lang="en-US" altLang="en-US" sz="2000" dirty="0" smtClean="0">
                <a:latin typeface="Bookman Old Style" panose="02050604050505020204" pitchFamily="18" charset="0"/>
              </a:rPr>
              <a:t>In an effort to make a more comprehensive, reasonable, and business friendly document, the Planning Board has spent the last months going through an exhaustive public review process. This helped craft a more complete document, and ultimately included input from members of the general public. Where this involves zoning changes, a 2/3rds vote would be required.  </a:t>
            </a:r>
            <a:endParaRPr lang="en-US" altLang="en-US" sz="2000" dirty="0">
              <a:latin typeface="Arial" panose="020B0604020202020204" pitchFamily="34" charset="0"/>
            </a:endParaRPr>
          </a:p>
        </p:txBody>
      </p:sp>
      <p:sp>
        <p:nvSpPr>
          <p:cNvPr id="14" name="Rectangle 13"/>
          <p:cNvSpPr/>
          <p:nvPr/>
        </p:nvSpPr>
        <p:spPr>
          <a:xfrm>
            <a:off x="838200" y="6688634"/>
            <a:ext cx="7424651" cy="1754326"/>
          </a:xfrm>
          <a:prstGeom prst="rect">
            <a:avLst/>
          </a:prstGeom>
        </p:spPr>
        <p:txBody>
          <a:bodyPr wrap="square">
            <a:spAutoFit/>
          </a:bodyPr>
          <a:lstStyle/>
          <a:p>
            <a:r>
              <a:rPr lang="en-US" dirty="0"/>
              <a:t>Submitted by: </a:t>
            </a:r>
            <a:r>
              <a:rPr lang="en-US" dirty="0" smtClean="0"/>
              <a:t>Planning Board</a:t>
            </a:r>
            <a:endParaRPr lang="en-US" b="1" dirty="0"/>
          </a:p>
          <a:p>
            <a:endParaRPr lang="en-US" b="1" dirty="0"/>
          </a:p>
          <a:p>
            <a:r>
              <a:rPr lang="en-US" b="1" dirty="0"/>
              <a:t>Board of Selectmen:	</a:t>
            </a:r>
            <a:r>
              <a:rPr lang="en-US" b="1" u="sng" dirty="0"/>
              <a:t> </a:t>
            </a:r>
            <a:r>
              <a:rPr lang="en-US" b="1" u="sng" dirty="0" smtClean="0"/>
              <a:t>0-0-0</a:t>
            </a:r>
            <a:r>
              <a:rPr lang="en-US" b="1" dirty="0" smtClean="0"/>
              <a:t>  </a:t>
            </a:r>
            <a:endParaRPr lang="en-US" dirty="0"/>
          </a:p>
          <a:p>
            <a:r>
              <a:rPr lang="x-none" b="1" dirty="0"/>
              <a:t>Finance Committee:	</a:t>
            </a:r>
            <a:r>
              <a:rPr lang="en-US" b="1" u="sng" dirty="0"/>
              <a:t> </a:t>
            </a:r>
            <a:r>
              <a:rPr lang="en-US" b="1" u="sng" dirty="0" smtClean="0"/>
              <a:t>0-0-0   </a:t>
            </a:r>
          </a:p>
          <a:p>
            <a:r>
              <a:rPr lang="en-US" b="1" u="sng" dirty="0" smtClean="0"/>
              <a:t>Planning Board       :                 5-0-1</a:t>
            </a:r>
            <a:endParaRPr lang="en-US" b="1" dirty="0" smtClean="0"/>
          </a:p>
          <a:p>
            <a:r>
              <a:rPr lang="en-US" dirty="0" smtClean="0"/>
              <a:t>Vote </a:t>
            </a:r>
            <a:r>
              <a:rPr lang="en-US" dirty="0"/>
              <a:t>Required: 		</a:t>
            </a:r>
            <a:r>
              <a:rPr lang="en-US" dirty="0" smtClean="0"/>
              <a:t>2/3rds </a:t>
            </a:r>
            <a:r>
              <a:rPr lang="en-US" dirty="0"/>
              <a:t>Vote</a:t>
            </a:r>
          </a:p>
        </p:txBody>
      </p:sp>
    </p:spTree>
    <p:extLst>
      <p:ext uri="{BB962C8B-B14F-4D97-AF65-F5344CB8AC3E}">
        <p14:creationId xmlns:p14="http://schemas.microsoft.com/office/powerpoint/2010/main" val="13028895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519160"/>
            <a:ext cx="12192000" cy="624840"/>
          </a:xfrm>
          <a:prstGeom prst="rect">
            <a:avLst/>
          </a:prstGeom>
          <a:solidFill>
            <a:schemeClr val="accent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Rectangle 9"/>
          <p:cNvSpPr/>
          <p:nvPr/>
        </p:nvSpPr>
        <p:spPr>
          <a:xfrm>
            <a:off x="0" y="8442960"/>
            <a:ext cx="12192000" cy="7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C0EBFC29-E341-44A8-910A-ED40C198BCEB}"/>
              </a:ext>
            </a:extLst>
          </p:cNvPr>
          <p:cNvSpPr>
            <a:spLocks noGrp="1"/>
          </p:cNvSpPr>
          <p:nvPr>
            <p:ph type="sldNum" sz="quarter" idx="12"/>
          </p:nvPr>
        </p:nvSpPr>
        <p:spPr/>
        <p:txBody>
          <a:bodyPr/>
          <a:lstStyle/>
          <a:p>
            <a:fld id="{F863145E-338E-42B9-8751-67AB39DC6B4E}" type="slidenum">
              <a:rPr lang="en-US" smtClean="0"/>
              <a:t>48</a:t>
            </a:fld>
            <a:endParaRPr lang="en-US" dirty="0"/>
          </a:p>
        </p:txBody>
      </p:sp>
      <p:sp>
        <p:nvSpPr>
          <p:cNvPr id="11" name="Title 1"/>
          <p:cNvSpPr txBox="1">
            <a:spLocks/>
          </p:cNvSpPr>
          <p:nvPr/>
        </p:nvSpPr>
        <p:spPr>
          <a:xfrm>
            <a:off x="838200" y="255503"/>
            <a:ext cx="10515600" cy="1767417"/>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ATM - Article 20: </a:t>
            </a:r>
            <a:r>
              <a:rPr lang="en-US" dirty="0">
                <a:latin typeface="Times New Roman" panose="02020603050405020304" pitchFamily="18" charset="0"/>
                <a:ea typeface="Times New Roman" panose="02020603050405020304" pitchFamily="18" charset="0"/>
              </a:rPr>
              <a:t>Authorization – Drinking Water and Sewer Asset Management Project</a:t>
            </a:r>
            <a:endParaRPr lang="en-US" dirty="0"/>
          </a:p>
        </p:txBody>
      </p:sp>
      <p:cxnSp>
        <p:nvCxnSpPr>
          <p:cNvPr id="12" name="Straight Connector 11"/>
          <p:cNvCxnSpPr/>
          <p:nvPr/>
        </p:nvCxnSpPr>
        <p:spPr>
          <a:xfrm>
            <a:off x="954024" y="2009869"/>
            <a:ext cx="10070592" cy="0"/>
          </a:xfrm>
          <a:prstGeom prst="line">
            <a:avLst/>
          </a:prstGeom>
        </p:spPr>
        <p:style>
          <a:lnRef idx="1">
            <a:schemeClr val="dk1"/>
          </a:lnRef>
          <a:fillRef idx="0">
            <a:schemeClr val="dk1"/>
          </a:fillRef>
          <a:effectRef idx="0">
            <a:schemeClr val="dk1"/>
          </a:effectRef>
          <a:fontRef idx="minor">
            <a:schemeClr val="tx1"/>
          </a:fontRef>
        </p:style>
      </p:cxnSp>
      <p:sp>
        <p:nvSpPr>
          <p:cNvPr id="13" name="Content Placeholder 2"/>
          <p:cNvSpPr txBox="1">
            <a:spLocks/>
          </p:cNvSpPr>
          <p:nvPr/>
        </p:nvSpPr>
        <p:spPr>
          <a:xfrm>
            <a:off x="838200" y="2022920"/>
            <a:ext cx="10515600" cy="36668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ts val="0"/>
              </a:spcBef>
            </a:pPr>
            <a:r>
              <a:rPr lang="en-US" dirty="0">
                <a:solidFill>
                  <a:srgbClr val="000000"/>
                </a:solidFill>
                <a:latin typeface="Times New Roman" panose="02020603050405020304" pitchFamily="18" charset="0"/>
                <a:ea typeface="Times New Roman" panose="02020603050405020304" pitchFamily="18" charset="0"/>
              </a:rPr>
              <a:t>To see if the Town will vote to appropriate the sum of $125,000 for the Winchendon  Drinking Water and Sewer Asset Management Project which is on the Massachusetts 2022 Clean Water State Revolving Fund Asset Management Planning Project List. The total project cost of $125,000 is comprised of a $75,000 grant (60% of the total project cost) which the Town will be reimbursed for in two payments of approximately $37,500 each at 50% and 100% project completion by </a:t>
            </a:r>
            <a:r>
              <a:rPr lang="en-US" dirty="0" err="1">
                <a:solidFill>
                  <a:srgbClr val="000000"/>
                </a:solidFill>
                <a:latin typeface="Times New Roman" panose="02020603050405020304" pitchFamily="18" charset="0"/>
                <a:ea typeface="Times New Roman" panose="02020603050405020304" pitchFamily="18" charset="0"/>
              </a:rPr>
              <a:t>MassDEP</a:t>
            </a:r>
            <a:r>
              <a:rPr lang="en-US" dirty="0">
                <a:solidFill>
                  <a:srgbClr val="000000"/>
                </a:solidFill>
                <a:latin typeface="Times New Roman" panose="02020603050405020304" pitchFamily="18" charset="0"/>
                <a:ea typeface="Times New Roman" panose="02020603050405020304" pitchFamily="18" charset="0"/>
              </a:rPr>
              <a:t> and the Massachusetts Clean Water Trust. The balance of the project will be comprised of in-kind services provided by the Town valued at $25,000 and a cash contribution from Water and Sewer Enterprise Funds valued at $25,000; and to take any other action relative thereto.</a:t>
            </a:r>
            <a:endParaRPr lang="en-US" sz="1600" dirty="0">
              <a:latin typeface="Times New Roman" panose="02020603050405020304" pitchFamily="18" charset="0"/>
              <a:ea typeface="Times New Roman" panose="02020603050405020304" pitchFamily="18" charset="0"/>
            </a:endParaRPr>
          </a:p>
          <a:p>
            <a:endParaRPr lang="en-US" dirty="0" smtClean="0"/>
          </a:p>
          <a:p>
            <a:endParaRPr lang="en-US" dirty="0" smtClean="0"/>
          </a:p>
          <a:p>
            <a:endParaRPr lang="en-US" dirty="0"/>
          </a:p>
        </p:txBody>
      </p:sp>
    </p:spTree>
    <p:extLst>
      <p:ext uri="{BB962C8B-B14F-4D97-AF65-F5344CB8AC3E}">
        <p14:creationId xmlns:p14="http://schemas.microsoft.com/office/powerpoint/2010/main" val="35655897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519160"/>
            <a:ext cx="12192000" cy="624840"/>
          </a:xfrm>
          <a:prstGeom prst="rect">
            <a:avLst/>
          </a:prstGeom>
          <a:solidFill>
            <a:schemeClr val="accent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Rectangle 9"/>
          <p:cNvSpPr/>
          <p:nvPr/>
        </p:nvSpPr>
        <p:spPr>
          <a:xfrm>
            <a:off x="0" y="8442960"/>
            <a:ext cx="12192000" cy="7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C0EBFC29-E341-44A8-910A-ED40C198BCEB}"/>
              </a:ext>
            </a:extLst>
          </p:cNvPr>
          <p:cNvSpPr>
            <a:spLocks noGrp="1"/>
          </p:cNvSpPr>
          <p:nvPr>
            <p:ph type="sldNum" sz="quarter" idx="12"/>
          </p:nvPr>
        </p:nvSpPr>
        <p:spPr/>
        <p:txBody>
          <a:bodyPr/>
          <a:lstStyle/>
          <a:p>
            <a:fld id="{F863145E-338E-42B9-8751-67AB39DC6B4E}" type="slidenum">
              <a:rPr lang="en-US" smtClean="0"/>
              <a:t>49</a:t>
            </a:fld>
            <a:endParaRPr lang="en-US" dirty="0"/>
          </a:p>
        </p:txBody>
      </p:sp>
      <p:sp>
        <p:nvSpPr>
          <p:cNvPr id="11" name="Title 1"/>
          <p:cNvSpPr txBox="1">
            <a:spLocks/>
          </p:cNvSpPr>
          <p:nvPr/>
        </p:nvSpPr>
        <p:spPr>
          <a:xfrm>
            <a:off x="838200" y="255503"/>
            <a:ext cx="10515600" cy="1767417"/>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ATM - Article 20: </a:t>
            </a:r>
            <a:r>
              <a:rPr lang="en-US" dirty="0">
                <a:latin typeface="Times New Roman" panose="02020603050405020304" pitchFamily="18" charset="0"/>
                <a:ea typeface="Times New Roman" panose="02020603050405020304" pitchFamily="18" charset="0"/>
              </a:rPr>
              <a:t>Authorization – Drinking Water and Sewer Asset Management Project</a:t>
            </a:r>
            <a:r>
              <a:rPr lang="en-US" b="1" dirty="0" smtClean="0"/>
              <a:t> </a:t>
            </a:r>
            <a:endParaRPr lang="en-US" dirty="0"/>
          </a:p>
        </p:txBody>
      </p:sp>
      <p:cxnSp>
        <p:nvCxnSpPr>
          <p:cNvPr id="12" name="Straight Connector 11"/>
          <p:cNvCxnSpPr/>
          <p:nvPr/>
        </p:nvCxnSpPr>
        <p:spPr>
          <a:xfrm>
            <a:off x="954024" y="2009869"/>
            <a:ext cx="10070592" cy="0"/>
          </a:xfrm>
          <a:prstGeom prst="line">
            <a:avLst/>
          </a:prstGeom>
        </p:spPr>
        <p:style>
          <a:lnRef idx="1">
            <a:schemeClr val="dk1"/>
          </a:lnRef>
          <a:fillRef idx="0">
            <a:schemeClr val="dk1"/>
          </a:fillRef>
          <a:effectRef idx="0">
            <a:schemeClr val="dk1"/>
          </a:effectRef>
          <a:fontRef idx="minor">
            <a:schemeClr val="tx1"/>
          </a:fontRef>
        </p:style>
      </p:cxnSp>
      <p:sp>
        <p:nvSpPr>
          <p:cNvPr id="13" name="Content Placeholder 2"/>
          <p:cNvSpPr txBox="1">
            <a:spLocks/>
          </p:cNvSpPr>
          <p:nvPr/>
        </p:nvSpPr>
        <p:spPr>
          <a:xfrm>
            <a:off x="838200" y="2022920"/>
            <a:ext cx="10515600" cy="36668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a:p>
        </p:txBody>
      </p:sp>
      <p:sp>
        <p:nvSpPr>
          <p:cNvPr id="8" name="Text Box 2"/>
          <p:cNvSpPr txBox="1">
            <a:spLocks noChangeArrowheads="1"/>
          </p:cNvSpPr>
          <p:nvPr/>
        </p:nvSpPr>
        <p:spPr bwMode="auto">
          <a:xfrm>
            <a:off x="934357" y="2242671"/>
            <a:ext cx="10323286" cy="2554545"/>
          </a:xfrm>
          <a:prstGeom prst="rect">
            <a:avLst/>
          </a:prstGeom>
          <a:solidFill>
            <a:srgbClr val="D8D8D8"/>
          </a:solidFill>
          <a:ln w="9525">
            <a:solidFill>
              <a:srgbClr val="000000"/>
            </a:solidFill>
            <a:miter lim="800000"/>
            <a:headEnd/>
            <a:tailEnd/>
          </a:ln>
        </p:spPr>
        <p:txBody>
          <a:bodyPr rot="0" vert="horz" wrap="square" lIns="91440" tIns="45720" rIns="91440" bIns="45720" anchor="t" anchorCtr="0" upright="1">
            <a:spAutoFit/>
          </a:bodyPr>
          <a:lstStyle/>
          <a:p>
            <a:pPr lvl="0" eaLnBrk="0" fontAlgn="base" hangingPunct="0">
              <a:spcBef>
                <a:spcPct val="0"/>
              </a:spcBef>
              <a:spcAft>
                <a:spcPts val="800"/>
              </a:spcAft>
            </a:pPr>
            <a:r>
              <a:rPr lang="en-US" altLang="en-US" sz="2000" dirty="0">
                <a:latin typeface="Bookman Old Style" panose="02050604050505020204" pitchFamily="18" charset="0"/>
              </a:rPr>
              <a:t>DESCRIPTION : </a:t>
            </a:r>
            <a:r>
              <a:rPr lang="en-US" altLang="en-US" sz="2000" dirty="0" smtClean="0">
                <a:latin typeface="Bookman Old Style" panose="02050604050505020204" pitchFamily="18" charset="0"/>
              </a:rPr>
              <a:t>This is language provided by Mass DEP as a requirement for a $75,000 grant to provide consulting services for a Water and Sewer Asset Management project. This will help us better catalogue our existing assets, and will help support our plan to regularly repair and maintain our Water/Sewer infrastructure over the next ten year period. As described in the language of the article, a Town Meeting Vote is required to commit to $25,000 in in-kind contributions (Staff support) and $25,000 in other funds. We are proposing the use are ARPA funds as the Town Match. </a:t>
            </a:r>
            <a:endParaRPr lang="en-US" altLang="en-US" sz="2000" dirty="0">
              <a:latin typeface="Arial" panose="020B0604020202020204" pitchFamily="34" charset="0"/>
            </a:endParaRPr>
          </a:p>
        </p:txBody>
      </p:sp>
      <p:sp>
        <p:nvSpPr>
          <p:cNvPr id="14" name="Rectangle 13"/>
          <p:cNvSpPr/>
          <p:nvPr/>
        </p:nvSpPr>
        <p:spPr>
          <a:xfrm>
            <a:off x="838200" y="6688634"/>
            <a:ext cx="7424651" cy="1477328"/>
          </a:xfrm>
          <a:prstGeom prst="rect">
            <a:avLst/>
          </a:prstGeom>
        </p:spPr>
        <p:txBody>
          <a:bodyPr wrap="square">
            <a:spAutoFit/>
          </a:bodyPr>
          <a:lstStyle/>
          <a:p>
            <a:r>
              <a:rPr lang="en-US" dirty="0"/>
              <a:t>Submitted by: </a:t>
            </a:r>
            <a:r>
              <a:rPr lang="en-US" dirty="0" smtClean="0"/>
              <a:t>Town Manager</a:t>
            </a:r>
            <a:endParaRPr lang="en-US" b="1" dirty="0"/>
          </a:p>
          <a:p>
            <a:endParaRPr lang="en-US" b="1" dirty="0"/>
          </a:p>
          <a:p>
            <a:r>
              <a:rPr lang="en-US" b="1" dirty="0"/>
              <a:t>Board of Selectmen:	</a:t>
            </a:r>
            <a:r>
              <a:rPr lang="en-US" b="1" u="sng" dirty="0"/>
              <a:t> </a:t>
            </a:r>
            <a:r>
              <a:rPr lang="en-US" b="1" u="sng" dirty="0" smtClean="0"/>
              <a:t>0-0-0</a:t>
            </a:r>
            <a:r>
              <a:rPr lang="en-US" b="1" u="sng" dirty="0"/>
              <a:t>	</a:t>
            </a:r>
            <a:r>
              <a:rPr lang="en-US" b="1" dirty="0"/>
              <a:t> </a:t>
            </a:r>
            <a:r>
              <a:rPr lang="en-US" b="1" dirty="0" smtClean="0"/>
              <a:t> </a:t>
            </a:r>
            <a:endParaRPr lang="en-US" dirty="0"/>
          </a:p>
          <a:p>
            <a:r>
              <a:rPr lang="x-none" b="1" dirty="0"/>
              <a:t>Finance Committee:	</a:t>
            </a:r>
            <a:r>
              <a:rPr lang="en-US" b="1" u="sng" dirty="0"/>
              <a:t> </a:t>
            </a:r>
            <a:r>
              <a:rPr lang="en-US" b="1" u="sng" dirty="0" smtClean="0"/>
              <a:t>0-0-0   </a:t>
            </a:r>
            <a:r>
              <a:rPr lang="en-US" b="1" u="sng" dirty="0"/>
              <a:t>	</a:t>
            </a:r>
            <a:endParaRPr lang="en-US" b="1" dirty="0" smtClean="0"/>
          </a:p>
          <a:p>
            <a:r>
              <a:rPr lang="en-US" dirty="0" smtClean="0"/>
              <a:t>Vote </a:t>
            </a:r>
            <a:r>
              <a:rPr lang="en-US" dirty="0"/>
              <a:t>Required: 		Majority Vote</a:t>
            </a:r>
          </a:p>
        </p:txBody>
      </p:sp>
    </p:spTree>
    <p:extLst>
      <p:ext uri="{BB962C8B-B14F-4D97-AF65-F5344CB8AC3E}">
        <p14:creationId xmlns:p14="http://schemas.microsoft.com/office/powerpoint/2010/main" val="16765339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519160"/>
            <a:ext cx="12192000" cy="624840"/>
          </a:xfrm>
          <a:prstGeom prst="rect">
            <a:avLst/>
          </a:prstGeom>
          <a:solidFill>
            <a:schemeClr val="accent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Rectangle 9"/>
          <p:cNvSpPr/>
          <p:nvPr/>
        </p:nvSpPr>
        <p:spPr>
          <a:xfrm>
            <a:off x="0" y="8442960"/>
            <a:ext cx="12192000" cy="7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C0EBFC29-E341-44A8-910A-ED40C198BCEB}"/>
              </a:ext>
            </a:extLst>
          </p:cNvPr>
          <p:cNvSpPr>
            <a:spLocks noGrp="1"/>
          </p:cNvSpPr>
          <p:nvPr>
            <p:ph type="sldNum" sz="quarter" idx="12"/>
          </p:nvPr>
        </p:nvSpPr>
        <p:spPr/>
        <p:txBody>
          <a:bodyPr/>
          <a:lstStyle/>
          <a:p>
            <a:fld id="{F863145E-338E-42B9-8751-67AB39DC6B4E}" type="slidenum">
              <a:rPr lang="en-US" smtClean="0"/>
              <a:t>5</a:t>
            </a:fld>
            <a:endParaRPr lang="en-US" dirty="0"/>
          </a:p>
        </p:txBody>
      </p:sp>
      <p:sp>
        <p:nvSpPr>
          <p:cNvPr id="11" name="Title 1"/>
          <p:cNvSpPr txBox="1">
            <a:spLocks/>
          </p:cNvSpPr>
          <p:nvPr/>
        </p:nvSpPr>
        <p:spPr>
          <a:xfrm>
            <a:off x="838200" y="255503"/>
            <a:ext cx="10736484" cy="176741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STM - Article </a:t>
            </a:r>
            <a:r>
              <a:rPr lang="en-US" b="1" dirty="0" smtClean="0"/>
              <a:t>2: Payment of Prior Year Bills</a:t>
            </a:r>
            <a:endParaRPr lang="en-US" dirty="0"/>
          </a:p>
        </p:txBody>
      </p:sp>
      <p:cxnSp>
        <p:nvCxnSpPr>
          <p:cNvPr id="12" name="Straight Connector 11"/>
          <p:cNvCxnSpPr/>
          <p:nvPr/>
        </p:nvCxnSpPr>
        <p:spPr>
          <a:xfrm>
            <a:off x="954024" y="2009869"/>
            <a:ext cx="10070592" cy="0"/>
          </a:xfrm>
          <a:prstGeom prst="line">
            <a:avLst/>
          </a:prstGeom>
        </p:spPr>
        <p:style>
          <a:lnRef idx="1">
            <a:schemeClr val="dk1"/>
          </a:lnRef>
          <a:fillRef idx="0">
            <a:schemeClr val="dk1"/>
          </a:fillRef>
          <a:effectRef idx="0">
            <a:schemeClr val="dk1"/>
          </a:effectRef>
          <a:fontRef idx="minor">
            <a:schemeClr val="tx1"/>
          </a:fontRef>
        </p:style>
      </p:cxnSp>
      <p:sp>
        <p:nvSpPr>
          <p:cNvPr id="13" name="Content Placeholder 2"/>
          <p:cNvSpPr txBox="1">
            <a:spLocks/>
          </p:cNvSpPr>
          <p:nvPr/>
        </p:nvSpPr>
        <p:spPr>
          <a:xfrm>
            <a:off x="838200" y="2022920"/>
            <a:ext cx="10515600" cy="36668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a:p>
        </p:txBody>
      </p:sp>
      <p:sp>
        <p:nvSpPr>
          <p:cNvPr id="8" name="Text Box 2"/>
          <p:cNvSpPr txBox="1">
            <a:spLocks noChangeArrowheads="1"/>
          </p:cNvSpPr>
          <p:nvPr/>
        </p:nvSpPr>
        <p:spPr bwMode="auto">
          <a:xfrm>
            <a:off x="934357" y="2242671"/>
            <a:ext cx="10323286" cy="1015663"/>
          </a:xfrm>
          <a:prstGeom prst="rect">
            <a:avLst/>
          </a:prstGeom>
          <a:solidFill>
            <a:srgbClr val="D8D8D8"/>
          </a:solidFill>
          <a:ln w="9525">
            <a:solidFill>
              <a:srgbClr val="000000"/>
            </a:solidFill>
            <a:miter lim="800000"/>
            <a:headEnd/>
            <a:tailEnd/>
          </a:ln>
        </p:spPr>
        <p:txBody>
          <a:bodyPr rot="0" vert="horz" wrap="square" lIns="91440" tIns="45720" rIns="91440" bIns="45720" anchor="t" anchorCtr="0" upright="1">
            <a:spAutoFit/>
          </a:bodyPr>
          <a:lstStyle/>
          <a:p>
            <a:pPr lvl="0" eaLnBrk="0" fontAlgn="base" hangingPunct="0">
              <a:spcBef>
                <a:spcPct val="0"/>
              </a:spcBef>
              <a:spcAft>
                <a:spcPts val="800"/>
              </a:spcAft>
            </a:pPr>
            <a:r>
              <a:rPr lang="en-US" altLang="en-US" sz="2000" dirty="0">
                <a:latin typeface="Bookman Old Style" panose="02050604050505020204" pitchFamily="18" charset="0"/>
              </a:rPr>
              <a:t>DESCRIPTION : </a:t>
            </a:r>
            <a:r>
              <a:rPr lang="en-US" sz="2000" dirty="0">
                <a:latin typeface="Garamond" panose="02020404030301010803" pitchFamily="18" charset="0"/>
                <a:ea typeface="Times New Roman" panose="02020603050405020304" pitchFamily="18" charset="0"/>
                <a:cs typeface="Times New Roman" panose="02020603050405020304" pitchFamily="18" charset="0"/>
              </a:rPr>
              <a:t>This is a customary article that provides the Town  authorization to pay bills remaining from prior fiscal years</a:t>
            </a:r>
            <a:r>
              <a:rPr lang="en-US" sz="2000" dirty="0" smtClean="0">
                <a:latin typeface="Garamond" panose="02020404030301010803" pitchFamily="18" charset="0"/>
                <a:ea typeface="Times New Roman" panose="02020603050405020304" pitchFamily="18" charset="0"/>
                <a:cs typeface="Times New Roman" panose="02020603050405020304" pitchFamily="18" charset="0"/>
              </a:rPr>
              <a:t>. We are recommending funding the expenses from Free Cash, and it requires a 9/10ths vote.  </a:t>
            </a:r>
            <a:endParaRPr lang="en-US" altLang="en-US" sz="2000" dirty="0">
              <a:latin typeface="Arial" panose="020B0604020202020204" pitchFamily="34" charset="0"/>
            </a:endParaRPr>
          </a:p>
        </p:txBody>
      </p:sp>
      <p:sp>
        <p:nvSpPr>
          <p:cNvPr id="14" name="Rectangle 13"/>
          <p:cNvSpPr/>
          <p:nvPr/>
        </p:nvSpPr>
        <p:spPr>
          <a:xfrm>
            <a:off x="838200" y="6954461"/>
            <a:ext cx="7424651" cy="1477328"/>
          </a:xfrm>
          <a:prstGeom prst="rect">
            <a:avLst/>
          </a:prstGeom>
        </p:spPr>
        <p:txBody>
          <a:bodyPr wrap="square">
            <a:spAutoFit/>
          </a:bodyPr>
          <a:lstStyle/>
          <a:p>
            <a:r>
              <a:rPr lang="en-US" dirty="0"/>
              <a:t>Submitted by: </a:t>
            </a:r>
            <a:r>
              <a:rPr lang="en-US" dirty="0" smtClean="0"/>
              <a:t>Town Manager</a:t>
            </a:r>
            <a:endParaRPr lang="en-US" b="1" dirty="0"/>
          </a:p>
          <a:p>
            <a:endParaRPr lang="en-US" b="1" dirty="0"/>
          </a:p>
          <a:p>
            <a:r>
              <a:rPr lang="en-US" b="1" dirty="0"/>
              <a:t>Board of Selectmen:	</a:t>
            </a:r>
            <a:r>
              <a:rPr lang="en-US" b="1" u="sng" dirty="0"/>
              <a:t> </a:t>
            </a:r>
            <a:r>
              <a:rPr lang="en-US" b="1" u="sng" dirty="0" smtClean="0"/>
              <a:t>0-0-0</a:t>
            </a:r>
            <a:r>
              <a:rPr lang="en-US" b="1" u="sng" dirty="0"/>
              <a:t>	</a:t>
            </a:r>
            <a:r>
              <a:rPr lang="en-US" b="1" dirty="0"/>
              <a:t> </a:t>
            </a:r>
            <a:r>
              <a:rPr lang="en-US" b="1" dirty="0" smtClean="0"/>
              <a:t> </a:t>
            </a:r>
            <a:endParaRPr lang="en-US" dirty="0"/>
          </a:p>
          <a:p>
            <a:r>
              <a:rPr lang="x-none" b="1" dirty="0"/>
              <a:t>Finance Committee:	</a:t>
            </a:r>
            <a:r>
              <a:rPr lang="en-US" b="1" u="sng" dirty="0"/>
              <a:t> </a:t>
            </a:r>
            <a:r>
              <a:rPr lang="en-US" b="1" u="sng" dirty="0" smtClean="0"/>
              <a:t>0-0-0   </a:t>
            </a:r>
            <a:r>
              <a:rPr lang="en-US" b="1" u="sng" dirty="0"/>
              <a:t>	</a:t>
            </a:r>
            <a:endParaRPr lang="en-US" dirty="0"/>
          </a:p>
          <a:p>
            <a:r>
              <a:rPr lang="en-US" dirty="0"/>
              <a:t>Vote Required: 		</a:t>
            </a:r>
            <a:r>
              <a:rPr lang="en-US" dirty="0" smtClean="0"/>
              <a:t>9/10ths </a:t>
            </a:r>
            <a:r>
              <a:rPr lang="en-US" dirty="0"/>
              <a:t>Vote</a:t>
            </a:r>
          </a:p>
        </p:txBody>
      </p:sp>
    </p:spTree>
    <p:extLst>
      <p:ext uri="{BB962C8B-B14F-4D97-AF65-F5344CB8AC3E}">
        <p14:creationId xmlns:p14="http://schemas.microsoft.com/office/powerpoint/2010/main" val="21984840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519160"/>
            <a:ext cx="12192000" cy="624840"/>
          </a:xfrm>
          <a:prstGeom prst="rect">
            <a:avLst/>
          </a:prstGeom>
          <a:solidFill>
            <a:schemeClr val="accent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Rectangle 9"/>
          <p:cNvSpPr/>
          <p:nvPr/>
        </p:nvSpPr>
        <p:spPr>
          <a:xfrm>
            <a:off x="0" y="8442960"/>
            <a:ext cx="12192000" cy="7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C0EBFC29-E341-44A8-910A-ED40C198BCEB}"/>
              </a:ext>
            </a:extLst>
          </p:cNvPr>
          <p:cNvSpPr>
            <a:spLocks noGrp="1"/>
          </p:cNvSpPr>
          <p:nvPr>
            <p:ph type="sldNum" sz="quarter" idx="12"/>
          </p:nvPr>
        </p:nvSpPr>
        <p:spPr/>
        <p:txBody>
          <a:bodyPr/>
          <a:lstStyle/>
          <a:p>
            <a:fld id="{F863145E-338E-42B9-8751-67AB39DC6B4E}" type="slidenum">
              <a:rPr lang="en-US" smtClean="0"/>
              <a:t>50</a:t>
            </a:fld>
            <a:endParaRPr lang="en-US" dirty="0"/>
          </a:p>
        </p:txBody>
      </p:sp>
      <p:sp>
        <p:nvSpPr>
          <p:cNvPr id="11" name="Title 1"/>
          <p:cNvSpPr txBox="1">
            <a:spLocks/>
          </p:cNvSpPr>
          <p:nvPr/>
        </p:nvSpPr>
        <p:spPr>
          <a:xfrm>
            <a:off x="838200" y="255503"/>
            <a:ext cx="10515600" cy="1767417"/>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ATM - Article 21: </a:t>
            </a:r>
            <a:r>
              <a:rPr lang="en-US" dirty="0">
                <a:latin typeface="Times New Roman" panose="02020603050405020304" pitchFamily="18" charset="0"/>
                <a:ea typeface="Times New Roman" panose="02020603050405020304" pitchFamily="18" charset="0"/>
              </a:rPr>
              <a:t>Transfer of Webster Street Parcel 5A3-0-185 to Winchendon Redevelopment Authority</a:t>
            </a:r>
            <a:endParaRPr lang="en-US" dirty="0"/>
          </a:p>
        </p:txBody>
      </p:sp>
      <p:cxnSp>
        <p:nvCxnSpPr>
          <p:cNvPr id="12" name="Straight Connector 11"/>
          <p:cNvCxnSpPr/>
          <p:nvPr/>
        </p:nvCxnSpPr>
        <p:spPr>
          <a:xfrm>
            <a:off x="954024" y="2009869"/>
            <a:ext cx="10070592" cy="0"/>
          </a:xfrm>
          <a:prstGeom prst="line">
            <a:avLst/>
          </a:prstGeom>
        </p:spPr>
        <p:style>
          <a:lnRef idx="1">
            <a:schemeClr val="dk1"/>
          </a:lnRef>
          <a:fillRef idx="0">
            <a:schemeClr val="dk1"/>
          </a:fillRef>
          <a:effectRef idx="0">
            <a:schemeClr val="dk1"/>
          </a:effectRef>
          <a:fontRef idx="minor">
            <a:schemeClr val="tx1"/>
          </a:fontRef>
        </p:style>
      </p:cxnSp>
      <p:sp>
        <p:nvSpPr>
          <p:cNvPr id="13" name="Content Placeholder 2"/>
          <p:cNvSpPr txBox="1">
            <a:spLocks/>
          </p:cNvSpPr>
          <p:nvPr/>
        </p:nvSpPr>
        <p:spPr>
          <a:xfrm>
            <a:off x="838200" y="2022920"/>
            <a:ext cx="10515600" cy="36668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base"/>
            <a:r>
              <a:rPr lang="en-US" dirty="0"/>
              <a:t>To see if the Town will vote to authorize the Board of Selectmen to convey the Town-owned property on Webster Street as shown on Assessors Map 5A3 Parcel 0-185 to the Winchendon Redevelopment Authority, for such consideration, and upon such other terms and conditions as the Board deems appropriate, and to take such additional action as may be needed to effectuate the purposes of this vote, including but not limited to execution of instruments and documents to convey said property, or act in relation thereto.</a:t>
            </a:r>
          </a:p>
          <a:p>
            <a:endParaRPr lang="en-US" dirty="0" smtClean="0"/>
          </a:p>
          <a:p>
            <a:endParaRPr lang="en-US" dirty="0" smtClean="0"/>
          </a:p>
          <a:p>
            <a:endParaRPr lang="en-US" dirty="0"/>
          </a:p>
        </p:txBody>
      </p:sp>
    </p:spTree>
    <p:extLst>
      <p:ext uri="{BB962C8B-B14F-4D97-AF65-F5344CB8AC3E}">
        <p14:creationId xmlns:p14="http://schemas.microsoft.com/office/powerpoint/2010/main" val="1961503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519160"/>
            <a:ext cx="12192000" cy="624840"/>
          </a:xfrm>
          <a:prstGeom prst="rect">
            <a:avLst/>
          </a:prstGeom>
          <a:solidFill>
            <a:schemeClr val="accent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Rectangle 9"/>
          <p:cNvSpPr/>
          <p:nvPr/>
        </p:nvSpPr>
        <p:spPr>
          <a:xfrm>
            <a:off x="0" y="8442960"/>
            <a:ext cx="12192000" cy="7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C0EBFC29-E341-44A8-910A-ED40C198BCEB}"/>
              </a:ext>
            </a:extLst>
          </p:cNvPr>
          <p:cNvSpPr>
            <a:spLocks noGrp="1"/>
          </p:cNvSpPr>
          <p:nvPr>
            <p:ph type="sldNum" sz="quarter" idx="12"/>
          </p:nvPr>
        </p:nvSpPr>
        <p:spPr/>
        <p:txBody>
          <a:bodyPr/>
          <a:lstStyle/>
          <a:p>
            <a:fld id="{F863145E-338E-42B9-8751-67AB39DC6B4E}" type="slidenum">
              <a:rPr lang="en-US" smtClean="0"/>
              <a:t>51</a:t>
            </a:fld>
            <a:endParaRPr lang="en-US" dirty="0"/>
          </a:p>
        </p:txBody>
      </p:sp>
      <p:sp>
        <p:nvSpPr>
          <p:cNvPr id="11" name="Title 1"/>
          <p:cNvSpPr txBox="1">
            <a:spLocks/>
          </p:cNvSpPr>
          <p:nvPr/>
        </p:nvSpPr>
        <p:spPr>
          <a:xfrm>
            <a:off x="838200" y="255503"/>
            <a:ext cx="10515600" cy="1767417"/>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ATM - Article 21: </a:t>
            </a:r>
            <a:r>
              <a:rPr lang="en-US" dirty="0">
                <a:latin typeface="Times New Roman" panose="02020603050405020304" pitchFamily="18" charset="0"/>
                <a:ea typeface="Times New Roman" panose="02020603050405020304" pitchFamily="18" charset="0"/>
              </a:rPr>
              <a:t>Transfer of Webster Street Parcel 5A3-0-185 to Winchendon Redevelopment Authority</a:t>
            </a:r>
            <a:endParaRPr lang="en-US" dirty="0"/>
          </a:p>
        </p:txBody>
      </p:sp>
      <p:cxnSp>
        <p:nvCxnSpPr>
          <p:cNvPr id="12" name="Straight Connector 11"/>
          <p:cNvCxnSpPr/>
          <p:nvPr/>
        </p:nvCxnSpPr>
        <p:spPr>
          <a:xfrm>
            <a:off x="954024" y="2009869"/>
            <a:ext cx="10070592" cy="0"/>
          </a:xfrm>
          <a:prstGeom prst="line">
            <a:avLst/>
          </a:prstGeom>
        </p:spPr>
        <p:style>
          <a:lnRef idx="1">
            <a:schemeClr val="dk1"/>
          </a:lnRef>
          <a:fillRef idx="0">
            <a:schemeClr val="dk1"/>
          </a:fillRef>
          <a:effectRef idx="0">
            <a:schemeClr val="dk1"/>
          </a:effectRef>
          <a:fontRef idx="minor">
            <a:schemeClr val="tx1"/>
          </a:fontRef>
        </p:style>
      </p:cxnSp>
      <p:sp>
        <p:nvSpPr>
          <p:cNvPr id="13" name="Content Placeholder 2"/>
          <p:cNvSpPr txBox="1">
            <a:spLocks/>
          </p:cNvSpPr>
          <p:nvPr/>
        </p:nvSpPr>
        <p:spPr>
          <a:xfrm>
            <a:off x="838200" y="2022920"/>
            <a:ext cx="10515600" cy="36668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a:p>
        </p:txBody>
      </p:sp>
      <p:sp>
        <p:nvSpPr>
          <p:cNvPr id="8" name="Text Box 2"/>
          <p:cNvSpPr txBox="1">
            <a:spLocks noChangeArrowheads="1"/>
          </p:cNvSpPr>
          <p:nvPr/>
        </p:nvSpPr>
        <p:spPr bwMode="auto">
          <a:xfrm>
            <a:off x="934357" y="2242671"/>
            <a:ext cx="10323286" cy="2246769"/>
          </a:xfrm>
          <a:prstGeom prst="rect">
            <a:avLst/>
          </a:prstGeom>
          <a:solidFill>
            <a:srgbClr val="D8D8D8"/>
          </a:solidFill>
          <a:ln w="9525">
            <a:solidFill>
              <a:srgbClr val="000000"/>
            </a:solidFill>
            <a:miter lim="800000"/>
            <a:headEnd/>
            <a:tailEnd/>
          </a:ln>
        </p:spPr>
        <p:txBody>
          <a:bodyPr rot="0" vert="horz" wrap="square" lIns="91440" tIns="45720" rIns="91440" bIns="45720" anchor="t" anchorCtr="0" upright="1">
            <a:spAutoFit/>
          </a:bodyPr>
          <a:lstStyle/>
          <a:p>
            <a:pPr lvl="0" eaLnBrk="0" fontAlgn="base" hangingPunct="0">
              <a:spcBef>
                <a:spcPct val="0"/>
              </a:spcBef>
              <a:spcAft>
                <a:spcPts val="800"/>
              </a:spcAft>
            </a:pPr>
            <a:r>
              <a:rPr lang="en-US" altLang="en-US" sz="2000" dirty="0">
                <a:latin typeface="Bookman Old Style" panose="02050604050505020204" pitchFamily="18" charset="0"/>
              </a:rPr>
              <a:t>DESCRIPTION : </a:t>
            </a:r>
            <a:r>
              <a:rPr lang="en-US" altLang="en-US" sz="2000" dirty="0" smtClean="0">
                <a:latin typeface="Bookman Old Style" panose="02050604050505020204" pitchFamily="18" charset="0"/>
              </a:rPr>
              <a:t>The Webster Street Parcel, highlighted on the next slide in yellow, is located behind the existing Walgreens off Central St. We are proposing to transfer the Town-Owned parcel to the Winchendon Redevelopment Authority for future development opportunities. The site has some mild contamination from past industrial use and is partially restricted, but could still be used for passive recreation such as a more formalized extension of the existing bike path. Because this involves the transfer of land, a 2/3rds vote is required. </a:t>
            </a:r>
            <a:endParaRPr lang="en-US" altLang="en-US" sz="2000" dirty="0">
              <a:latin typeface="Arial" panose="020B0604020202020204" pitchFamily="34" charset="0"/>
            </a:endParaRPr>
          </a:p>
        </p:txBody>
      </p:sp>
      <p:sp>
        <p:nvSpPr>
          <p:cNvPr id="14" name="Rectangle 13"/>
          <p:cNvSpPr/>
          <p:nvPr/>
        </p:nvSpPr>
        <p:spPr>
          <a:xfrm>
            <a:off x="838200" y="6688634"/>
            <a:ext cx="7424651" cy="1477328"/>
          </a:xfrm>
          <a:prstGeom prst="rect">
            <a:avLst/>
          </a:prstGeom>
        </p:spPr>
        <p:txBody>
          <a:bodyPr wrap="square">
            <a:spAutoFit/>
          </a:bodyPr>
          <a:lstStyle/>
          <a:p>
            <a:r>
              <a:rPr lang="en-US" dirty="0"/>
              <a:t>Submitted by: </a:t>
            </a:r>
            <a:r>
              <a:rPr lang="en-US" dirty="0" smtClean="0"/>
              <a:t>Town Manager</a:t>
            </a:r>
            <a:endParaRPr lang="en-US" b="1" dirty="0"/>
          </a:p>
          <a:p>
            <a:endParaRPr lang="en-US" b="1" dirty="0"/>
          </a:p>
          <a:p>
            <a:r>
              <a:rPr lang="en-US" b="1" dirty="0"/>
              <a:t>Board of Selectmen:	</a:t>
            </a:r>
            <a:r>
              <a:rPr lang="en-US" b="1" u="sng" dirty="0"/>
              <a:t> </a:t>
            </a:r>
            <a:r>
              <a:rPr lang="en-US" b="1" u="sng" dirty="0" smtClean="0"/>
              <a:t>0-0-0</a:t>
            </a:r>
            <a:r>
              <a:rPr lang="en-US" b="1" u="sng" dirty="0"/>
              <a:t>	</a:t>
            </a:r>
            <a:r>
              <a:rPr lang="en-US" b="1" dirty="0"/>
              <a:t> </a:t>
            </a:r>
            <a:r>
              <a:rPr lang="en-US" b="1" dirty="0" smtClean="0"/>
              <a:t> </a:t>
            </a:r>
            <a:endParaRPr lang="en-US" dirty="0"/>
          </a:p>
          <a:p>
            <a:r>
              <a:rPr lang="x-none" b="1" dirty="0"/>
              <a:t>Finance Committee:	</a:t>
            </a:r>
            <a:r>
              <a:rPr lang="en-US" b="1" u="sng" dirty="0"/>
              <a:t> </a:t>
            </a:r>
            <a:r>
              <a:rPr lang="en-US" b="1" u="sng" dirty="0" smtClean="0"/>
              <a:t>0-0-0   </a:t>
            </a:r>
            <a:r>
              <a:rPr lang="en-US" b="1" u="sng" dirty="0"/>
              <a:t>	</a:t>
            </a:r>
            <a:endParaRPr lang="en-US" b="1" dirty="0" smtClean="0"/>
          </a:p>
          <a:p>
            <a:r>
              <a:rPr lang="en-US" dirty="0" smtClean="0"/>
              <a:t>Vote </a:t>
            </a:r>
            <a:r>
              <a:rPr lang="en-US" dirty="0"/>
              <a:t>Required: 		</a:t>
            </a:r>
            <a:r>
              <a:rPr lang="en-US" dirty="0" smtClean="0"/>
              <a:t>2/3rds</a:t>
            </a:r>
            <a:r>
              <a:rPr lang="en-US" dirty="0" smtClean="0"/>
              <a:t> </a:t>
            </a:r>
            <a:r>
              <a:rPr lang="en-US" dirty="0"/>
              <a:t>Vote</a:t>
            </a:r>
          </a:p>
        </p:txBody>
      </p:sp>
    </p:spTree>
    <p:extLst>
      <p:ext uri="{BB962C8B-B14F-4D97-AF65-F5344CB8AC3E}">
        <p14:creationId xmlns:p14="http://schemas.microsoft.com/office/powerpoint/2010/main" val="19306525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519160"/>
            <a:ext cx="12192000" cy="624840"/>
          </a:xfrm>
          <a:prstGeom prst="rect">
            <a:avLst/>
          </a:prstGeom>
          <a:solidFill>
            <a:schemeClr val="accent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Rectangle 9"/>
          <p:cNvSpPr/>
          <p:nvPr/>
        </p:nvSpPr>
        <p:spPr>
          <a:xfrm>
            <a:off x="0" y="8442960"/>
            <a:ext cx="12192000" cy="7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C0EBFC29-E341-44A8-910A-ED40C198BCEB}"/>
              </a:ext>
            </a:extLst>
          </p:cNvPr>
          <p:cNvSpPr>
            <a:spLocks noGrp="1"/>
          </p:cNvSpPr>
          <p:nvPr>
            <p:ph type="sldNum" sz="quarter" idx="12"/>
          </p:nvPr>
        </p:nvSpPr>
        <p:spPr/>
        <p:txBody>
          <a:bodyPr/>
          <a:lstStyle/>
          <a:p>
            <a:fld id="{F863145E-338E-42B9-8751-67AB39DC6B4E}" type="slidenum">
              <a:rPr lang="en-US" smtClean="0"/>
              <a:t>52</a:t>
            </a:fld>
            <a:endParaRPr lang="en-US" dirty="0"/>
          </a:p>
        </p:txBody>
      </p:sp>
      <p:sp>
        <p:nvSpPr>
          <p:cNvPr id="11" name="Title 1"/>
          <p:cNvSpPr txBox="1">
            <a:spLocks/>
          </p:cNvSpPr>
          <p:nvPr/>
        </p:nvSpPr>
        <p:spPr>
          <a:xfrm>
            <a:off x="838200" y="255503"/>
            <a:ext cx="10515600" cy="1767417"/>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ATM - Article 21: </a:t>
            </a:r>
            <a:r>
              <a:rPr lang="en-US" dirty="0">
                <a:latin typeface="Times New Roman" panose="02020603050405020304" pitchFamily="18" charset="0"/>
                <a:ea typeface="Times New Roman" panose="02020603050405020304" pitchFamily="18" charset="0"/>
              </a:rPr>
              <a:t>Transfer of Webster Street Parcel 5A3-0-185 to Winchendon Redevelopment Authority</a:t>
            </a:r>
            <a:endParaRPr lang="en-US" dirty="0"/>
          </a:p>
        </p:txBody>
      </p:sp>
      <p:cxnSp>
        <p:nvCxnSpPr>
          <p:cNvPr id="12" name="Straight Connector 11"/>
          <p:cNvCxnSpPr/>
          <p:nvPr/>
        </p:nvCxnSpPr>
        <p:spPr>
          <a:xfrm>
            <a:off x="954024" y="2009869"/>
            <a:ext cx="10070592" cy="0"/>
          </a:xfrm>
          <a:prstGeom prst="line">
            <a:avLst/>
          </a:prstGeom>
        </p:spPr>
        <p:style>
          <a:lnRef idx="1">
            <a:schemeClr val="dk1"/>
          </a:lnRef>
          <a:fillRef idx="0">
            <a:schemeClr val="dk1"/>
          </a:fillRef>
          <a:effectRef idx="0">
            <a:schemeClr val="dk1"/>
          </a:effectRef>
          <a:fontRef idx="minor">
            <a:schemeClr val="tx1"/>
          </a:fontRef>
        </p:style>
      </p:cxnSp>
      <p:sp>
        <p:nvSpPr>
          <p:cNvPr id="13" name="Content Placeholder 2"/>
          <p:cNvSpPr txBox="1">
            <a:spLocks/>
          </p:cNvSpPr>
          <p:nvPr/>
        </p:nvSpPr>
        <p:spPr>
          <a:xfrm>
            <a:off x="838200" y="2022920"/>
            <a:ext cx="10515600" cy="36668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a:p>
        </p:txBody>
      </p:sp>
      <p:sp>
        <p:nvSpPr>
          <p:cNvPr id="8" name="Text Box 2"/>
          <p:cNvSpPr txBox="1">
            <a:spLocks noChangeArrowheads="1"/>
          </p:cNvSpPr>
          <p:nvPr/>
        </p:nvSpPr>
        <p:spPr bwMode="auto">
          <a:xfrm>
            <a:off x="934357" y="2242671"/>
            <a:ext cx="10323286" cy="4503797"/>
          </a:xfrm>
          <a:prstGeom prst="rect">
            <a:avLst/>
          </a:prstGeom>
          <a:solidFill>
            <a:srgbClr val="D8D8D8"/>
          </a:solidFill>
          <a:ln w="9525">
            <a:solidFill>
              <a:srgbClr val="000000"/>
            </a:solidFill>
            <a:miter lim="800000"/>
            <a:headEnd/>
            <a:tailEnd/>
          </a:ln>
        </p:spPr>
        <p:txBody>
          <a:bodyPr rot="0" vert="horz" wrap="square" lIns="91440" tIns="45720" rIns="91440" bIns="45720" anchor="t" anchorCtr="0" upright="1">
            <a:spAutoFit/>
          </a:bodyPr>
          <a:lstStyle/>
          <a:p>
            <a:pPr lvl="0" eaLnBrk="0" fontAlgn="base" hangingPunct="0">
              <a:spcBef>
                <a:spcPct val="0"/>
              </a:spcBef>
              <a:spcAft>
                <a:spcPts val="800"/>
              </a:spcAft>
            </a:pPr>
            <a:endParaRPr lang="en-US" altLang="en-US" sz="2000" dirty="0">
              <a:latin typeface="Bookman Old Style" panose="02050604050505020204" pitchFamily="18" charset="0"/>
            </a:endParaRPr>
          </a:p>
          <a:p>
            <a:pPr lvl="0" eaLnBrk="0" fontAlgn="base" hangingPunct="0">
              <a:spcBef>
                <a:spcPct val="0"/>
              </a:spcBef>
              <a:spcAft>
                <a:spcPts val="800"/>
              </a:spcAft>
            </a:pPr>
            <a:endParaRPr lang="en-US" altLang="en-US" sz="2000" dirty="0">
              <a:latin typeface="Bookman Old Style" panose="02050604050505020204" pitchFamily="18" charset="0"/>
            </a:endParaRPr>
          </a:p>
          <a:p>
            <a:pPr lvl="0" eaLnBrk="0" fontAlgn="base" hangingPunct="0">
              <a:spcBef>
                <a:spcPct val="0"/>
              </a:spcBef>
              <a:spcAft>
                <a:spcPts val="800"/>
              </a:spcAft>
            </a:pPr>
            <a:endParaRPr lang="en-US" altLang="en-US" sz="2000" dirty="0">
              <a:latin typeface="Bookman Old Style" panose="02050604050505020204" pitchFamily="18" charset="0"/>
            </a:endParaRPr>
          </a:p>
          <a:p>
            <a:pPr lvl="0" eaLnBrk="0" fontAlgn="base" hangingPunct="0">
              <a:spcBef>
                <a:spcPct val="0"/>
              </a:spcBef>
              <a:spcAft>
                <a:spcPts val="800"/>
              </a:spcAft>
            </a:pPr>
            <a:endParaRPr lang="en-US" altLang="en-US" sz="2000" dirty="0">
              <a:latin typeface="Bookman Old Style" panose="02050604050505020204" pitchFamily="18" charset="0"/>
            </a:endParaRPr>
          </a:p>
          <a:p>
            <a:pPr lvl="0" eaLnBrk="0" fontAlgn="base" hangingPunct="0">
              <a:spcBef>
                <a:spcPct val="0"/>
              </a:spcBef>
              <a:spcAft>
                <a:spcPts val="800"/>
              </a:spcAft>
            </a:pPr>
            <a:endParaRPr lang="en-US" altLang="en-US" sz="2000" dirty="0">
              <a:latin typeface="Bookman Old Style" panose="02050604050505020204" pitchFamily="18" charset="0"/>
            </a:endParaRPr>
          </a:p>
          <a:p>
            <a:pPr lvl="0" eaLnBrk="0" fontAlgn="base" hangingPunct="0">
              <a:spcBef>
                <a:spcPct val="0"/>
              </a:spcBef>
              <a:spcAft>
                <a:spcPts val="800"/>
              </a:spcAft>
            </a:pPr>
            <a:endParaRPr lang="en-US" altLang="en-US" sz="2000" dirty="0">
              <a:latin typeface="Bookman Old Style" panose="02050604050505020204" pitchFamily="18" charset="0"/>
            </a:endParaRPr>
          </a:p>
          <a:p>
            <a:pPr lvl="0" eaLnBrk="0" fontAlgn="base" hangingPunct="0">
              <a:spcBef>
                <a:spcPct val="0"/>
              </a:spcBef>
              <a:spcAft>
                <a:spcPts val="800"/>
              </a:spcAft>
            </a:pPr>
            <a:endParaRPr lang="en-US" altLang="en-US" sz="2000" dirty="0">
              <a:latin typeface="Bookman Old Style" panose="02050604050505020204" pitchFamily="18" charset="0"/>
            </a:endParaRPr>
          </a:p>
          <a:p>
            <a:pPr lvl="0" eaLnBrk="0" fontAlgn="base" hangingPunct="0">
              <a:spcBef>
                <a:spcPct val="0"/>
              </a:spcBef>
              <a:spcAft>
                <a:spcPts val="800"/>
              </a:spcAft>
            </a:pPr>
            <a:endParaRPr lang="en-US" altLang="en-US" sz="2000" dirty="0">
              <a:latin typeface="Bookman Old Style" panose="02050604050505020204" pitchFamily="18" charset="0"/>
            </a:endParaRPr>
          </a:p>
          <a:p>
            <a:pPr lvl="0" eaLnBrk="0" fontAlgn="base" hangingPunct="0">
              <a:spcBef>
                <a:spcPct val="0"/>
              </a:spcBef>
              <a:spcAft>
                <a:spcPts val="800"/>
              </a:spcAft>
            </a:pPr>
            <a:endParaRPr lang="en-US" altLang="en-US" sz="2000" dirty="0">
              <a:latin typeface="Bookman Old Style" panose="02050604050505020204" pitchFamily="18" charset="0"/>
            </a:endParaRPr>
          </a:p>
          <a:p>
            <a:pPr lvl="0" eaLnBrk="0" fontAlgn="base" hangingPunct="0">
              <a:spcBef>
                <a:spcPct val="0"/>
              </a:spcBef>
              <a:spcAft>
                <a:spcPts val="800"/>
              </a:spcAft>
            </a:pPr>
            <a:endParaRPr lang="en-US" altLang="en-US" sz="2000" dirty="0">
              <a:latin typeface="Bookman Old Style" panose="02050604050505020204" pitchFamily="18" charset="0"/>
            </a:endParaRPr>
          </a:p>
          <a:p>
            <a:pPr lvl="0" eaLnBrk="0" fontAlgn="base" hangingPunct="0">
              <a:spcBef>
                <a:spcPct val="0"/>
              </a:spcBef>
              <a:spcAft>
                <a:spcPts val="800"/>
              </a:spcAft>
            </a:pPr>
            <a:endParaRPr lang="en-US" altLang="en-US" sz="2000" dirty="0">
              <a:latin typeface="Bookman Old Style" panose="02050604050505020204" pitchFamily="18" charset="0"/>
            </a:endParaRPr>
          </a:p>
        </p:txBody>
      </p:sp>
      <p:sp>
        <p:nvSpPr>
          <p:cNvPr id="14" name="Rectangle 13"/>
          <p:cNvSpPr/>
          <p:nvPr/>
        </p:nvSpPr>
        <p:spPr>
          <a:xfrm>
            <a:off x="838200" y="6688634"/>
            <a:ext cx="7424651" cy="1477328"/>
          </a:xfrm>
          <a:prstGeom prst="rect">
            <a:avLst/>
          </a:prstGeom>
        </p:spPr>
        <p:txBody>
          <a:bodyPr wrap="square">
            <a:spAutoFit/>
          </a:bodyPr>
          <a:lstStyle/>
          <a:p>
            <a:r>
              <a:rPr lang="en-US" dirty="0"/>
              <a:t>Submitted by: </a:t>
            </a:r>
            <a:r>
              <a:rPr lang="en-US" dirty="0" smtClean="0"/>
              <a:t>Town Manager</a:t>
            </a:r>
            <a:endParaRPr lang="en-US" b="1" dirty="0"/>
          </a:p>
          <a:p>
            <a:endParaRPr lang="en-US" b="1" dirty="0"/>
          </a:p>
          <a:p>
            <a:r>
              <a:rPr lang="en-US" b="1" dirty="0"/>
              <a:t>Board of Selectmen:	</a:t>
            </a:r>
            <a:r>
              <a:rPr lang="en-US" b="1" u="sng" dirty="0"/>
              <a:t> </a:t>
            </a:r>
            <a:r>
              <a:rPr lang="en-US" b="1" u="sng" dirty="0" smtClean="0"/>
              <a:t>0-0-0</a:t>
            </a:r>
            <a:r>
              <a:rPr lang="en-US" b="1" u="sng" dirty="0"/>
              <a:t>	</a:t>
            </a:r>
            <a:r>
              <a:rPr lang="en-US" b="1" dirty="0"/>
              <a:t> </a:t>
            </a:r>
            <a:r>
              <a:rPr lang="en-US" b="1" dirty="0" smtClean="0"/>
              <a:t> </a:t>
            </a:r>
            <a:endParaRPr lang="en-US" dirty="0"/>
          </a:p>
          <a:p>
            <a:r>
              <a:rPr lang="x-none" b="1" dirty="0"/>
              <a:t>Finance Committee:	</a:t>
            </a:r>
            <a:r>
              <a:rPr lang="en-US" b="1" u="sng" dirty="0"/>
              <a:t> </a:t>
            </a:r>
            <a:r>
              <a:rPr lang="en-US" b="1" u="sng" dirty="0" smtClean="0"/>
              <a:t>0-0-0   </a:t>
            </a:r>
            <a:r>
              <a:rPr lang="en-US" b="1" u="sng" dirty="0"/>
              <a:t>	</a:t>
            </a:r>
            <a:endParaRPr lang="en-US" b="1" dirty="0" smtClean="0"/>
          </a:p>
          <a:p>
            <a:r>
              <a:rPr lang="en-US" dirty="0" smtClean="0"/>
              <a:t>Vote </a:t>
            </a:r>
            <a:r>
              <a:rPr lang="en-US" dirty="0"/>
              <a:t>Required: 		</a:t>
            </a:r>
            <a:r>
              <a:rPr lang="en-US" dirty="0" smtClean="0"/>
              <a:t>2/3rds</a:t>
            </a:r>
            <a:r>
              <a:rPr lang="en-US" dirty="0" smtClean="0"/>
              <a:t> </a:t>
            </a:r>
            <a:r>
              <a:rPr lang="en-US" dirty="0"/>
              <a:t>Vote</a:t>
            </a:r>
          </a:p>
        </p:txBody>
      </p:sp>
      <p:pic>
        <p:nvPicPr>
          <p:cNvPr id="2" name="Picture 1"/>
          <p:cNvPicPr>
            <a:picLocks noChangeAspect="1"/>
          </p:cNvPicPr>
          <p:nvPr/>
        </p:nvPicPr>
        <p:blipFill rotWithShape="1">
          <a:blip r:embed="rId2"/>
          <a:srcRect l="21146" t="17963" r="29271" b="16851"/>
          <a:stretch/>
        </p:blipFill>
        <p:spPr>
          <a:xfrm>
            <a:off x="3045333" y="2242671"/>
            <a:ext cx="6101334" cy="4511911"/>
          </a:xfrm>
          <a:prstGeom prst="rect">
            <a:avLst/>
          </a:prstGeom>
        </p:spPr>
      </p:pic>
    </p:spTree>
    <p:extLst>
      <p:ext uri="{BB962C8B-B14F-4D97-AF65-F5344CB8AC3E}">
        <p14:creationId xmlns:p14="http://schemas.microsoft.com/office/powerpoint/2010/main" val="5155474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22372" y="6401958"/>
            <a:ext cx="9144000" cy="2207683"/>
          </a:xfrm>
        </p:spPr>
        <p:txBody>
          <a:bodyPr>
            <a:normAutofit/>
          </a:bodyPr>
          <a:lstStyle/>
          <a:p>
            <a:pPr algn="l"/>
            <a:r>
              <a:rPr lang="en-US" sz="3200" dirty="0">
                <a:solidFill>
                  <a:srgbClr val="002060"/>
                </a:solidFill>
                <a:latin typeface="Times New Roman" panose="02020603050405020304" pitchFamily="18" charset="0"/>
                <a:cs typeface="Times New Roman" panose="02020603050405020304" pitchFamily="18" charset="0"/>
              </a:rPr>
              <a:t>TOWN OF </a:t>
            </a:r>
            <a:r>
              <a:rPr lang="en-US" sz="3200" dirty="0" smtClean="0">
                <a:solidFill>
                  <a:srgbClr val="002060"/>
                </a:solidFill>
                <a:latin typeface="Times New Roman" panose="02020603050405020304" pitchFamily="18" charset="0"/>
                <a:cs typeface="Times New Roman" panose="02020603050405020304" pitchFamily="18" charset="0"/>
              </a:rPr>
              <a:t>WINCHENDON</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9" name="Rectangle 8"/>
          <p:cNvSpPr/>
          <p:nvPr/>
        </p:nvSpPr>
        <p:spPr>
          <a:xfrm>
            <a:off x="0" y="8519160"/>
            <a:ext cx="12192000" cy="624840"/>
          </a:xfrm>
          <a:prstGeom prst="rect">
            <a:avLst/>
          </a:prstGeom>
          <a:solidFill>
            <a:schemeClr val="accent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Rectangle 9"/>
          <p:cNvSpPr/>
          <p:nvPr/>
        </p:nvSpPr>
        <p:spPr>
          <a:xfrm>
            <a:off x="0" y="8442960"/>
            <a:ext cx="12192000" cy="7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C0EBFC29-E341-44A8-910A-ED40C198BCEB}"/>
              </a:ext>
            </a:extLst>
          </p:cNvPr>
          <p:cNvSpPr>
            <a:spLocks noGrp="1"/>
          </p:cNvSpPr>
          <p:nvPr>
            <p:ph type="sldNum" sz="quarter" idx="12"/>
          </p:nvPr>
        </p:nvSpPr>
        <p:spPr/>
        <p:txBody>
          <a:bodyPr/>
          <a:lstStyle/>
          <a:p>
            <a:fld id="{F863145E-338E-42B9-8751-67AB39DC6B4E}" type="slidenum">
              <a:rPr lang="en-US" smtClean="0"/>
              <a:t>53</a:t>
            </a:fld>
            <a:endParaRPr lang="en-US" dirty="0"/>
          </a:p>
        </p:txBody>
      </p:sp>
      <p:pic>
        <p:nvPicPr>
          <p:cNvPr id="6" name="Picture 5"/>
          <p:cNvPicPr>
            <a:picLocks noChangeAspect="1"/>
          </p:cNvPicPr>
          <p:nvPr/>
        </p:nvPicPr>
        <p:blipFill>
          <a:blip r:embed="rId2"/>
          <a:stretch>
            <a:fillRect/>
          </a:stretch>
        </p:blipFill>
        <p:spPr>
          <a:xfrm>
            <a:off x="4591050" y="3076575"/>
            <a:ext cx="3009900" cy="2990850"/>
          </a:xfrm>
          <a:prstGeom prst="rect">
            <a:avLst/>
          </a:prstGeom>
        </p:spPr>
      </p:pic>
      <p:sp>
        <p:nvSpPr>
          <p:cNvPr id="11" name="Google Shape;173;p29"/>
          <p:cNvSpPr txBox="1">
            <a:spLocks/>
          </p:cNvSpPr>
          <p:nvPr/>
        </p:nvSpPr>
        <p:spPr>
          <a:xfrm>
            <a:off x="415600" y="248935"/>
            <a:ext cx="11360800" cy="4405600"/>
          </a:xfrm>
          <a:prstGeom prst="rect">
            <a:avLst/>
          </a:prstGeom>
        </p:spPr>
        <p:txBody>
          <a:bodyPr spcFirstLastPara="1" vert="horz" wrap="square" lIns="121900" tIns="121900" rIns="121900" bIns="12190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400" dirty="0" smtClean="0">
                <a:latin typeface="Times New Roman" panose="02020603050405020304" pitchFamily="18" charset="0"/>
                <a:cs typeface="Times New Roman" panose="02020603050405020304" pitchFamily="18" charset="0"/>
              </a:rPr>
              <a:t>Thank you for attending this </a:t>
            </a:r>
            <a:r>
              <a:rPr lang="en-US" sz="6400" dirty="0" smtClean="0">
                <a:latin typeface="Times New Roman" panose="02020603050405020304" pitchFamily="18" charset="0"/>
                <a:cs typeface="Times New Roman" panose="02020603050405020304" pitchFamily="18" charset="0"/>
              </a:rPr>
              <a:t>Annual </a:t>
            </a:r>
            <a:r>
              <a:rPr lang="en-US" sz="6400" dirty="0" smtClean="0">
                <a:latin typeface="Times New Roman" panose="02020603050405020304" pitchFamily="18" charset="0"/>
                <a:cs typeface="Times New Roman" panose="02020603050405020304" pitchFamily="18" charset="0"/>
              </a:rPr>
              <a:t>Town Meeting</a:t>
            </a:r>
            <a:br>
              <a:rPr lang="en-US" sz="6400" dirty="0" smtClean="0">
                <a:latin typeface="Times New Roman" panose="02020603050405020304" pitchFamily="18" charset="0"/>
                <a:cs typeface="Times New Roman" panose="02020603050405020304" pitchFamily="18" charset="0"/>
              </a:rPr>
            </a:br>
            <a:r>
              <a:rPr lang="en-US" sz="6400" dirty="0" smtClean="0">
                <a:latin typeface="Times New Roman" panose="02020603050405020304" pitchFamily="18" charset="0"/>
                <a:cs typeface="Times New Roman" panose="02020603050405020304" pitchFamily="18" charset="0"/>
              </a:rPr>
              <a:t>May 16</a:t>
            </a:r>
            <a:r>
              <a:rPr lang="en-US" sz="6400" baseline="30000" dirty="0" smtClean="0">
                <a:latin typeface="Times New Roman" panose="02020603050405020304" pitchFamily="18" charset="0"/>
                <a:cs typeface="Times New Roman" panose="02020603050405020304" pitchFamily="18" charset="0"/>
              </a:rPr>
              <a:t>th</a:t>
            </a:r>
            <a:r>
              <a:rPr lang="en-US" sz="6400" dirty="0" smtClean="0">
                <a:latin typeface="Times New Roman" panose="02020603050405020304" pitchFamily="18" charset="0"/>
                <a:cs typeface="Times New Roman" panose="02020603050405020304" pitchFamily="18" charset="0"/>
              </a:rPr>
              <a:t>, </a:t>
            </a:r>
            <a:r>
              <a:rPr lang="en-US" sz="6400" dirty="0" smtClean="0">
                <a:latin typeface="Times New Roman" panose="02020603050405020304" pitchFamily="18" charset="0"/>
                <a:cs typeface="Times New Roman" panose="02020603050405020304" pitchFamily="18" charset="0"/>
              </a:rPr>
              <a:t>2022</a:t>
            </a:r>
            <a:endParaRPr lang="en-US" sz="6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35521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519160"/>
            <a:ext cx="12192000" cy="624840"/>
          </a:xfrm>
          <a:prstGeom prst="rect">
            <a:avLst/>
          </a:prstGeom>
          <a:solidFill>
            <a:schemeClr val="accent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Rectangle 9"/>
          <p:cNvSpPr/>
          <p:nvPr/>
        </p:nvSpPr>
        <p:spPr>
          <a:xfrm>
            <a:off x="0" y="8442960"/>
            <a:ext cx="12192000" cy="7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C0EBFC29-E341-44A8-910A-ED40C198BCEB}"/>
              </a:ext>
            </a:extLst>
          </p:cNvPr>
          <p:cNvSpPr>
            <a:spLocks noGrp="1"/>
          </p:cNvSpPr>
          <p:nvPr>
            <p:ph type="sldNum" sz="quarter" idx="12"/>
          </p:nvPr>
        </p:nvSpPr>
        <p:spPr/>
        <p:txBody>
          <a:bodyPr/>
          <a:lstStyle/>
          <a:p>
            <a:fld id="{F863145E-338E-42B9-8751-67AB39DC6B4E}" type="slidenum">
              <a:rPr lang="en-US" smtClean="0"/>
              <a:t>6</a:t>
            </a:fld>
            <a:endParaRPr lang="en-US" dirty="0"/>
          </a:p>
        </p:txBody>
      </p:sp>
      <p:sp>
        <p:nvSpPr>
          <p:cNvPr id="11" name="Title 1"/>
          <p:cNvSpPr txBox="1">
            <a:spLocks/>
          </p:cNvSpPr>
          <p:nvPr/>
        </p:nvSpPr>
        <p:spPr>
          <a:xfrm>
            <a:off x="838200" y="255503"/>
            <a:ext cx="10515600" cy="176741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STM - Article </a:t>
            </a:r>
            <a:r>
              <a:rPr lang="en-US" b="1" dirty="0" smtClean="0"/>
              <a:t>3: </a:t>
            </a:r>
            <a:r>
              <a:rPr lang="en-US" b="1" dirty="0" smtClean="0"/>
              <a:t>Funding of Sewer Enterprise Account Deficit</a:t>
            </a:r>
            <a:endParaRPr lang="en-US" dirty="0"/>
          </a:p>
        </p:txBody>
      </p:sp>
      <p:cxnSp>
        <p:nvCxnSpPr>
          <p:cNvPr id="12" name="Straight Connector 11"/>
          <p:cNvCxnSpPr/>
          <p:nvPr/>
        </p:nvCxnSpPr>
        <p:spPr>
          <a:xfrm>
            <a:off x="954024" y="2009869"/>
            <a:ext cx="10070592" cy="0"/>
          </a:xfrm>
          <a:prstGeom prst="line">
            <a:avLst/>
          </a:prstGeom>
        </p:spPr>
        <p:style>
          <a:lnRef idx="1">
            <a:schemeClr val="dk1"/>
          </a:lnRef>
          <a:fillRef idx="0">
            <a:schemeClr val="dk1"/>
          </a:fillRef>
          <a:effectRef idx="0">
            <a:schemeClr val="dk1"/>
          </a:effectRef>
          <a:fontRef idx="minor">
            <a:schemeClr val="tx1"/>
          </a:fontRef>
        </p:style>
      </p:cxnSp>
      <p:sp>
        <p:nvSpPr>
          <p:cNvPr id="13" name="Content Placeholder 2"/>
          <p:cNvSpPr txBox="1">
            <a:spLocks/>
          </p:cNvSpPr>
          <p:nvPr/>
        </p:nvSpPr>
        <p:spPr>
          <a:xfrm>
            <a:off x="838200" y="2022920"/>
            <a:ext cx="10515600" cy="36668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To see if the town will appropriate from ARPA funds the sum of $35,000 for use by the Board of Selectmen to offset the Sewer Enterprise Fund Budget due to increased chemical and energy costs, or to take any other action related thereto. </a:t>
            </a:r>
          </a:p>
          <a:p>
            <a:endParaRPr lang="en-US" dirty="0" smtClean="0"/>
          </a:p>
          <a:p>
            <a:endParaRPr lang="en-US" dirty="0" smtClean="0"/>
          </a:p>
          <a:p>
            <a:endParaRPr lang="en-US" dirty="0"/>
          </a:p>
        </p:txBody>
      </p:sp>
    </p:spTree>
    <p:extLst>
      <p:ext uri="{BB962C8B-B14F-4D97-AF65-F5344CB8AC3E}">
        <p14:creationId xmlns:p14="http://schemas.microsoft.com/office/powerpoint/2010/main" val="2361442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519160"/>
            <a:ext cx="12192000" cy="624840"/>
          </a:xfrm>
          <a:prstGeom prst="rect">
            <a:avLst/>
          </a:prstGeom>
          <a:solidFill>
            <a:schemeClr val="accent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Rectangle 9"/>
          <p:cNvSpPr/>
          <p:nvPr/>
        </p:nvSpPr>
        <p:spPr>
          <a:xfrm>
            <a:off x="0" y="8442960"/>
            <a:ext cx="12192000" cy="7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C0EBFC29-E341-44A8-910A-ED40C198BCEB}"/>
              </a:ext>
            </a:extLst>
          </p:cNvPr>
          <p:cNvSpPr>
            <a:spLocks noGrp="1"/>
          </p:cNvSpPr>
          <p:nvPr>
            <p:ph type="sldNum" sz="quarter" idx="12"/>
          </p:nvPr>
        </p:nvSpPr>
        <p:spPr/>
        <p:txBody>
          <a:bodyPr/>
          <a:lstStyle/>
          <a:p>
            <a:fld id="{F863145E-338E-42B9-8751-67AB39DC6B4E}" type="slidenum">
              <a:rPr lang="en-US" smtClean="0"/>
              <a:t>7</a:t>
            </a:fld>
            <a:endParaRPr lang="en-US" dirty="0"/>
          </a:p>
        </p:txBody>
      </p:sp>
      <p:sp>
        <p:nvSpPr>
          <p:cNvPr id="11" name="Title 1"/>
          <p:cNvSpPr txBox="1">
            <a:spLocks/>
          </p:cNvSpPr>
          <p:nvPr/>
        </p:nvSpPr>
        <p:spPr>
          <a:xfrm>
            <a:off x="838200" y="255503"/>
            <a:ext cx="10515600" cy="176741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STM - Article </a:t>
            </a:r>
            <a:r>
              <a:rPr lang="en-US" b="1" dirty="0"/>
              <a:t>3: Funding of Sewer Enterprise Account Deficit</a:t>
            </a:r>
            <a:endParaRPr lang="en-US" dirty="0"/>
          </a:p>
        </p:txBody>
      </p:sp>
      <p:cxnSp>
        <p:nvCxnSpPr>
          <p:cNvPr id="12" name="Straight Connector 11"/>
          <p:cNvCxnSpPr/>
          <p:nvPr/>
        </p:nvCxnSpPr>
        <p:spPr>
          <a:xfrm>
            <a:off x="954024" y="2009869"/>
            <a:ext cx="10070592" cy="0"/>
          </a:xfrm>
          <a:prstGeom prst="line">
            <a:avLst/>
          </a:prstGeom>
        </p:spPr>
        <p:style>
          <a:lnRef idx="1">
            <a:schemeClr val="dk1"/>
          </a:lnRef>
          <a:fillRef idx="0">
            <a:schemeClr val="dk1"/>
          </a:fillRef>
          <a:effectRef idx="0">
            <a:schemeClr val="dk1"/>
          </a:effectRef>
          <a:fontRef idx="minor">
            <a:schemeClr val="tx1"/>
          </a:fontRef>
        </p:style>
      </p:cxnSp>
      <p:sp>
        <p:nvSpPr>
          <p:cNvPr id="13" name="Content Placeholder 2"/>
          <p:cNvSpPr txBox="1">
            <a:spLocks/>
          </p:cNvSpPr>
          <p:nvPr/>
        </p:nvSpPr>
        <p:spPr>
          <a:xfrm>
            <a:off x="838200" y="2022920"/>
            <a:ext cx="10515600" cy="36668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a:p>
        </p:txBody>
      </p:sp>
      <p:sp>
        <p:nvSpPr>
          <p:cNvPr id="8" name="Text Box 2"/>
          <p:cNvSpPr txBox="1">
            <a:spLocks noChangeArrowheads="1"/>
          </p:cNvSpPr>
          <p:nvPr/>
        </p:nvSpPr>
        <p:spPr bwMode="auto">
          <a:xfrm>
            <a:off x="934357" y="2242671"/>
            <a:ext cx="10323286" cy="1508105"/>
          </a:xfrm>
          <a:prstGeom prst="rect">
            <a:avLst/>
          </a:prstGeom>
          <a:solidFill>
            <a:srgbClr val="D8D8D8"/>
          </a:solidFill>
          <a:ln w="9525">
            <a:solidFill>
              <a:srgbClr val="000000"/>
            </a:solidFill>
            <a:miter lim="800000"/>
            <a:headEnd/>
            <a:tailEnd/>
          </a:ln>
        </p:spPr>
        <p:txBody>
          <a:bodyPr rot="0" vert="horz" wrap="square" lIns="91440" tIns="45720" rIns="91440" bIns="45720" anchor="t" anchorCtr="0" upright="1">
            <a:spAutoFit/>
          </a:bodyPr>
          <a:lstStyle/>
          <a:p>
            <a:pPr lvl="0" eaLnBrk="0" fontAlgn="base" hangingPunct="0">
              <a:spcBef>
                <a:spcPct val="0"/>
              </a:spcBef>
              <a:spcAft>
                <a:spcPts val="800"/>
              </a:spcAft>
            </a:pPr>
            <a:r>
              <a:rPr lang="en-US" altLang="en-US" sz="2000" dirty="0">
                <a:latin typeface="Bookman Old Style" panose="02050604050505020204" pitchFamily="18" charset="0"/>
              </a:rPr>
              <a:t>DESCRIPTION : </a:t>
            </a:r>
            <a:r>
              <a:rPr lang="en-US" altLang="en-US" dirty="0" smtClean="0"/>
              <a:t>An unforeseen mid-year increase in chemical costs, coupled with a decrease in solar credits for electricity use at the Wastewater Plant, has resulted in a projected $35,000 deficit. We are proposing the use of ARPA funding, rather than Free Cash. Such expenses would typically be covered using retained earnings, however the account is presently depleted. Recent increases to the sewer rate will have us on track to replenish these reserves.</a:t>
            </a:r>
            <a:endParaRPr lang="en-US" altLang="en-US" sz="2000" dirty="0" smtClean="0">
              <a:latin typeface="Arial" panose="020B0604020202020204" pitchFamily="34" charset="0"/>
            </a:endParaRPr>
          </a:p>
        </p:txBody>
      </p:sp>
      <p:sp>
        <p:nvSpPr>
          <p:cNvPr id="14" name="Rectangle 13"/>
          <p:cNvSpPr/>
          <p:nvPr/>
        </p:nvSpPr>
        <p:spPr>
          <a:xfrm>
            <a:off x="838200" y="6373535"/>
            <a:ext cx="7424651" cy="2031325"/>
          </a:xfrm>
          <a:prstGeom prst="rect">
            <a:avLst/>
          </a:prstGeom>
        </p:spPr>
        <p:txBody>
          <a:bodyPr wrap="square">
            <a:spAutoFit/>
          </a:bodyPr>
          <a:lstStyle/>
          <a:p>
            <a:r>
              <a:rPr lang="en-US" dirty="0"/>
              <a:t>Submitted by: </a:t>
            </a:r>
            <a:r>
              <a:rPr lang="en-US" dirty="0" smtClean="0"/>
              <a:t>Town Manager</a:t>
            </a:r>
            <a:endParaRPr lang="en-US" b="1" dirty="0"/>
          </a:p>
          <a:p>
            <a:endParaRPr lang="en-US" b="1" dirty="0"/>
          </a:p>
          <a:p>
            <a:r>
              <a:rPr lang="en-US" b="1" dirty="0"/>
              <a:t>Board of Selectmen:	</a:t>
            </a:r>
            <a:r>
              <a:rPr lang="en-US" b="1" u="sng" dirty="0"/>
              <a:t> </a:t>
            </a:r>
            <a:r>
              <a:rPr lang="en-US" b="1" u="sng" dirty="0" smtClean="0"/>
              <a:t>0-0-0</a:t>
            </a:r>
            <a:r>
              <a:rPr lang="en-US" b="1" u="sng" dirty="0"/>
              <a:t>	</a:t>
            </a:r>
            <a:r>
              <a:rPr lang="en-US" b="1" dirty="0"/>
              <a:t> </a:t>
            </a:r>
            <a:r>
              <a:rPr lang="en-US" b="1" dirty="0" smtClean="0"/>
              <a:t> </a:t>
            </a:r>
            <a:endParaRPr lang="en-US" dirty="0"/>
          </a:p>
          <a:p>
            <a:r>
              <a:rPr lang="x-none" b="1" dirty="0"/>
              <a:t>Finance Committee:	</a:t>
            </a:r>
            <a:r>
              <a:rPr lang="en-US" b="1" u="sng" dirty="0"/>
              <a:t> </a:t>
            </a:r>
            <a:r>
              <a:rPr lang="en-US" b="1" u="sng" dirty="0" smtClean="0"/>
              <a:t>0-0-0   </a:t>
            </a:r>
            <a:r>
              <a:rPr lang="en-US" b="1" u="sng" dirty="0"/>
              <a:t>	</a:t>
            </a:r>
            <a:endParaRPr lang="en-US" b="1" dirty="0" smtClean="0"/>
          </a:p>
          <a:p>
            <a:r>
              <a:rPr lang="en-US" b="1" dirty="0" smtClean="0"/>
              <a:t>Capital Planning Committee: </a:t>
            </a:r>
            <a:r>
              <a:rPr lang="en-US" b="1" u="sng" dirty="0"/>
              <a:t> </a:t>
            </a:r>
            <a:r>
              <a:rPr lang="en-US" b="1" u="sng" dirty="0" smtClean="0"/>
              <a:t>0-0-0   </a:t>
            </a:r>
            <a:r>
              <a:rPr lang="en-US" b="1" u="sng" dirty="0"/>
              <a:t>	</a:t>
            </a:r>
            <a:r>
              <a:rPr lang="en-US" b="1" dirty="0"/>
              <a:t>In Favor</a:t>
            </a:r>
          </a:p>
          <a:p>
            <a:endParaRPr lang="en-US" dirty="0"/>
          </a:p>
          <a:p>
            <a:r>
              <a:rPr lang="en-US" dirty="0"/>
              <a:t>Vote Required: 		Majority Vote</a:t>
            </a:r>
          </a:p>
        </p:txBody>
      </p:sp>
    </p:spTree>
    <p:extLst>
      <p:ext uri="{BB962C8B-B14F-4D97-AF65-F5344CB8AC3E}">
        <p14:creationId xmlns:p14="http://schemas.microsoft.com/office/powerpoint/2010/main" val="3605689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519160"/>
            <a:ext cx="12192000" cy="624840"/>
          </a:xfrm>
          <a:prstGeom prst="rect">
            <a:avLst/>
          </a:prstGeom>
          <a:solidFill>
            <a:schemeClr val="accent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Rectangle 9"/>
          <p:cNvSpPr/>
          <p:nvPr/>
        </p:nvSpPr>
        <p:spPr>
          <a:xfrm>
            <a:off x="0" y="8442960"/>
            <a:ext cx="12192000" cy="7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C0EBFC29-E341-44A8-910A-ED40C198BCEB}"/>
              </a:ext>
            </a:extLst>
          </p:cNvPr>
          <p:cNvSpPr>
            <a:spLocks noGrp="1"/>
          </p:cNvSpPr>
          <p:nvPr>
            <p:ph type="sldNum" sz="quarter" idx="12"/>
          </p:nvPr>
        </p:nvSpPr>
        <p:spPr/>
        <p:txBody>
          <a:bodyPr/>
          <a:lstStyle/>
          <a:p>
            <a:fld id="{F863145E-338E-42B9-8751-67AB39DC6B4E}" type="slidenum">
              <a:rPr lang="en-US" smtClean="0"/>
              <a:t>8</a:t>
            </a:fld>
            <a:endParaRPr lang="en-US" dirty="0"/>
          </a:p>
        </p:txBody>
      </p:sp>
      <p:sp>
        <p:nvSpPr>
          <p:cNvPr id="11" name="Title 1"/>
          <p:cNvSpPr txBox="1">
            <a:spLocks/>
          </p:cNvSpPr>
          <p:nvPr/>
        </p:nvSpPr>
        <p:spPr>
          <a:xfrm>
            <a:off x="838200" y="255503"/>
            <a:ext cx="10515600" cy="176741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ATM - Article 1: Committee Report</a:t>
            </a:r>
            <a:endParaRPr lang="en-US" dirty="0"/>
          </a:p>
        </p:txBody>
      </p:sp>
      <p:cxnSp>
        <p:nvCxnSpPr>
          <p:cNvPr id="12" name="Straight Connector 11"/>
          <p:cNvCxnSpPr/>
          <p:nvPr/>
        </p:nvCxnSpPr>
        <p:spPr>
          <a:xfrm>
            <a:off x="954024" y="2009869"/>
            <a:ext cx="10070592" cy="0"/>
          </a:xfrm>
          <a:prstGeom prst="line">
            <a:avLst/>
          </a:prstGeom>
        </p:spPr>
        <p:style>
          <a:lnRef idx="1">
            <a:schemeClr val="dk1"/>
          </a:lnRef>
          <a:fillRef idx="0">
            <a:schemeClr val="dk1"/>
          </a:fillRef>
          <a:effectRef idx="0">
            <a:schemeClr val="dk1"/>
          </a:effectRef>
          <a:fontRef idx="minor">
            <a:schemeClr val="tx1"/>
          </a:fontRef>
        </p:style>
      </p:cxnSp>
      <p:sp>
        <p:nvSpPr>
          <p:cNvPr id="13" name="Content Placeholder 2"/>
          <p:cNvSpPr txBox="1">
            <a:spLocks/>
          </p:cNvSpPr>
          <p:nvPr/>
        </p:nvSpPr>
        <p:spPr>
          <a:xfrm>
            <a:off x="838200" y="2022920"/>
            <a:ext cx="10515600" cy="36668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base"/>
            <a:r>
              <a:rPr lang="en-US" dirty="0"/>
              <a:t>To see if the Town will vote to hear and act on the reports of the Finance Committee, or act in relation thereto.</a:t>
            </a:r>
            <a:endParaRPr lang="en-US" dirty="0" smtClean="0"/>
          </a:p>
          <a:p>
            <a:endParaRPr lang="en-US" dirty="0" smtClean="0"/>
          </a:p>
          <a:p>
            <a:endParaRPr lang="en-US" dirty="0"/>
          </a:p>
        </p:txBody>
      </p:sp>
    </p:spTree>
    <p:extLst>
      <p:ext uri="{BB962C8B-B14F-4D97-AF65-F5344CB8AC3E}">
        <p14:creationId xmlns:p14="http://schemas.microsoft.com/office/powerpoint/2010/main" val="706184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519160"/>
            <a:ext cx="12192000" cy="624840"/>
          </a:xfrm>
          <a:prstGeom prst="rect">
            <a:avLst/>
          </a:prstGeom>
          <a:solidFill>
            <a:schemeClr val="accent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Rectangle 9"/>
          <p:cNvSpPr/>
          <p:nvPr/>
        </p:nvSpPr>
        <p:spPr>
          <a:xfrm>
            <a:off x="0" y="8442960"/>
            <a:ext cx="12192000" cy="7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C0EBFC29-E341-44A8-910A-ED40C198BCEB}"/>
              </a:ext>
            </a:extLst>
          </p:cNvPr>
          <p:cNvSpPr>
            <a:spLocks noGrp="1"/>
          </p:cNvSpPr>
          <p:nvPr>
            <p:ph type="sldNum" sz="quarter" idx="12"/>
          </p:nvPr>
        </p:nvSpPr>
        <p:spPr/>
        <p:txBody>
          <a:bodyPr/>
          <a:lstStyle/>
          <a:p>
            <a:fld id="{F863145E-338E-42B9-8751-67AB39DC6B4E}" type="slidenum">
              <a:rPr lang="en-US" smtClean="0"/>
              <a:t>9</a:t>
            </a:fld>
            <a:endParaRPr lang="en-US" dirty="0"/>
          </a:p>
        </p:txBody>
      </p:sp>
      <p:sp>
        <p:nvSpPr>
          <p:cNvPr id="11" name="Title 1"/>
          <p:cNvSpPr txBox="1">
            <a:spLocks/>
          </p:cNvSpPr>
          <p:nvPr/>
        </p:nvSpPr>
        <p:spPr>
          <a:xfrm>
            <a:off x="838200" y="255503"/>
            <a:ext cx="10515600" cy="176741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ATM - Article 1: Committee Report</a:t>
            </a:r>
            <a:endParaRPr lang="en-US" dirty="0"/>
          </a:p>
        </p:txBody>
      </p:sp>
      <p:cxnSp>
        <p:nvCxnSpPr>
          <p:cNvPr id="12" name="Straight Connector 11"/>
          <p:cNvCxnSpPr/>
          <p:nvPr/>
        </p:nvCxnSpPr>
        <p:spPr>
          <a:xfrm>
            <a:off x="954024" y="2009869"/>
            <a:ext cx="10070592" cy="0"/>
          </a:xfrm>
          <a:prstGeom prst="line">
            <a:avLst/>
          </a:prstGeom>
        </p:spPr>
        <p:style>
          <a:lnRef idx="1">
            <a:schemeClr val="dk1"/>
          </a:lnRef>
          <a:fillRef idx="0">
            <a:schemeClr val="dk1"/>
          </a:fillRef>
          <a:effectRef idx="0">
            <a:schemeClr val="dk1"/>
          </a:effectRef>
          <a:fontRef idx="minor">
            <a:schemeClr val="tx1"/>
          </a:fontRef>
        </p:style>
      </p:cxnSp>
      <p:sp>
        <p:nvSpPr>
          <p:cNvPr id="13" name="Content Placeholder 2"/>
          <p:cNvSpPr txBox="1">
            <a:spLocks/>
          </p:cNvSpPr>
          <p:nvPr/>
        </p:nvSpPr>
        <p:spPr>
          <a:xfrm>
            <a:off x="838200" y="2022920"/>
            <a:ext cx="10515600" cy="36668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a:p>
        </p:txBody>
      </p:sp>
      <p:sp>
        <p:nvSpPr>
          <p:cNvPr id="8" name="Text Box 2"/>
          <p:cNvSpPr txBox="1">
            <a:spLocks noChangeArrowheads="1"/>
          </p:cNvSpPr>
          <p:nvPr/>
        </p:nvSpPr>
        <p:spPr bwMode="auto">
          <a:xfrm>
            <a:off x="934357" y="2242671"/>
            <a:ext cx="10323286" cy="1323439"/>
          </a:xfrm>
          <a:prstGeom prst="rect">
            <a:avLst/>
          </a:prstGeom>
          <a:solidFill>
            <a:srgbClr val="D8D8D8"/>
          </a:solidFill>
          <a:ln w="9525">
            <a:solidFill>
              <a:srgbClr val="000000"/>
            </a:solidFill>
            <a:miter lim="800000"/>
            <a:headEnd/>
            <a:tailEnd/>
          </a:ln>
        </p:spPr>
        <p:txBody>
          <a:bodyPr rot="0" vert="horz" wrap="square" lIns="91440" tIns="45720" rIns="91440" bIns="45720" anchor="t" anchorCtr="0" upright="1">
            <a:spAutoFit/>
          </a:bodyPr>
          <a:lstStyle/>
          <a:p>
            <a:pPr lvl="0" eaLnBrk="0" fontAlgn="base" hangingPunct="0">
              <a:spcBef>
                <a:spcPct val="0"/>
              </a:spcBef>
              <a:spcAft>
                <a:spcPts val="800"/>
              </a:spcAft>
            </a:pPr>
            <a:r>
              <a:rPr lang="en-US" altLang="en-US" sz="2000" dirty="0">
                <a:latin typeface="Bookman Old Style" panose="02050604050505020204" pitchFamily="18" charset="0"/>
              </a:rPr>
              <a:t>DESCRIPTION : </a:t>
            </a:r>
            <a:r>
              <a:rPr lang="en-US" sz="2000" dirty="0"/>
              <a:t>This is a usual and customary article to provide Boards and Committees an opportunity to provide reports on various items in town. Boards and Commissions can provide any committee reports they want to share to Town Meeting.  Typically, the Finance Committee and Board of Selectmen will use this opportunity if they have information to present.</a:t>
            </a:r>
            <a:endParaRPr lang="en-US" altLang="en-US" sz="2400" dirty="0">
              <a:latin typeface="Arial" panose="020B0604020202020204" pitchFamily="34" charset="0"/>
            </a:endParaRPr>
          </a:p>
        </p:txBody>
      </p:sp>
      <p:sp>
        <p:nvSpPr>
          <p:cNvPr id="14" name="Rectangle 13"/>
          <p:cNvSpPr/>
          <p:nvPr/>
        </p:nvSpPr>
        <p:spPr>
          <a:xfrm>
            <a:off x="838200" y="6688634"/>
            <a:ext cx="7424651" cy="1477328"/>
          </a:xfrm>
          <a:prstGeom prst="rect">
            <a:avLst/>
          </a:prstGeom>
        </p:spPr>
        <p:txBody>
          <a:bodyPr wrap="square">
            <a:spAutoFit/>
          </a:bodyPr>
          <a:lstStyle/>
          <a:p>
            <a:r>
              <a:rPr lang="en-US" dirty="0"/>
              <a:t>Submitted by: </a:t>
            </a:r>
            <a:r>
              <a:rPr lang="en-US" dirty="0" smtClean="0"/>
              <a:t>Town Manager</a:t>
            </a:r>
            <a:endParaRPr lang="en-US" b="1" dirty="0"/>
          </a:p>
          <a:p>
            <a:endParaRPr lang="en-US" b="1" dirty="0"/>
          </a:p>
          <a:p>
            <a:r>
              <a:rPr lang="en-US" b="1" dirty="0"/>
              <a:t>Board of Selectmen:	</a:t>
            </a:r>
            <a:r>
              <a:rPr lang="en-US" b="1" u="sng" dirty="0"/>
              <a:t> </a:t>
            </a:r>
            <a:r>
              <a:rPr lang="en-US" b="1" u="sng" dirty="0" smtClean="0"/>
              <a:t>0-0-0</a:t>
            </a:r>
            <a:r>
              <a:rPr lang="en-US" b="1" u="sng" dirty="0"/>
              <a:t>	</a:t>
            </a:r>
            <a:r>
              <a:rPr lang="en-US" b="1" dirty="0"/>
              <a:t> </a:t>
            </a:r>
            <a:r>
              <a:rPr lang="en-US" b="1" dirty="0" smtClean="0"/>
              <a:t> </a:t>
            </a:r>
            <a:endParaRPr lang="en-US" dirty="0"/>
          </a:p>
          <a:p>
            <a:r>
              <a:rPr lang="x-none" b="1" dirty="0"/>
              <a:t>Finance Committee:	</a:t>
            </a:r>
            <a:r>
              <a:rPr lang="en-US" b="1" u="sng" dirty="0"/>
              <a:t> </a:t>
            </a:r>
            <a:r>
              <a:rPr lang="en-US" b="1" u="sng" dirty="0" smtClean="0"/>
              <a:t>0-0-0   </a:t>
            </a:r>
            <a:r>
              <a:rPr lang="en-US" b="1" u="sng" dirty="0"/>
              <a:t>	</a:t>
            </a:r>
            <a:endParaRPr lang="en-US" b="1" dirty="0" smtClean="0"/>
          </a:p>
          <a:p>
            <a:r>
              <a:rPr lang="en-US" dirty="0" smtClean="0"/>
              <a:t>Vote </a:t>
            </a:r>
            <a:r>
              <a:rPr lang="en-US" dirty="0"/>
              <a:t>Required: 		</a:t>
            </a:r>
            <a:r>
              <a:rPr lang="en-US" dirty="0" smtClean="0"/>
              <a:t>N/A</a:t>
            </a:r>
            <a:endParaRPr lang="en-US" dirty="0"/>
          </a:p>
        </p:txBody>
      </p:sp>
    </p:spTree>
    <p:extLst>
      <p:ext uri="{BB962C8B-B14F-4D97-AF65-F5344CB8AC3E}">
        <p14:creationId xmlns:p14="http://schemas.microsoft.com/office/powerpoint/2010/main" val="28778224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87865</TotalTime>
  <Words>4912</Words>
  <Application>Microsoft Office PowerPoint</Application>
  <PresentationFormat>Custom</PresentationFormat>
  <Paragraphs>528</Paragraphs>
  <Slides>53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Arial</vt:lpstr>
      <vt:lpstr>Bookman Old Style</vt:lpstr>
      <vt:lpstr>Calibri</vt:lpstr>
      <vt:lpstr>Calibri Light</vt:lpstr>
      <vt:lpstr>Courier New</vt:lpstr>
      <vt:lpstr>Garamond</vt:lpstr>
      <vt:lpstr>Symbol</vt:lpstr>
      <vt:lpstr>Times New Roman</vt:lpstr>
      <vt:lpstr>Office Theme</vt:lpstr>
      <vt:lpstr>Annual Town Meeting Special Town Meeting May 16th, 2022 7:00PM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Town Meeting Presentation Template</dc:title>
  <dc:creator>Justin Sultzbach</dc:creator>
  <cp:lastModifiedBy>Justin Sultzbach</cp:lastModifiedBy>
  <cp:revision>65</cp:revision>
  <cp:lastPrinted>2021-11-08T22:39:16Z</cp:lastPrinted>
  <dcterms:created xsi:type="dcterms:W3CDTF">2016-04-12T16:21:20Z</dcterms:created>
  <dcterms:modified xsi:type="dcterms:W3CDTF">2022-04-22T18:58:36Z</dcterms:modified>
</cp:coreProperties>
</file>