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2"/>
  </p:notesMasterIdLst>
  <p:sldIdLst>
    <p:sldId id="914" r:id="rId5"/>
    <p:sldId id="863" r:id="rId6"/>
    <p:sldId id="538" r:id="rId7"/>
    <p:sldId id="915" r:id="rId8"/>
    <p:sldId id="873" r:id="rId9"/>
    <p:sldId id="916" r:id="rId10"/>
    <p:sldId id="925" r:id="rId11"/>
    <p:sldId id="917" r:id="rId12"/>
    <p:sldId id="918" r:id="rId13"/>
    <p:sldId id="927" r:id="rId14"/>
    <p:sldId id="919" r:id="rId15"/>
    <p:sldId id="920" r:id="rId16"/>
    <p:sldId id="923" r:id="rId17"/>
    <p:sldId id="924" r:id="rId18"/>
    <p:sldId id="912" r:id="rId19"/>
    <p:sldId id="535" r:id="rId20"/>
    <p:sldId id="90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CAB"/>
    <a:srgbClr val="00B6F1"/>
    <a:srgbClr val="80C342"/>
    <a:srgbClr val="8B3475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61EC4B-308E-4DA6-A396-09FDEAEC8AC7}" v="186" dt="2022-04-07T13:27:40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6357" autoAdjust="0"/>
  </p:normalViewPr>
  <p:slideViewPr>
    <p:cSldViewPr snapToGrid="0">
      <p:cViewPr varScale="1">
        <p:scale>
          <a:sx n="92" d="100"/>
          <a:sy n="92" d="100"/>
        </p:scale>
        <p:origin x="93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" userId="b41e2345-3926-4344-82ae-d06f0a40cf2b" providerId="ADAL" clId="{A961EC4B-308E-4DA6-A396-09FDEAEC8AC7}"/>
    <pc:docChg chg="undo custSel delSld modSld">
      <pc:chgData name="Dave" userId="b41e2345-3926-4344-82ae-d06f0a40cf2b" providerId="ADAL" clId="{A961EC4B-308E-4DA6-A396-09FDEAEC8AC7}" dt="2022-04-07T13:28:34.493" v="455" actId="20577"/>
      <pc:docMkLst>
        <pc:docMk/>
      </pc:docMkLst>
      <pc:sldChg chg="del">
        <pc:chgData name="Dave" userId="b41e2345-3926-4344-82ae-d06f0a40cf2b" providerId="ADAL" clId="{A961EC4B-308E-4DA6-A396-09FDEAEC8AC7}" dt="2022-04-07T13:25:15.292" v="383" actId="47"/>
        <pc:sldMkLst>
          <pc:docMk/>
          <pc:sldMk cId="188107522" sldId="431"/>
        </pc:sldMkLst>
      </pc:sldChg>
      <pc:sldChg chg="del">
        <pc:chgData name="Dave" userId="b41e2345-3926-4344-82ae-d06f0a40cf2b" providerId="ADAL" clId="{A961EC4B-308E-4DA6-A396-09FDEAEC8AC7}" dt="2022-04-07T13:13:06.673" v="0" actId="47"/>
        <pc:sldMkLst>
          <pc:docMk/>
          <pc:sldMk cId="874885386" sldId="491"/>
        </pc:sldMkLst>
      </pc:sldChg>
      <pc:sldChg chg="del">
        <pc:chgData name="Dave" userId="b41e2345-3926-4344-82ae-d06f0a40cf2b" providerId="ADAL" clId="{A961EC4B-308E-4DA6-A396-09FDEAEC8AC7}" dt="2022-04-07T13:24:56.154" v="360" actId="47"/>
        <pc:sldMkLst>
          <pc:docMk/>
          <pc:sldMk cId="2581505342" sldId="900"/>
        </pc:sldMkLst>
      </pc:sldChg>
      <pc:sldChg chg="del">
        <pc:chgData name="Dave" userId="b41e2345-3926-4344-82ae-d06f0a40cf2b" providerId="ADAL" clId="{A961EC4B-308E-4DA6-A396-09FDEAEC8AC7}" dt="2022-04-07T13:13:06.673" v="0" actId="47"/>
        <pc:sldMkLst>
          <pc:docMk/>
          <pc:sldMk cId="262352033" sldId="904"/>
        </pc:sldMkLst>
      </pc:sldChg>
      <pc:sldChg chg="modSp mod">
        <pc:chgData name="Dave" userId="b41e2345-3926-4344-82ae-d06f0a40cf2b" providerId="ADAL" clId="{A961EC4B-308E-4DA6-A396-09FDEAEC8AC7}" dt="2022-04-07T13:28:34.493" v="455" actId="20577"/>
        <pc:sldMkLst>
          <pc:docMk/>
          <pc:sldMk cId="3846756386" sldId="914"/>
        </pc:sldMkLst>
        <pc:spChg chg="mod">
          <ac:chgData name="Dave" userId="b41e2345-3926-4344-82ae-d06f0a40cf2b" providerId="ADAL" clId="{A961EC4B-308E-4DA6-A396-09FDEAEC8AC7}" dt="2022-04-07T13:28:34.493" v="455" actId="20577"/>
          <ac:spMkLst>
            <pc:docMk/>
            <pc:sldMk cId="3846756386" sldId="914"/>
            <ac:spMk id="5" creationId="{8739EE6C-CD44-4ECE-B027-1C396444DEF1}"/>
          </ac:spMkLst>
        </pc:spChg>
      </pc:sldChg>
      <pc:sldChg chg="addSp delSp modSp mod">
        <pc:chgData name="Dave" userId="b41e2345-3926-4344-82ae-d06f0a40cf2b" providerId="ADAL" clId="{A961EC4B-308E-4DA6-A396-09FDEAEC8AC7}" dt="2022-04-07T13:27:28.167" v="446" actId="113"/>
        <pc:sldMkLst>
          <pc:docMk/>
          <pc:sldMk cId="1078782231" sldId="919"/>
        </pc:sldMkLst>
        <pc:spChg chg="add mod">
          <ac:chgData name="Dave" userId="b41e2345-3926-4344-82ae-d06f0a40cf2b" providerId="ADAL" clId="{A961EC4B-308E-4DA6-A396-09FDEAEC8AC7}" dt="2022-04-07T13:27:21.239" v="445"/>
          <ac:spMkLst>
            <pc:docMk/>
            <pc:sldMk cId="1078782231" sldId="919"/>
            <ac:spMk id="6" creationId="{4E6C14F9-F5CF-4043-9D61-CDAF0C3C79F9}"/>
          </ac:spMkLst>
        </pc:spChg>
        <pc:graphicFrameChg chg="add mod">
          <ac:chgData name="Dave" userId="b41e2345-3926-4344-82ae-d06f0a40cf2b" providerId="ADAL" clId="{A961EC4B-308E-4DA6-A396-09FDEAEC8AC7}" dt="2022-04-07T13:27:28.167" v="446" actId="113"/>
          <ac:graphicFrameMkLst>
            <pc:docMk/>
            <pc:sldMk cId="1078782231" sldId="919"/>
            <ac:graphicFrameMk id="5" creationId="{FC6B93DA-8E3E-4B2A-96C3-B12A9CD413FF}"/>
          </ac:graphicFrameMkLst>
        </pc:graphicFrameChg>
        <pc:picChg chg="del">
          <ac:chgData name="Dave" userId="b41e2345-3926-4344-82ae-d06f0a40cf2b" providerId="ADAL" clId="{A961EC4B-308E-4DA6-A396-09FDEAEC8AC7}" dt="2022-04-07T13:26:00.114" v="384" actId="478"/>
          <ac:picMkLst>
            <pc:docMk/>
            <pc:sldMk cId="1078782231" sldId="919"/>
            <ac:picMk id="4" creationId="{4F8B1C17-35FB-4462-9727-BB11BE8DDF96}"/>
          </ac:picMkLst>
        </pc:picChg>
      </pc:sldChg>
      <pc:sldChg chg="addSp delSp modSp mod">
        <pc:chgData name="Dave" userId="b41e2345-3926-4344-82ae-d06f0a40cf2b" providerId="ADAL" clId="{A961EC4B-308E-4DA6-A396-09FDEAEC8AC7}" dt="2022-04-07T13:27:56.409" v="450" actId="1076"/>
        <pc:sldMkLst>
          <pc:docMk/>
          <pc:sldMk cId="3532650733" sldId="920"/>
        </pc:sldMkLst>
        <pc:spChg chg="add mod">
          <ac:chgData name="Dave" userId="b41e2345-3926-4344-82ae-d06f0a40cf2b" providerId="ADAL" clId="{A961EC4B-308E-4DA6-A396-09FDEAEC8AC7}" dt="2022-04-07T13:14:13.734" v="116" actId="14100"/>
          <ac:spMkLst>
            <pc:docMk/>
            <pc:sldMk cId="3532650733" sldId="920"/>
            <ac:spMk id="3" creationId="{55927E84-727C-4987-BE18-361661DA12A5}"/>
          </ac:spMkLst>
        </pc:spChg>
        <pc:graphicFrameChg chg="add del mod">
          <ac:chgData name="Dave" userId="b41e2345-3926-4344-82ae-d06f0a40cf2b" providerId="ADAL" clId="{A961EC4B-308E-4DA6-A396-09FDEAEC8AC7}" dt="2022-04-07T13:19:37.305" v="227" actId="478"/>
          <ac:graphicFrameMkLst>
            <pc:docMk/>
            <pc:sldMk cId="3532650733" sldId="920"/>
            <ac:graphicFrameMk id="5" creationId="{FC6B93DA-8E3E-4B2A-96C3-B12A9CD413FF}"/>
          </ac:graphicFrameMkLst>
        </pc:graphicFrameChg>
        <pc:picChg chg="del mod">
          <ac:chgData name="Dave" userId="b41e2345-3926-4344-82ae-d06f0a40cf2b" providerId="ADAL" clId="{A961EC4B-308E-4DA6-A396-09FDEAEC8AC7}" dt="2022-04-07T13:16:50.673" v="119" actId="478"/>
          <ac:picMkLst>
            <pc:docMk/>
            <pc:sldMk cId="3532650733" sldId="920"/>
            <ac:picMk id="4" creationId="{9579BE9F-DC68-4CDD-96B8-18C1EC39E000}"/>
          </ac:picMkLst>
        </pc:picChg>
        <pc:picChg chg="mod">
          <ac:chgData name="Dave" userId="b41e2345-3926-4344-82ae-d06f0a40cf2b" providerId="ADAL" clId="{A961EC4B-308E-4DA6-A396-09FDEAEC8AC7}" dt="2022-04-07T13:27:56.409" v="450" actId="1076"/>
          <ac:picMkLst>
            <pc:docMk/>
            <pc:sldMk cId="3532650733" sldId="920"/>
            <ac:picMk id="6" creationId="{A90CD9BB-F3DB-4DB6-B3DE-56CC29E11D3A}"/>
          </ac:picMkLst>
        </pc:picChg>
        <pc:picChg chg="del mod">
          <ac:chgData name="Dave" userId="b41e2345-3926-4344-82ae-d06f0a40cf2b" providerId="ADAL" clId="{A961EC4B-308E-4DA6-A396-09FDEAEC8AC7}" dt="2022-04-07T13:27:52.408" v="449" actId="478"/>
          <ac:picMkLst>
            <pc:docMk/>
            <pc:sldMk cId="3532650733" sldId="920"/>
            <ac:picMk id="7" creationId="{7B776275-B9EB-4C03-B17A-7A6581A70D8C}"/>
          </ac:picMkLst>
        </pc:picChg>
      </pc:sldChg>
      <pc:sldChg chg="del">
        <pc:chgData name="Dave" userId="b41e2345-3926-4344-82ae-d06f0a40cf2b" providerId="ADAL" clId="{A961EC4B-308E-4DA6-A396-09FDEAEC8AC7}" dt="2022-04-07T13:13:06.673" v="0" actId="47"/>
        <pc:sldMkLst>
          <pc:docMk/>
          <pc:sldMk cId="1959695232" sldId="921"/>
        </pc:sldMkLst>
      </pc:sldChg>
      <pc:sldChg chg="del">
        <pc:chgData name="Dave" userId="b41e2345-3926-4344-82ae-d06f0a40cf2b" providerId="ADAL" clId="{A961EC4B-308E-4DA6-A396-09FDEAEC8AC7}" dt="2022-04-07T13:13:06.673" v="0" actId="47"/>
        <pc:sldMkLst>
          <pc:docMk/>
          <pc:sldMk cId="3765700088" sldId="922"/>
        </pc:sldMkLst>
      </pc:sldChg>
      <pc:sldChg chg="addSp delSp modSp mod">
        <pc:chgData name="Dave" userId="b41e2345-3926-4344-82ae-d06f0a40cf2b" providerId="ADAL" clId="{A961EC4B-308E-4DA6-A396-09FDEAEC8AC7}" dt="2022-04-07T13:24:40.744" v="359" actId="20577"/>
        <pc:sldMkLst>
          <pc:docMk/>
          <pc:sldMk cId="2409928364" sldId="924"/>
        </pc:sldMkLst>
        <pc:spChg chg="add del mod">
          <ac:chgData name="Dave" userId="b41e2345-3926-4344-82ae-d06f0a40cf2b" providerId="ADAL" clId="{A961EC4B-308E-4DA6-A396-09FDEAEC8AC7}" dt="2022-04-07T13:23:12.172" v="241" actId="478"/>
          <ac:spMkLst>
            <pc:docMk/>
            <pc:sldMk cId="2409928364" sldId="924"/>
            <ac:spMk id="5" creationId="{15F1E5D9-9A06-4B24-8D94-EBAA03BF3FF6}"/>
          </ac:spMkLst>
        </pc:spChg>
        <pc:spChg chg="add del mod">
          <ac:chgData name="Dave" userId="b41e2345-3926-4344-82ae-d06f0a40cf2b" providerId="ADAL" clId="{A961EC4B-308E-4DA6-A396-09FDEAEC8AC7}" dt="2022-04-07T13:23:17.560" v="243" actId="478"/>
          <ac:spMkLst>
            <pc:docMk/>
            <pc:sldMk cId="2409928364" sldId="924"/>
            <ac:spMk id="7" creationId="{42E0304F-8D53-480D-8EAC-DC7C098DFF8C}"/>
          </ac:spMkLst>
        </pc:spChg>
        <pc:spChg chg="del">
          <ac:chgData name="Dave" userId="b41e2345-3926-4344-82ae-d06f0a40cf2b" providerId="ADAL" clId="{A961EC4B-308E-4DA6-A396-09FDEAEC8AC7}" dt="2022-04-07T13:23:15.291" v="242" actId="478"/>
          <ac:spMkLst>
            <pc:docMk/>
            <pc:sldMk cId="2409928364" sldId="924"/>
            <ac:spMk id="8" creationId="{37376331-D45E-2233-27AD-13A0C4048A46}"/>
          </ac:spMkLst>
        </pc:spChg>
        <pc:spChg chg="del">
          <ac:chgData name="Dave" userId="b41e2345-3926-4344-82ae-d06f0a40cf2b" providerId="ADAL" clId="{A961EC4B-308E-4DA6-A396-09FDEAEC8AC7}" dt="2022-04-07T13:23:07.309" v="240" actId="478"/>
          <ac:spMkLst>
            <pc:docMk/>
            <pc:sldMk cId="2409928364" sldId="924"/>
            <ac:spMk id="10" creationId="{CE3D3C89-6A57-B136-7F66-E3BE1E649DD6}"/>
          </ac:spMkLst>
        </pc:spChg>
        <pc:spChg chg="add mod">
          <ac:chgData name="Dave" userId="b41e2345-3926-4344-82ae-d06f0a40cf2b" providerId="ADAL" clId="{A961EC4B-308E-4DA6-A396-09FDEAEC8AC7}" dt="2022-04-07T13:24:40.744" v="359" actId="20577"/>
          <ac:spMkLst>
            <pc:docMk/>
            <pc:sldMk cId="2409928364" sldId="924"/>
            <ac:spMk id="11" creationId="{19B9FA66-685B-4959-A953-FDB95A024BE9}"/>
          </ac:spMkLst>
        </pc:spChg>
        <pc:graphicFrameChg chg="mod">
          <ac:chgData name="Dave" userId="b41e2345-3926-4344-82ae-d06f0a40cf2b" providerId="ADAL" clId="{A961EC4B-308E-4DA6-A396-09FDEAEC8AC7}" dt="2022-04-07T13:24:00.842" v="272" actId="403"/>
          <ac:graphicFrameMkLst>
            <pc:docMk/>
            <pc:sldMk cId="2409928364" sldId="924"/>
            <ac:graphicFrameMk id="3" creationId="{C002786D-2D8D-4188-9792-CBEA2B9FE5F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aftelis.sharepoint.com/projectsbystate/ma/MA%20projects%20W/Winchendon,%20MA/Model/Winchendon%20MA%20Financial%20Planning%20Model_Upd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aftelis.sharepoint.com/projectsbystate/ma/MA%20projects%20W/Winchendon,%20MA/Model/Winchendon%20MA%20Financial%20Planning%20Mod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dirty="0">
                <a:solidFill>
                  <a:schemeClr val="bg2">
                    <a:lumMod val="10000"/>
                  </a:schemeClr>
                </a:solidFill>
              </a:rPr>
              <a:t>Sewer Cashflow</a:t>
            </a:r>
          </a:p>
          <a:p>
            <a:pPr>
              <a:defRPr sz="2400" b="0">
                <a:solidFill>
                  <a:schemeClr val="bg2">
                    <a:lumMod val="10000"/>
                  </a:schemeClr>
                </a:solidFill>
              </a:defRPr>
            </a:pPr>
            <a:r>
              <a:rPr lang="en-US" sz="2400" b="0" dirty="0">
                <a:solidFill>
                  <a:schemeClr val="bg2">
                    <a:lumMod val="10000"/>
                  </a:schemeClr>
                </a:solidFill>
              </a:rPr>
              <a:t>(no</a:t>
            </a:r>
            <a:r>
              <a:rPr lang="en-US" sz="2400" b="0" baseline="0" dirty="0">
                <a:solidFill>
                  <a:schemeClr val="bg2">
                    <a:lumMod val="10000"/>
                  </a:schemeClr>
                </a:solidFill>
              </a:rPr>
              <a:t> rate increases)</a:t>
            </a:r>
            <a:endParaRPr lang="en-US" sz="2400" b="0" dirty="0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'Dashboard Data'!$D$29</c:f>
              <c:strCache>
                <c:ptCount val="1"/>
                <c:pt idx="0">
                  <c:v> Operating Expenses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'Dashboard Data'!$H$14:$M$14</c:f>
              <c:numCache>
                <c:formatCode>"FY "#</c:formatCode>
                <c:ptCount val="6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</c:numCache>
              <c:extLst/>
            </c:numRef>
          </c:cat>
          <c:val>
            <c:numRef>
              <c:f>'Dashboard Data'!$H$29:$M$29</c:f>
              <c:numCache>
                <c:formatCode>_(* #,##0_);_(* \(#,##0\);_(* "-"_);_(@_)</c:formatCode>
                <c:ptCount val="6"/>
                <c:pt idx="0">
                  <c:v>1009106</c:v>
                </c:pt>
                <c:pt idx="1">
                  <c:v>995928</c:v>
                </c:pt>
                <c:pt idx="2">
                  <c:v>1025805.84</c:v>
                </c:pt>
                <c:pt idx="3">
                  <c:v>1056580.0152</c:v>
                </c:pt>
                <c:pt idx="4">
                  <c:v>1088277.4156560001</c:v>
                </c:pt>
                <c:pt idx="5">
                  <c:v>1120925.73812568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345-4A83-B789-B3DA9800923A}"/>
            </c:ext>
          </c:extLst>
        </c:ser>
        <c:ser>
          <c:idx val="1"/>
          <c:order val="1"/>
          <c:tx>
            <c:strRef>
              <c:f>'Dashboard Data'!$D$30</c:f>
              <c:strCache>
                <c:ptCount val="1"/>
                <c:pt idx="0">
                  <c:v> Existing Debt Service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'Dashboard Data'!$H$14:$M$14</c:f>
              <c:numCache>
                <c:formatCode>"FY "#</c:formatCode>
                <c:ptCount val="6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</c:numCache>
              <c:extLst/>
            </c:numRef>
          </c:cat>
          <c:val>
            <c:numRef>
              <c:f>'Dashboard Data'!$H$30:$M$30</c:f>
              <c:numCache>
                <c:formatCode>_(* #,##0_);_(* \(#,##0\);_(* "-"_);_(@_)</c:formatCode>
                <c:ptCount val="6"/>
                <c:pt idx="0">
                  <c:v>416238.03</c:v>
                </c:pt>
                <c:pt idx="1">
                  <c:v>43000</c:v>
                </c:pt>
                <c:pt idx="2">
                  <c:v>43000</c:v>
                </c:pt>
                <c:pt idx="3">
                  <c:v>43000</c:v>
                </c:pt>
                <c:pt idx="4">
                  <c:v>43000</c:v>
                </c:pt>
                <c:pt idx="5">
                  <c:v>43000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345-4A83-B789-B3DA9800923A}"/>
            </c:ext>
          </c:extLst>
        </c:ser>
        <c:ser>
          <c:idx val="2"/>
          <c:order val="2"/>
          <c:tx>
            <c:strRef>
              <c:f>'Dashboard Data'!$D$31</c:f>
              <c:strCache>
                <c:ptCount val="1"/>
                <c:pt idx="0">
                  <c:v> Proposed Debt Service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'Dashboard Data'!$H$14:$M$14</c:f>
              <c:numCache>
                <c:formatCode>"FY "#</c:formatCode>
                <c:ptCount val="6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</c:numCache>
              <c:extLst/>
            </c:numRef>
          </c:cat>
          <c:val>
            <c:numRef>
              <c:f>'Dashboard Data'!$H$31:$M$31</c:f>
              <c:numCache>
                <c:formatCode>_(* #,##0_);_(* \(#,##0\);_(* "-"_);_(@_)</c:formatCode>
                <c:ptCount val="6"/>
                <c:pt idx="0">
                  <c:v>12829.425746894891</c:v>
                </c:pt>
                <c:pt idx="1">
                  <c:v>25658.851493789782</c:v>
                </c:pt>
                <c:pt idx="2">
                  <c:v>38488.277240684671</c:v>
                </c:pt>
                <c:pt idx="3">
                  <c:v>51317.702987579563</c:v>
                </c:pt>
                <c:pt idx="4">
                  <c:v>64147.128734474456</c:v>
                </c:pt>
                <c:pt idx="5">
                  <c:v>76976.554481369341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345-4A83-B789-B3DA98009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3981856"/>
        <c:axId val="108398060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'Dashboard Data'!$D$32</c15:sqref>
                        </c15:formulaRef>
                      </c:ext>
                    </c:extLst>
                    <c:strCache>
                      <c:ptCount val="1"/>
                      <c:pt idx="0">
                        <c:v> PAYGO 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'Dashboard Data'!$H$14:$M$14</c15:sqref>
                        </c15:formulaRef>
                      </c:ext>
                    </c:extLst>
                    <c:numCache>
                      <c:formatCode>"FY "#</c:formatCode>
                      <c:ptCount val="6"/>
                      <c:pt idx="0">
                        <c:v>22</c:v>
                      </c:pt>
                      <c:pt idx="1">
                        <c:v>23</c:v>
                      </c:pt>
                      <c:pt idx="2">
                        <c:v>24</c:v>
                      </c:pt>
                      <c:pt idx="3">
                        <c:v>25</c:v>
                      </c:pt>
                      <c:pt idx="4">
                        <c:v>26</c:v>
                      </c:pt>
                      <c:pt idx="5">
                        <c:v>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'Dashboard Data'!$H$32:$M$32</c15:sqref>
                        </c15:formulaRef>
                      </c:ext>
                    </c:extLst>
                    <c:numCache>
                      <c:formatCode>_(* #,##0_);_(* \(#,##0\);_(* "-"_);_(@_)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A345-4A83-B789-B3DA9800923A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'Dashboard Data'!$D$33</c15:sqref>
                        </c15:formulaRef>
                      </c:ext>
                    </c:extLst>
                    <c:strCache>
                      <c:ptCount val="1"/>
                      <c:pt idx="0">
                        <c:v> Reserve Contribution 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'Dashboard Data'!$H$14:$M$14</c15:sqref>
                        </c15:formulaRef>
                      </c:ext>
                    </c:extLst>
                    <c:numCache>
                      <c:formatCode>"FY "#</c:formatCode>
                      <c:ptCount val="6"/>
                      <c:pt idx="0">
                        <c:v>22</c:v>
                      </c:pt>
                      <c:pt idx="1">
                        <c:v>23</c:v>
                      </c:pt>
                      <c:pt idx="2">
                        <c:v>24</c:v>
                      </c:pt>
                      <c:pt idx="3">
                        <c:v>25</c:v>
                      </c:pt>
                      <c:pt idx="4">
                        <c:v>26</c:v>
                      </c:pt>
                      <c:pt idx="5">
                        <c:v>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'Dashboard Data'!$H$33:$M$33</c15:sqref>
                        </c15:formulaRef>
                      </c:ext>
                    </c:extLst>
                    <c:numCache>
                      <c:formatCode>_(* #,##0_);_(* \(#,##0\);_(* "-"_);_(@_)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345-4A83-B789-B3DA9800923A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5"/>
          <c:order val="5"/>
          <c:tx>
            <c:strRef>
              <c:f>'Dashboard Data'!$D$34</c:f>
              <c:strCache>
                <c:ptCount val="1"/>
                <c:pt idx="0">
                  <c:v> Total Revenue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'Dashboard Data'!$H$14:$M$14</c:f>
              <c:numCache>
                <c:formatCode>"FY "#</c:formatCode>
                <c:ptCount val="6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</c:numCache>
              <c:extLst/>
            </c:numRef>
          </c:cat>
          <c:val>
            <c:numRef>
              <c:f>'Dashboard Data'!$H$34:$M$34</c:f>
              <c:numCache>
                <c:formatCode>_(* #,##0_);_(* \(#,##0\);_(* "-"_);_(@_)</c:formatCode>
                <c:ptCount val="6"/>
                <c:pt idx="0">
                  <c:v>975532.75490196096</c:v>
                </c:pt>
                <c:pt idx="1">
                  <c:v>975532.75490196096</c:v>
                </c:pt>
                <c:pt idx="2">
                  <c:v>975532.75490196096</c:v>
                </c:pt>
                <c:pt idx="3">
                  <c:v>975532.75490196096</c:v>
                </c:pt>
                <c:pt idx="4">
                  <c:v>975532.75490196096</c:v>
                </c:pt>
                <c:pt idx="5">
                  <c:v>975532.75490196096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A345-4A83-B789-B3DA98009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981856"/>
        <c:axId val="1083980608"/>
      </c:lineChart>
      <c:catAx>
        <c:axId val="1083981856"/>
        <c:scaling>
          <c:orientation val="minMax"/>
        </c:scaling>
        <c:delete val="0"/>
        <c:axPos val="b"/>
        <c:numFmt formatCode="&quot;FY &quot;#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980608"/>
        <c:crosses val="autoZero"/>
        <c:auto val="1"/>
        <c:lblAlgn val="ctr"/>
        <c:lblOffset val="100"/>
        <c:noMultiLvlLbl val="0"/>
      </c:catAx>
      <c:valAx>
        <c:axId val="108398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98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  <a:latin typeface="Calisto MT" panose="02040603050505030304" pitchFamily="18" charset="0"/>
              </a:rPr>
              <a:t>Customer Impacts - Combined Bills per Quarter</a:t>
            </a:r>
            <a:endParaRPr lang="en-US">
              <a:effectLst/>
              <a:latin typeface="Calisto MT" panose="0204060305050503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3"/>
          <c:order val="0"/>
          <c:tx>
            <c:strRef>
              <c:f>'Dashboard Data'!$AE$3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'Dashboard Data'!$E$4:$E$6</c:f>
              <c:strCache>
                <c:ptCount val="3"/>
                <c:pt idx="0">
                  <c:v>Single Family</c:v>
                </c:pt>
                <c:pt idx="1">
                  <c:v>Multi-Family</c:v>
                </c:pt>
                <c:pt idx="2">
                  <c:v>Non-Residential</c:v>
                </c:pt>
              </c:strCache>
            </c:strRef>
          </c:cat>
          <c:val>
            <c:numRef>
              <c:f>'Dashboard Data'!$AE$4:$AE$6</c:f>
              <c:numCache>
                <c:formatCode>_(* #,##0.00_);_(* \(#,##0.00\);_(* "-"_);_(@_)</c:formatCode>
                <c:ptCount val="3"/>
                <c:pt idx="0" formatCode="_(&quot;$&quot;* #,##0.00_);_(&quot;$&quot;* \(#,##0.00\);_(&quot;$&quot;* &quot;-&quot;_);_(@_)">
                  <c:v>247.5</c:v>
                </c:pt>
                <c:pt idx="1">
                  <c:v>495</c:v>
                </c:pt>
                <c:pt idx="2">
                  <c:v>1320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1-4D8A-A20B-82F9E267E6B9}"/>
            </c:ext>
          </c:extLst>
        </c:ser>
        <c:ser>
          <c:idx val="24"/>
          <c:order val="1"/>
          <c:tx>
            <c:strRef>
              <c:f>'Dashboard Data'!$AF$3</c:f>
              <c:strCache>
                <c:ptCount val="1"/>
                <c:pt idx="0">
                  <c:v>FY23 - 18% Water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'Dashboard Data'!$E$4:$E$6</c:f>
              <c:strCache>
                <c:ptCount val="3"/>
                <c:pt idx="0">
                  <c:v>Single Family</c:v>
                </c:pt>
                <c:pt idx="1">
                  <c:v>Multi-Family</c:v>
                </c:pt>
                <c:pt idx="2">
                  <c:v>Non-Residential</c:v>
                </c:pt>
              </c:strCache>
            </c:strRef>
          </c:cat>
          <c:val>
            <c:numRef>
              <c:f>'Dashboard Data'!$AF$4:$AF$6</c:f>
              <c:numCache>
                <c:formatCode>_(* #,##0.00_);_(* \(#,##0.00\);_(* "-"_);_(@_)</c:formatCode>
                <c:ptCount val="3"/>
                <c:pt idx="0" formatCode="_(&quot;$&quot;* #,##0.00_);_(&quot;$&quot;* \(#,##0.00\);_(&quot;$&quot;* &quot;-&quot;_);_(@_)">
                  <c:v>279.46199999999999</c:v>
                </c:pt>
                <c:pt idx="1">
                  <c:v>558.92399999999998</c:v>
                </c:pt>
                <c:pt idx="2">
                  <c:v>1490.4639999999999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E1-4D8A-A20B-82F9E267E6B9}"/>
            </c:ext>
          </c:extLst>
        </c:ser>
        <c:ser>
          <c:idx val="25"/>
          <c:order val="2"/>
          <c:tx>
            <c:strRef>
              <c:f>'Dashboard Data'!$AG$3</c:f>
              <c:strCache>
                <c:ptCount val="1"/>
                <c:pt idx="0">
                  <c:v>FY23 - 10% Water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'Dashboard Data'!$E$4:$E$6</c:f>
              <c:strCache>
                <c:ptCount val="3"/>
                <c:pt idx="0">
                  <c:v>Single Family</c:v>
                </c:pt>
                <c:pt idx="1">
                  <c:v>Multi-Family</c:v>
                </c:pt>
                <c:pt idx="2">
                  <c:v>Non-Residential</c:v>
                </c:pt>
              </c:strCache>
            </c:strRef>
          </c:cat>
          <c:val>
            <c:numRef>
              <c:f>'Dashboard Data'!$AG$4:$AG$6</c:f>
              <c:numCache>
                <c:formatCode>_(* #,##0.00_);_(* \(#,##0.00\);_(* "-"_);_(@_)</c:formatCode>
                <c:ptCount val="3"/>
                <c:pt idx="0" formatCode="_(&quot;$&quot;* #,##0.00_);_(&quot;$&quot;* \(#,##0.00\);_(&quot;$&quot;* &quot;-&quot;_);_(@_)">
                  <c:v>272.25</c:v>
                </c:pt>
                <c:pt idx="1">
                  <c:v>544.5</c:v>
                </c:pt>
                <c:pt idx="2">
                  <c:v>1452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E1-4D8A-A20B-82F9E267E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1090416"/>
        <c:axId val="1021089584"/>
      </c:barChart>
      <c:catAx>
        <c:axId val="102109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089584"/>
        <c:crosses val="autoZero"/>
        <c:auto val="1"/>
        <c:lblAlgn val="ctr"/>
        <c:lblOffset val="100"/>
        <c:noMultiLvlLbl val="0"/>
      </c:catAx>
      <c:valAx>
        <c:axId val="1021089584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09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025EF-3925-4719-A36C-458ACCD2FC00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0CDB4-CE95-47E8-9429-7F1140DD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E2375-F1B1-284C-A827-B0E603FDBD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2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E2375-F1B1-284C-A827-B0E603FDBD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9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E2375-F1B1-284C-A827-B0E603FDBD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4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E2375-F1B1-284C-A827-B0E603FDBD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0CDB4-CE95-47E8-9429-7F1140DD92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69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E2375-F1B1-284C-A827-B0E603FDBD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73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0CDB4-CE95-47E8-9429-7F1140DD92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5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852" y="582032"/>
            <a:ext cx="10177669" cy="124984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3853" y="2149929"/>
            <a:ext cx="10177671" cy="3815443"/>
          </a:xfr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  <a:lvl2pPr marL="685783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lvl2pPr>
            <a:lvl3pPr marL="1142971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3pPr>
            <a:lvl4pPr marL="1600160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4pPr>
            <a:lvl5pPr marL="2057349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5pPr>
          </a:lstStyle>
          <a:p>
            <a:pPr marL="228594" marR="0" lvl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2971" marR="0" lvl="2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160" marR="0" lvl="3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349" marR="0" lvl="4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67B6-195B-48D0-A073-7B05C13435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5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523D8C-2E8B-40DA-9F4A-85F642D64D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 27">
            <a:extLst>
              <a:ext uri="{FF2B5EF4-FFF2-40B4-BE49-F238E27FC236}">
                <a16:creationId xmlns:a16="http://schemas.microsoft.com/office/drawing/2014/main" id="{84C02D66-3C2C-48DA-9457-10C7141220B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876459" y="5505451"/>
            <a:ext cx="439084" cy="442912"/>
          </a:xfrm>
          <a:custGeom>
            <a:avLst/>
            <a:gdLst>
              <a:gd name="T0" fmla="*/ 160 w 160"/>
              <a:gd name="T1" fmla="*/ 80 h 160"/>
              <a:gd name="T2" fmla="*/ 80 w 160"/>
              <a:gd name="T3" fmla="*/ 0 h 160"/>
              <a:gd name="T4" fmla="*/ 0 w 160"/>
              <a:gd name="T5" fmla="*/ 80 h 160"/>
              <a:gd name="T6" fmla="*/ 80 w 160"/>
              <a:gd name="T7" fmla="*/ 160 h 160"/>
              <a:gd name="T8" fmla="*/ 160 w 160"/>
              <a:gd name="T9" fmla="*/ 80 h 160"/>
              <a:gd name="T10" fmla="*/ 8 w 160"/>
              <a:gd name="T11" fmla="*/ 80 h 160"/>
              <a:gd name="T12" fmla="*/ 80 w 160"/>
              <a:gd name="T13" fmla="*/ 8 h 160"/>
              <a:gd name="T14" fmla="*/ 152 w 160"/>
              <a:gd name="T15" fmla="*/ 80 h 160"/>
              <a:gd name="T16" fmla="*/ 80 w 160"/>
              <a:gd name="T17" fmla="*/ 152 h 160"/>
              <a:gd name="T18" fmla="*/ 8 w 160"/>
              <a:gd name="T19" fmla="*/ 80 h 160"/>
              <a:gd name="T20" fmla="*/ 83 w 160"/>
              <a:gd name="T21" fmla="*/ 118 h 160"/>
              <a:gd name="T22" fmla="*/ 105 w 160"/>
              <a:gd name="T23" fmla="*/ 95 h 160"/>
              <a:gd name="T24" fmla="*/ 105 w 160"/>
              <a:gd name="T25" fmla="*/ 89 h 160"/>
              <a:gd name="T26" fmla="*/ 100 w 160"/>
              <a:gd name="T27" fmla="*/ 89 h 160"/>
              <a:gd name="T28" fmla="*/ 84 w 160"/>
              <a:gd name="T29" fmla="*/ 105 h 160"/>
              <a:gd name="T30" fmla="*/ 84 w 160"/>
              <a:gd name="T31" fmla="*/ 45 h 160"/>
              <a:gd name="T32" fmla="*/ 80 w 160"/>
              <a:gd name="T33" fmla="*/ 41 h 160"/>
              <a:gd name="T34" fmla="*/ 76 w 160"/>
              <a:gd name="T35" fmla="*/ 45 h 160"/>
              <a:gd name="T36" fmla="*/ 76 w 160"/>
              <a:gd name="T37" fmla="*/ 105 h 160"/>
              <a:gd name="T38" fmla="*/ 60 w 160"/>
              <a:gd name="T39" fmla="*/ 89 h 160"/>
              <a:gd name="T40" fmla="*/ 55 w 160"/>
              <a:gd name="T41" fmla="*/ 89 h 160"/>
              <a:gd name="T42" fmla="*/ 55 w 160"/>
              <a:gd name="T43" fmla="*/ 95 h 160"/>
              <a:gd name="T44" fmla="*/ 77 w 160"/>
              <a:gd name="T45" fmla="*/ 118 h 160"/>
              <a:gd name="T46" fmla="*/ 80 w 160"/>
              <a:gd name="T47" fmla="*/ 119 h 160"/>
              <a:gd name="T48" fmla="*/ 83 w 160"/>
              <a:gd name="T49" fmla="*/ 118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0" h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lose/>
                <a:moveTo>
                  <a:pt x="8" y="80"/>
                </a:moveTo>
                <a:cubicBezTo>
                  <a:pt x="8" y="40"/>
                  <a:pt x="40" y="8"/>
                  <a:pt x="80" y="8"/>
                </a:cubicBezTo>
                <a:cubicBezTo>
                  <a:pt x="120" y="8"/>
                  <a:pt x="152" y="40"/>
                  <a:pt x="152" y="80"/>
                </a:cubicBezTo>
                <a:cubicBezTo>
                  <a:pt x="152" y="120"/>
                  <a:pt x="120" y="152"/>
                  <a:pt x="80" y="152"/>
                </a:cubicBezTo>
                <a:cubicBezTo>
                  <a:pt x="40" y="152"/>
                  <a:pt x="8" y="120"/>
                  <a:pt x="8" y="80"/>
                </a:cubicBezTo>
                <a:close/>
                <a:moveTo>
                  <a:pt x="83" y="118"/>
                </a:moveTo>
                <a:cubicBezTo>
                  <a:pt x="105" y="95"/>
                  <a:pt x="105" y="95"/>
                  <a:pt x="105" y="95"/>
                </a:cubicBezTo>
                <a:cubicBezTo>
                  <a:pt x="107" y="94"/>
                  <a:pt x="107" y="91"/>
                  <a:pt x="105" y="89"/>
                </a:cubicBezTo>
                <a:cubicBezTo>
                  <a:pt x="104" y="88"/>
                  <a:pt x="101" y="88"/>
                  <a:pt x="100" y="89"/>
                </a:cubicBezTo>
                <a:cubicBezTo>
                  <a:pt x="84" y="105"/>
                  <a:pt x="84" y="105"/>
                  <a:pt x="84" y="105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3"/>
                  <a:pt x="82" y="41"/>
                  <a:pt x="80" y="41"/>
                </a:cubicBezTo>
                <a:cubicBezTo>
                  <a:pt x="78" y="41"/>
                  <a:pt x="76" y="43"/>
                  <a:pt x="76" y="45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60" y="89"/>
                  <a:pt x="60" y="89"/>
                  <a:pt x="60" y="89"/>
                </a:cubicBezTo>
                <a:cubicBezTo>
                  <a:pt x="59" y="88"/>
                  <a:pt x="56" y="88"/>
                  <a:pt x="55" y="89"/>
                </a:cubicBezTo>
                <a:cubicBezTo>
                  <a:pt x="53" y="91"/>
                  <a:pt x="53" y="94"/>
                  <a:pt x="55" y="95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8" y="118"/>
                  <a:pt x="79" y="119"/>
                  <a:pt x="80" y="119"/>
                </a:cubicBezTo>
                <a:cubicBezTo>
                  <a:pt x="81" y="119"/>
                  <a:pt x="82" y="118"/>
                  <a:pt x="83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F3D003-5DED-4EF9-97EA-70394ED1AA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-1"/>
            <a:ext cx="12192000" cy="5505451"/>
          </a:xfrm>
          <a:noFill/>
        </p:spPr>
        <p:txBody>
          <a:bodyPr anchor="ctr">
            <a:normAutofit/>
          </a:bodyPr>
          <a:lstStyle>
            <a:lvl1pPr algn="ctr">
              <a:defRPr sz="8800" b="1">
                <a:solidFill>
                  <a:schemeClr val="tx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Divider</a:t>
            </a:r>
          </a:p>
          <a:p>
            <a:pPr lvl="0"/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229510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2 Blocks Staggered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33" y="946704"/>
            <a:ext cx="4057016" cy="1249845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085842" y="568960"/>
            <a:ext cx="6106159" cy="400304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0" dist="254000" dir="5400000" algn="t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rgbClr val="D7D7D7"/>
                </a:solidFill>
              </a:defRPr>
            </a:lvl1pPr>
          </a:lstStyle>
          <a:p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058160" y="4572000"/>
            <a:ext cx="5069840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7153D-9F64-427B-A86A-225804AEA4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6949" y="2724150"/>
            <a:ext cx="3879851" cy="13195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769B21F-B1AB-4906-B012-180B362B19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97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- Large Block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421" y="946702"/>
            <a:ext cx="4066580" cy="1810146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016000" y="0"/>
            <a:ext cx="5080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E29A0-63F1-4D48-BC54-639046B1B4F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A4EA838-01AE-42D3-A2E5-DA12D68066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09421" y="3155611"/>
            <a:ext cx="4066580" cy="238538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193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Large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19175" y="946704"/>
            <a:ext cx="4067176" cy="2002975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C20C475-CFD8-44C2-886A-7185769DC73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9963" y="1125538"/>
            <a:ext cx="5072863" cy="5732462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FCCF7-ED4F-407B-8223-E7B5234B683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9EFEDB9-3479-45FE-8C8E-D8EE7603C03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9175" y="3360762"/>
            <a:ext cx="3879851" cy="225337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0315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Large Block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91" y="946704"/>
            <a:ext cx="4067176" cy="2120055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52203-2C14-4717-BDF2-20F053042F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7B713C3-2086-489D-AC25-4BB8AA218C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3852" y="3392054"/>
            <a:ext cx="3879851" cy="251924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4658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quare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56526" y="872532"/>
            <a:ext cx="9155869" cy="1249845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70258" y="2566750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977219" y="2566750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52388" y="2566750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12753" y="2566750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A85C-AB37-413A-82D4-8708FF3704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CD5ECE9-07F3-4245-84D9-BB509B0F9DB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70257" y="4637541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4C235B5-7F90-46E0-A3AA-EB61192441D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468549" y="2566750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Content Placeholder 14">
            <a:extLst>
              <a:ext uri="{FF2B5EF4-FFF2-40B4-BE49-F238E27FC236}">
                <a16:creationId xmlns:a16="http://schemas.microsoft.com/office/drawing/2014/main" id="{A2BF56E3-24FE-4090-AC43-F40809F9F0F3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2977219" y="4637541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5" name="Content Placeholder 14">
            <a:extLst>
              <a:ext uri="{FF2B5EF4-FFF2-40B4-BE49-F238E27FC236}">
                <a16:creationId xmlns:a16="http://schemas.microsoft.com/office/drawing/2014/main" id="{695DE721-A52E-435D-8CB6-736F09A01DF5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5152387" y="4637541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6" name="Content Placeholder 14">
            <a:extLst>
              <a:ext uri="{FF2B5EF4-FFF2-40B4-BE49-F238E27FC236}">
                <a16:creationId xmlns:a16="http://schemas.microsoft.com/office/drawing/2014/main" id="{0E3B311D-D4B0-4355-9B29-4458B22A9C8C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7312753" y="4637541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8" name="Content Placeholder 14">
            <a:extLst>
              <a:ext uri="{FF2B5EF4-FFF2-40B4-BE49-F238E27FC236}">
                <a16:creationId xmlns:a16="http://schemas.microsoft.com/office/drawing/2014/main" id="{4B108C69-1D3E-4E22-AFFE-2452F52BA1E6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9468549" y="4637541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49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quare Images with 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56526" y="363571"/>
            <a:ext cx="9155869" cy="1249845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70258" y="2057791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977219" y="2057791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52388" y="2057791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12753" y="2057791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A85C-AB37-413A-82D4-8708FF3704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4C235B5-7F90-46E0-A3AA-EB61192441D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468549" y="2057791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4AD14062-DCD3-457F-ADE7-61D3396AC71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70257" y="4163264"/>
            <a:ext cx="1910483" cy="1477410"/>
          </a:xfrm>
        </p:spPr>
        <p:txBody>
          <a:bodyPr>
            <a:no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22" name="Text Placeholder 28">
            <a:extLst>
              <a:ext uri="{FF2B5EF4-FFF2-40B4-BE49-F238E27FC236}">
                <a16:creationId xmlns:a16="http://schemas.microsoft.com/office/drawing/2014/main" id="{63333083-6A99-46DB-8CCC-8187855EAEF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77219" y="4163264"/>
            <a:ext cx="1910483" cy="1477410"/>
          </a:xfrm>
        </p:spPr>
        <p:txBody>
          <a:bodyPr>
            <a:no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25" name="Text Placeholder 28">
            <a:extLst>
              <a:ext uri="{FF2B5EF4-FFF2-40B4-BE49-F238E27FC236}">
                <a16:creationId xmlns:a16="http://schemas.microsoft.com/office/drawing/2014/main" id="{44F99522-321B-4363-A069-25C6303706D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52387" y="4163264"/>
            <a:ext cx="1910483" cy="1477410"/>
          </a:xfrm>
        </p:spPr>
        <p:txBody>
          <a:bodyPr>
            <a:no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26" name="Text Placeholder 28">
            <a:extLst>
              <a:ext uri="{FF2B5EF4-FFF2-40B4-BE49-F238E27FC236}">
                <a16:creationId xmlns:a16="http://schemas.microsoft.com/office/drawing/2014/main" id="{1F22ECFE-7AB4-4E4E-B4C7-52FE812A1AB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312752" y="4163264"/>
            <a:ext cx="1910483" cy="1477410"/>
          </a:xfrm>
        </p:spPr>
        <p:txBody>
          <a:bodyPr>
            <a:no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28" name="Text Placeholder 28">
            <a:extLst>
              <a:ext uri="{FF2B5EF4-FFF2-40B4-BE49-F238E27FC236}">
                <a16:creationId xmlns:a16="http://schemas.microsoft.com/office/drawing/2014/main" id="{EA49336D-955A-44B0-A844-B9CE7E4D9CE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468548" y="4163264"/>
            <a:ext cx="1910483" cy="1477410"/>
          </a:xfrm>
        </p:spPr>
        <p:txBody>
          <a:bodyPr>
            <a:no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6556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quare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233897" y="629154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40857" y="629154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616025" y="629154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A85C-AB37-413A-82D4-8708FF3704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CD5ECE9-07F3-4245-84D9-BB509B0F9DB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233896" y="2699945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2" name="Content Placeholder 14">
            <a:extLst>
              <a:ext uri="{FF2B5EF4-FFF2-40B4-BE49-F238E27FC236}">
                <a16:creationId xmlns:a16="http://schemas.microsoft.com/office/drawing/2014/main" id="{A2BF56E3-24FE-4090-AC43-F40809F9F0F3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7440857" y="2699945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5" name="Content Placeholder 14">
            <a:extLst>
              <a:ext uri="{FF2B5EF4-FFF2-40B4-BE49-F238E27FC236}">
                <a16:creationId xmlns:a16="http://schemas.microsoft.com/office/drawing/2014/main" id="{695DE721-A52E-435D-8CB6-736F09A01DF5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9616025" y="2699945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58229408-3D06-4144-A425-EE850EF362B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233897" y="3588696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F905C73-5E98-4078-ADCE-BBEC0940455F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7440857" y="3588696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7B303038-6C92-412A-820C-8A657567221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616025" y="3588696"/>
            <a:ext cx="1910483" cy="19110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D493435B-1D13-438A-AC5C-9696AC3A43FF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5233896" y="5659487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3" name="Content Placeholder 14">
            <a:extLst>
              <a:ext uri="{FF2B5EF4-FFF2-40B4-BE49-F238E27FC236}">
                <a16:creationId xmlns:a16="http://schemas.microsoft.com/office/drawing/2014/main" id="{0B971219-3AF5-4174-9B4F-A3B2634EED07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7440857" y="5659487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4" name="Content Placeholder 14">
            <a:extLst>
              <a:ext uri="{FF2B5EF4-FFF2-40B4-BE49-F238E27FC236}">
                <a16:creationId xmlns:a16="http://schemas.microsoft.com/office/drawing/2014/main" id="{C70DFCD3-8364-43EE-B870-E5D10F04E9E7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9616025" y="5659487"/>
            <a:ext cx="1910483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169CAD-F9B4-4D82-9804-A878E441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2" y="724046"/>
            <a:ext cx="3214464" cy="1893843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1629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Square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A85C-AB37-413A-82D4-8708FF3704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169CAD-F9B4-4D82-9804-A878E441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29" y="746960"/>
            <a:ext cx="2468548" cy="2314431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A25CAE34-78A9-4356-ACAD-9C92E9E86CC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9791257" y="746960"/>
            <a:ext cx="1792716" cy="1793291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Content Placeholder 14">
            <a:extLst>
              <a:ext uri="{FF2B5EF4-FFF2-40B4-BE49-F238E27FC236}">
                <a16:creationId xmlns:a16="http://schemas.microsoft.com/office/drawing/2014/main" id="{B8F8AFF1-CB92-439B-A952-E7A3D17563DF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9791255" y="2699945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F0CC05A5-E21B-4790-B789-E898A26E57EE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9791256" y="3706500"/>
            <a:ext cx="1792717" cy="1793292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Content Placeholder 14">
            <a:extLst>
              <a:ext uri="{FF2B5EF4-FFF2-40B4-BE49-F238E27FC236}">
                <a16:creationId xmlns:a16="http://schemas.microsoft.com/office/drawing/2014/main" id="{0F45FB0C-86A8-48FA-858B-184C9BD2EB05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9791255" y="5659487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66A2CEC2-528D-470E-AEE4-D3C4669D14BB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7705282" y="746960"/>
            <a:ext cx="1792716" cy="1793291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1" name="Content Placeholder 14">
            <a:extLst>
              <a:ext uri="{FF2B5EF4-FFF2-40B4-BE49-F238E27FC236}">
                <a16:creationId xmlns:a16="http://schemas.microsoft.com/office/drawing/2014/main" id="{396D68DD-D066-41FA-9B37-1978963B453A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7705281" y="2699945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DD49F02-150E-42C0-ACE8-45E82EB80F0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7705280" y="3706500"/>
            <a:ext cx="1792717" cy="1793292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Content Placeholder 14">
            <a:extLst>
              <a:ext uri="{FF2B5EF4-FFF2-40B4-BE49-F238E27FC236}">
                <a16:creationId xmlns:a16="http://schemas.microsoft.com/office/drawing/2014/main" id="{D8052C8B-3681-4A13-91BE-EEFB3A619E93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7705281" y="5659487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444C21B0-BAA8-48EB-A10D-E369B39105DD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5619305" y="746960"/>
            <a:ext cx="1792716" cy="1793291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5" name="Content Placeholder 14">
            <a:extLst>
              <a:ext uri="{FF2B5EF4-FFF2-40B4-BE49-F238E27FC236}">
                <a16:creationId xmlns:a16="http://schemas.microsoft.com/office/drawing/2014/main" id="{6F5C1A2E-CBF7-489E-9A4F-1E3922903A23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5619303" y="2699945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46" name="Picture Placeholder 8">
            <a:extLst>
              <a:ext uri="{FF2B5EF4-FFF2-40B4-BE49-F238E27FC236}">
                <a16:creationId xmlns:a16="http://schemas.microsoft.com/office/drawing/2014/main" id="{ACBC357B-C403-4A38-81F7-E0EEDF3FDA27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5619303" y="3706500"/>
            <a:ext cx="1792717" cy="1793292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7" name="Content Placeholder 14">
            <a:extLst>
              <a:ext uri="{FF2B5EF4-FFF2-40B4-BE49-F238E27FC236}">
                <a16:creationId xmlns:a16="http://schemas.microsoft.com/office/drawing/2014/main" id="{5C4FF271-4E33-4894-ACEA-29452D72E0D0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5619303" y="5659487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48" name="Picture Placeholder 8">
            <a:extLst>
              <a:ext uri="{FF2B5EF4-FFF2-40B4-BE49-F238E27FC236}">
                <a16:creationId xmlns:a16="http://schemas.microsoft.com/office/drawing/2014/main" id="{E87EAF39-EBEE-4739-8A2D-FF977773B5F8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3533326" y="746960"/>
            <a:ext cx="1792716" cy="1793291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Content Placeholder 14">
            <a:extLst>
              <a:ext uri="{FF2B5EF4-FFF2-40B4-BE49-F238E27FC236}">
                <a16:creationId xmlns:a16="http://schemas.microsoft.com/office/drawing/2014/main" id="{11B5E6CF-B6B6-4AFD-B194-F082456AD1FF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3533325" y="2699945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  <p:sp>
        <p:nvSpPr>
          <p:cNvPr id="50" name="Picture Placeholder 8">
            <a:extLst>
              <a:ext uri="{FF2B5EF4-FFF2-40B4-BE49-F238E27FC236}">
                <a16:creationId xmlns:a16="http://schemas.microsoft.com/office/drawing/2014/main" id="{CCCACF2E-D5C2-4903-8A08-F186369C9446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3533324" y="3706500"/>
            <a:ext cx="1792717" cy="1793292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" name="Content Placeholder 14">
            <a:extLst>
              <a:ext uri="{FF2B5EF4-FFF2-40B4-BE49-F238E27FC236}">
                <a16:creationId xmlns:a16="http://schemas.microsoft.com/office/drawing/2014/main" id="{400CA790-2C21-4B0B-81C1-3523DF7E7A34}"/>
              </a:ext>
            </a:extLst>
          </p:cNvPr>
          <p:cNvSpPr>
            <a:spLocks noGrp="1"/>
          </p:cNvSpPr>
          <p:nvPr>
            <p:ph sz="quarter" idx="54" hasCustomPrompt="1"/>
          </p:nvPr>
        </p:nvSpPr>
        <p:spPr>
          <a:xfrm>
            <a:off x="3533325" y="5659487"/>
            <a:ext cx="1792719" cy="5693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051" b="1">
                <a:solidFill>
                  <a:schemeClr val="accent1"/>
                </a:solidFill>
              </a:defRPr>
            </a:lvl2pPr>
            <a:lvl3pPr>
              <a:defRPr sz="1051" b="1">
                <a:solidFill>
                  <a:schemeClr val="accent1"/>
                </a:solidFill>
              </a:defRPr>
            </a:lvl3pPr>
            <a:lvl4pPr>
              <a:defRPr sz="1051" b="1">
                <a:solidFill>
                  <a:schemeClr val="accent1"/>
                </a:solidFill>
              </a:defRPr>
            </a:lvl4pPr>
            <a:lvl5pPr>
              <a:defRPr sz="1051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Name, Title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38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9133840" y="0"/>
            <a:ext cx="305815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085840" y="3413760"/>
            <a:ext cx="3048000" cy="344424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6085840" y="0"/>
            <a:ext cx="3048000" cy="341376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19E5A-5222-4CE7-B446-19672E8A6A4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A606557-5974-4B3B-B554-621664B2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91" y="946704"/>
            <a:ext cx="4067176" cy="2120055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43CD060-4B36-4BA5-9422-11AA82201FA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3852" y="3392054"/>
            <a:ext cx="3879851" cy="251924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03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852" y="587476"/>
            <a:ext cx="10177669" cy="124984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03853" y="2160688"/>
            <a:ext cx="5015948" cy="3777468"/>
          </a:xfr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  <a:lvl2pPr marL="685783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lvl2pPr>
            <a:lvl3pPr marL="1142971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3pPr>
            <a:lvl4pPr marL="1600160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4pPr>
            <a:lvl5pPr marL="2057349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5pPr>
          </a:lstStyle>
          <a:p>
            <a:pPr marL="228594" marR="0" lvl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2971" marR="0" lvl="2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160" marR="0" lvl="3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349" marR="0" lvl="4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1" y="2160689"/>
            <a:ext cx="5009321" cy="3777469"/>
          </a:xfr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  <a:lvl2pPr marL="685783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lvl2pPr>
            <a:lvl3pPr marL="1142971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3pPr>
            <a:lvl4pPr marL="1600160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4pPr>
            <a:lvl5pPr marL="2057349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5pPr>
          </a:lstStyle>
          <a:p>
            <a:pPr marL="228594" marR="0" lvl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2971" marR="0" lvl="2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160" marR="0" lvl="3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349" marR="0" lvl="4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5C435B-54B9-4E03-9014-2C40E8B662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27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3 Image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085840" y="0"/>
            <a:ext cx="6106160" cy="341376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085840" y="3413760"/>
            <a:ext cx="3048000" cy="34442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9133840" y="3413760"/>
            <a:ext cx="3058160" cy="34442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13411-F8D1-44EC-AF4D-40953232F3A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7D9957A-6A99-4B06-A04D-FC36140D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91" y="946704"/>
            <a:ext cx="4067176" cy="2120055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A974210-0FF5-4C25-923E-EA6BE68A20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3852" y="3392054"/>
            <a:ext cx="3879851" cy="251924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283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071623" y="3413760"/>
            <a:ext cx="3058155" cy="34442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17B1E8-B8D4-4ACC-AB78-455BA996032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912F67D-36EF-416D-A3B2-F0DB4EA9A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91" y="946704"/>
            <a:ext cx="4067176" cy="2120055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38D5E58-E546-4A14-96AA-06B9AE938D2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3852" y="3392054"/>
            <a:ext cx="3879851" cy="251924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7D27DF3-AF72-4375-996B-3023F3A9236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33839" y="0"/>
            <a:ext cx="3058155" cy="341376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3DE49E69-046C-4A19-8730-8EA5E7BCA0D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33839" y="3413760"/>
            <a:ext cx="3054095" cy="34442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9A724A00-B570-4D69-B59D-06FF7A3FCF0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071623" y="0"/>
            <a:ext cx="3058155" cy="341376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</p:spTree>
    <p:extLst>
      <p:ext uri="{BB962C8B-B14F-4D97-AF65-F5344CB8AC3E}">
        <p14:creationId xmlns:p14="http://schemas.microsoft.com/office/powerpoint/2010/main" val="1073213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ircle Photos with Brief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03852" y="370294"/>
            <a:ext cx="10177669" cy="1249845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438472" y="2399411"/>
            <a:ext cx="1080000" cy="1080000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782295" y="2399411"/>
            <a:ext cx="1080000" cy="1080000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9125403" y="2399411"/>
            <a:ext cx="1080000" cy="1080000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2094649" y="2399411"/>
            <a:ext cx="1080000" cy="1080000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E0391E-1FD6-42D4-8603-2E7B4E82A48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96BB090F-2466-471B-BFA8-53E28B51A81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087886" y="3812676"/>
            <a:ext cx="1781175" cy="1882775"/>
          </a:xfrm>
        </p:spPr>
        <p:txBody>
          <a:bodyPr>
            <a:normAutofit/>
          </a:bodyPr>
          <a:lstStyle>
            <a:lvl1pPr algn="ctr">
              <a:defRPr sz="1100"/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84D01D62-0D75-496A-8D39-09500BA274A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31709" y="3813357"/>
            <a:ext cx="1781175" cy="1882775"/>
          </a:xfrm>
        </p:spPr>
        <p:txBody>
          <a:bodyPr>
            <a:normAutofit/>
          </a:bodyPr>
          <a:lstStyle>
            <a:lvl1pPr algn="ctr">
              <a:defRPr sz="1100"/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F746F8E9-06CF-4028-846F-D3CDF1F4A0F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783457" y="3813357"/>
            <a:ext cx="1781175" cy="1882775"/>
          </a:xfrm>
        </p:spPr>
        <p:txBody>
          <a:bodyPr>
            <a:normAutofit/>
          </a:bodyPr>
          <a:lstStyle>
            <a:lvl1pPr algn="ctr">
              <a:defRPr sz="1100"/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29" name="Text Placeholder 38">
            <a:extLst>
              <a:ext uri="{FF2B5EF4-FFF2-40B4-BE49-F238E27FC236}">
                <a16:creationId xmlns:a16="http://schemas.microsoft.com/office/drawing/2014/main" id="{F05C58FF-1FE6-4C71-8463-BEECE98942F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744062" y="3812676"/>
            <a:ext cx="1781175" cy="1882775"/>
          </a:xfrm>
        </p:spPr>
        <p:txBody>
          <a:bodyPr>
            <a:normAutofit/>
          </a:bodyPr>
          <a:lstStyle>
            <a:lvl1pPr algn="ctr">
              <a:defRPr sz="1100"/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06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- Two Blocks 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43B44CB7-8865-4225-8490-953C9C5513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10312" y="3429002"/>
            <a:ext cx="488568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75DCF0-B58E-4E01-B5DD-E877186DC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841" y="946702"/>
            <a:ext cx="4079681" cy="1769202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E9354BC-A38D-49AC-B33C-37DBC74E764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10312" y="2"/>
            <a:ext cx="4885689" cy="3428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1D169-2724-4FD3-8015-463BF8AB22A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A9D8E24-030E-4417-BB5C-76E4A3A44A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1840" y="3169779"/>
            <a:ext cx="4079680" cy="3026306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262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ircle Photos with Text and Background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10B58E-1BDA-4DC5-812F-F1A7F999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288" y="550598"/>
            <a:ext cx="9980337" cy="1249845"/>
          </a:xfrm>
        </p:spPr>
        <p:txBody>
          <a:bodyPr anchor="b" anchorCtr="0"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D6606D77-A67F-4ADB-949F-66533FC0A31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74359" y="2163172"/>
            <a:ext cx="1853639" cy="1850923"/>
          </a:xfrm>
          <a:prstGeom prst="ellipse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C770B54F-55A3-402D-9B0F-DAC6DBC6E07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022894" y="2163172"/>
            <a:ext cx="1853639" cy="1850923"/>
          </a:xfrm>
          <a:prstGeom prst="ellipse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FA92C845-76C4-4C4C-8B69-9ACEC630DA4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267473" y="2163172"/>
            <a:ext cx="1853639" cy="1850923"/>
          </a:xfrm>
          <a:prstGeom prst="ellipse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377DF013-4263-46B2-845A-C06F744B5B0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519965" y="2163172"/>
            <a:ext cx="1853639" cy="1850923"/>
          </a:xfrm>
          <a:prstGeom prst="ellipse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597EA-B5A5-48F4-89AC-CC7BBB03044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" y="6356352"/>
            <a:ext cx="1003852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8">
            <a:extLst>
              <a:ext uri="{FF2B5EF4-FFF2-40B4-BE49-F238E27FC236}">
                <a16:creationId xmlns:a16="http://schemas.microsoft.com/office/drawing/2014/main" id="{D0024B53-DFBD-4ECF-9EAE-E1E1C270B62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757365" y="4376143"/>
            <a:ext cx="1781175" cy="1882775"/>
          </a:xfrm>
        </p:spPr>
        <p:txBody>
          <a:bodyPr>
            <a:normAutofit/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11" name="Text Placeholder 38">
            <a:extLst>
              <a:ext uri="{FF2B5EF4-FFF2-40B4-BE49-F238E27FC236}">
                <a16:creationId xmlns:a16="http://schemas.microsoft.com/office/drawing/2014/main" id="{F9B5FD3E-BA77-4650-AB68-D8C44BF13B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087886" y="4376143"/>
            <a:ext cx="1781175" cy="1882775"/>
          </a:xfrm>
        </p:spPr>
        <p:txBody>
          <a:bodyPr>
            <a:normAutofit/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12" name="Text Placeholder 38">
            <a:extLst>
              <a:ext uri="{FF2B5EF4-FFF2-40B4-BE49-F238E27FC236}">
                <a16:creationId xmlns:a16="http://schemas.microsoft.com/office/drawing/2014/main" id="{C92D60A7-6AC2-476B-85F2-D77CB5789D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31709" y="4376824"/>
            <a:ext cx="1781175" cy="1882775"/>
          </a:xfrm>
        </p:spPr>
        <p:txBody>
          <a:bodyPr>
            <a:normAutofit/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13" name="Text Placeholder 38">
            <a:extLst>
              <a:ext uri="{FF2B5EF4-FFF2-40B4-BE49-F238E27FC236}">
                <a16:creationId xmlns:a16="http://schemas.microsoft.com/office/drawing/2014/main" id="{E4D14BAF-BBA6-472C-8106-972F8A5E6FC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783457" y="4376824"/>
            <a:ext cx="1781175" cy="1882775"/>
          </a:xfrm>
        </p:spPr>
        <p:txBody>
          <a:bodyPr>
            <a:normAutofit/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  <a:lvl2pPr algn="ctr">
              <a:defRPr sz="1100"/>
            </a:lvl2pPr>
            <a:lvl3pPr algn="ctr">
              <a:defRPr sz="1100"/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546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Stagg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332" y="3444240"/>
            <a:ext cx="4057016" cy="3413760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037840" y="0"/>
            <a:ext cx="3058160" cy="344424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  <a:effectLst>
            <a:outerShdw blurRad="762000" dist="254000" dir="5400000" algn="t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085840" y="3444240"/>
            <a:ext cx="3048000" cy="341376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EB08AF2B-9319-4541-AA19-78303FAF9F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33840" y="3444240"/>
            <a:ext cx="3048000" cy="341376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insert photo (this text will not appear in presentation mode)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B5C2248-71C6-4907-86BB-94F087D90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94551" y="0"/>
            <a:ext cx="4137556" cy="3429000"/>
          </a:xfrm>
        </p:spPr>
        <p:txBody>
          <a:bodyPr anchor="ctr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279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 - Narrow Block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016000" y="0"/>
            <a:ext cx="305816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A3C448-7127-4C1F-83F9-532BB7FF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300" y="789710"/>
            <a:ext cx="6114221" cy="1406839"/>
          </a:xfrm>
        </p:spPr>
        <p:txBody>
          <a:bodyPr anchor="b" anchorCtr="0"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76545C7-52B4-48BA-8325-AE6ADF326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67300" y="2597728"/>
            <a:ext cx="6114221" cy="3470564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2140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Title Abov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946704"/>
            <a:ext cx="4067176" cy="124984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028825" y="3429000"/>
            <a:ext cx="4067176" cy="342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A2D9993-96B7-4F61-8127-49372BACA4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97919" y="1206010"/>
            <a:ext cx="3879851" cy="5016776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815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Narrow Block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237" y="946704"/>
            <a:ext cx="5991417" cy="1249845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8124823" y="0"/>
            <a:ext cx="40671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5011AF5-4E5D-4C3C-86E8-9F3CA954AAD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3852" y="2769251"/>
            <a:ext cx="5991416" cy="324941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7050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Heading with Blo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5FE9F0-BA58-4BBD-AE85-AB147AA6B7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287AE1ED-33FF-4C21-9E2D-A9D2A44177A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-30480"/>
            <a:ext cx="6085840" cy="6888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2000" i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*OPTIONAL*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CE877B-ADBD-47CC-9DCB-676BF6E9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971" y="1175303"/>
            <a:ext cx="10146612" cy="1647411"/>
          </a:xfrm>
          <a:effectLst>
            <a:outerShdw blurRad="139700" dist="50800" dir="5400000" algn="t" rotWithShape="0">
              <a:prstClr val="black">
                <a:alpha val="14000"/>
              </a:prstClr>
            </a:outerShdw>
          </a:effectLst>
        </p:spPr>
        <p:txBody>
          <a:bodyPr/>
          <a:lstStyle>
            <a:lvl1pPr>
              <a:defRPr sz="12000" b="1" i="0">
                <a:solidFill>
                  <a:schemeClr val="accent1"/>
                </a:solidFill>
                <a:latin typeface="+mj-lt"/>
                <a:ea typeface="Montserrat Black" charset="0"/>
                <a:cs typeface="Montserrat Black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7EA147-7124-4592-947A-9072059DFD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3852" y="3429000"/>
            <a:ext cx="4141355" cy="253507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49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0479" y="2137552"/>
            <a:ext cx="4987096" cy="743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137552"/>
            <a:ext cx="5015948" cy="743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F3381D4-B015-4A74-9E6E-CDE64AC85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2" y="603448"/>
            <a:ext cx="10177669" cy="1249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7F1FA5C-8269-4DAF-9850-D364D731001C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03853" y="3085747"/>
            <a:ext cx="5015948" cy="2863297"/>
          </a:xfr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  <a:lvl2pPr marL="685783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lvl2pPr>
            <a:lvl3pPr marL="1142971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3pPr>
            <a:lvl4pPr marL="1600160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4pPr>
            <a:lvl5pPr marL="2057349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5pPr>
          </a:lstStyle>
          <a:p>
            <a:pPr marL="228594" marR="0" lvl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2971" marR="0" lvl="2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160" marR="0" lvl="3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349" marR="0" lvl="4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4BE900A-4EBA-4C11-9300-DAD637DDD4E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1" y="3085745"/>
            <a:ext cx="5009321" cy="2863298"/>
          </a:xfr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  <a:lvl2pPr marL="685783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lvl2pPr>
            <a:lvl3pPr marL="1142971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3pPr>
            <a:lvl4pPr marL="1600160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4pPr>
            <a:lvl5pPr marL="2057349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lvl5pPr>
          </a:lstStyle>
          <a:p>
            <a:pPr marL="228594" marR="0" lvl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2971" marR="0" lvl="2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160" marR="0" lvl="3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349" marR="0" lvl="4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FC7834-2453-465B-8BE9-CA490CC2E7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83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EDCE42-A267-46CD-ABF2-A11D90623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7A530-64AB-4D9E-8E0E-7F298B086FA8}"/>
              </a:ext>
            </a:extLst>
          </p:cNvPr>
          <p:cNvSpPr/>
          <p:nvPr userDrawn="1"/>
        </p:nvSpPr>
        <p:spPr>
          <a:xfrm>
            <a:off x="1227693" y="740231"/>
            <a:ext cx="10964307" cy="61177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3744CC5F-1AF2-44A3-A943-755E519DB23C}"/>
              </a:ext>
            </a:extLst>
          </p:cNvPr>
          <p:cNvSpPr/>
          <p:nvPr userDrawn="1"/>
        </p:nvSpPr>
        <p:spPr>
          <a:xfrm rot="16200000" flipH="1" flipV="1">
            <a:off x="1901819" y="1209340"/>
            <a:ext cx="1068080" cy="914400"/>
          </a:xfrm>
          <a:custGeom>
            <a:avLst/>
            <a:gdLst>
              <a:gd name="connsiteX0" fmla="*/ 0 w 1068080"/>
              <a:gd name="connsiteY0" fmla="*/ 914400 h 914400"/>
              <a:gd name="connsiteX1" fmla="*/ 0 w 1068080"/>
              <a:gd name="connsiteY1" fmla="*/ 0 h 914400"/>
              <a:gd name="connsiteX2" fmla="*/ 914400 w 1068080"/>
              <a:gd name="connsiteY2" fmla="*/ 0 h 914400"/>
              <a:gd name="connsiteX3" fmla="*/ 914400 w 1068080"/>
              <a:gd name="connsiteY3" fmla="*/ 760720 h 914400"/>
              <a:gd name="connsiteX4" fmla="*/ 1068080 w 1068080"/>
              <a:gd name="connsiteY4" fmla="*/ 914400 h 914400"/>
              <a:gd name="connsiteX5" fmla="*/ 914400 w 1068080"/>
              <a:gd name="connsiteY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8080" h="914400">
                <a:moveTo>
                  <a:pt x="0" y="914400"/>
                </a:moveTo>
                <a:lnTo>
                  <a:pt x="0" y="0"/>
                </a:lnTo>
                <a:lnTo>
                  <a:pt x="914400" y="0"/>
                </a:lnTo>
                <a:lnTo>
                  <a:pt x="914400" y="760720"/>
                </a:lnTo>
                <a:lnTo>
                  <a:pt x="1068080" y="914400"/>
                </a:lnTo>
                <a:lnTo>
                  <a:pt x="914400" y="91440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  <a:effectLst>
            <a:outerShdw blurRad="508000" dist="2540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1800"/>
          </a:p>
        </p:txBody>
      </p:sp>
      <p:pic>
        <p:nvPicPr>
          <p:cNvPr id="7" name="Graphic 6" descr="Open quotation mark">
            <a:extLst>
              <a:ext uri="{FF2B5EF4-FFF2-40B4-BE49-F238E27FC236}">
                <a16:creationId xmlns:a16="http://schemas.microsoft.com/office/drawing/2014/main" id="{53568F02-B8B7-44B8-AFF8-E4738BE3FE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8659" y="1132500"/>
            <a:ext cx="914400" cy="914400"/>
          </a:xfrm>
          <a:prstGeom prst="rect">
            <a:avLst/>
          </a:prstGeom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525A204-8618-4E43-B2D4-09CBB9C809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78657" y="2986692"/>
            <a:ext cx="9233315" cy="18079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9C20D9C-30E0-4378-AE4D-0625BF5BAC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8659" y="5235160"/>
            <a:ext cx="4285664" cy="998537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68544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EDCE42-A267-46CD-ABF2-A11D90623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7A530-64AB-4D9E-8E0E-7F298B086FA8}"/>
              </a:ext>
            </a:extLst>
          </p:cNvPr>
          <p:cNvSpPr/>
          <p:nvPr userDrawn="1"/>
        </p:nvSpPr>
        <p:spPr>
          <a:xfrm>
            <a:off x="1227693" y="740231"/>
            <a:ext cx="10964307" cy="6117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3744CC5F-1AF2-44A3-A943-755E519DB23C}"/>
              </a:ext>
            </a:extLst>
          </p:cNvPr>
          <p:cNvSpPr/>
          <p:nvPr userDrawn="1"/>
        </p:nvSpPr>
        <p:spPr>
          <a:xfrm rot="16200000" flipH="1" flipV="1">
            <a:off x="1901819" y="1209340"/>
            <a:ext cx="1068080" cy="914400"/>
          </a:xfrm>
          <a:custGeom>
            <a:avLst/>
            <a:gdLst>
              <a:gd name="connsiteX0" fmla="*/ 0 w 1068080"/>
              <a:gd name="connsiteY0" fmla="*/ 914400 h 914400"/>
              <a:gd name="connsiteX1" fmla="*/ 0 w 1068080"/>
              <a:gd name="connsiteY1" fmla="*/ 0 h 914400"/>
              <a:gd name="connsiteX2" fmla="*/ 914400 w 1068080"/>
              <a:gd name="connsiteY2" fmla="*/ 0 h 914400"/>
              <a:gd name="connsiteX3" fmla="*/ 914400 w 1068080"/>
              <a:gd name="connsiteY3" fmla="*/ 760720 h 914400"/>
              <a:gd name="connsiteX4" fmla="*/ 1068080 w 1068080"/>
              <a:gd name="connsiteY4" fmla="*/ 914400 h 914400"/>
              <a:gd name="connsiteX5" fmla="*/ 914400 w 1068080"/>
              <a:gd name="connsiteY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8080" h="914400">
                <a:moveTo>
                  <a:pt x="0" y="914400"/>
                </a:moveTo>
                <a:lnTo>
                  <a:pt x="0" y="0"/>
                </a:lnTo>
                <a:lnTo>
                  <a:pt x="914400" y="0"/>
                </a:lnTo>
                <a:lnTo>
                  <a:pt x="914400" y="760720"/>
                </a:lnTo>
                <a:lnTo>
                  <a:pt x="1068080" y="914400"/>
                </a:lnTo>
                <a:lnTo>
                  <a:pt x="914400" y="91440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  <a:effectLst>
            <a:outerShdw blurRad="508000" dist="2540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1800"/>
          </a:p>
        </p:txBody>
      </p:sp>
      <p:pic>
        <p:nvPicPr>
          <p:cNvPr id="7" name="Graphic 6" descr="Open quotation mark">
            <a:extLst>
              <a:ext uri="{FF2B5EF4-FFF2-40B4-BE49-F238E27FC236}">
                <a16:creationId xmlns:a16="http://schemas.microsoft.com/office/drawing/2014/main" id="{53568F02-B8B7-44B8-AFF8-E4738BE3FE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8659" y="1132500"/>
            <a:ext cx="914400" cy="914400"/>
          </a:xfrm>
          <a:prstGeom prst="rect">
            <a:avLst/>
          </a:prstGeom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525A204-8618-4E43-B2D4-09CBB9C809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78657" y="2986692"/>
            <a:ext cx="9233315" cy="18079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Cras </a:t>
            </a:r>
            <a:r>
              <a:rPr lang="en-US" dirty="0" err="1"/>
              <a:t>volutpat</a:t>
            </a:r>
            <a:r>
              <a:rPr lang="en-US" dirty="0"/>
              <a:t> vestibulum.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A98849E3-096E-4208-8CC8-C34296CD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8659" y="5235160"/>
            <a:ext cx="4285664" cy="998537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27490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E89130-46DD-4D27-B764-E3696686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926" y="1015634"/>
            <a:ext cx="2779755" cy="27435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CFA13D58-9B92-4269-BFB0-4891231F7213}"/>
              </a:ext>
            </a:extLst>
          </p:cNvPr>
          <p:cNvSpPr>
            <a:spLocks noGrp="1"/>
          </p:cNvSpPr>
          <p:nvPr>
            <p:ph type="media" sz="quarter" idx="16" hasCustomPrompt="1"/>
          </p:nvPr>
        </p:nvSpPr>
        <p:spPr>
          <a:xfrm>
            <a:off x="3698241" y="601902"/>
            <a:ext cx="7909617" cy="5654196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r>
              <a:rPr lang="en-US" dirty="0"/>
              <a:t>Click icon to insert video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8FA19-28B5-4BB6-9153-2F0A0ECE85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5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16" y="600981"/>
            <a:ext cx="3776109" cy="12294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600984"/>
            <a:ext cx="6012896" cy="5311699"/>
          </a:xfrm>
        </p:spPr>
        <p:txBody>
          <a:bodyPr>
            <a:normAutofit/>
          </a:bodyPr>
          <a:lstStyle>
            <a:lvl1pPr marL="228594" marR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 sz="2400"/>
            </a:lvl1pPr>
            <a:lvl2pPr marL="685783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 sz="2000"/>
            </a:lvl2pPr>
            <a:lvl3pPr marL="1142971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 sz="1800"/>
            </a:lvl3pPr>
            <a:lvl4pPr marL="1600160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 sz="1600"/>
            </a:lvl4pPr>
            <a:lvl5pPr marL="2057349" marR="0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DCCD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›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2971" marR="0" lvl="2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160" marR="0" lvl="3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349" marR="0" lvl="4" indent="-228594" algn="l" defTabSz="914377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DCCD5"/>
              </a:buClr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916" y="2149421"/>
            <a:ext cx="3776109" cy="376326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ED91B-33A7-44D8-BE78-D2E3DFBC89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3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852" y="603804"/>
            <a:ext cx="10177669" cy="124984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EB5CE2-198E-47F3-9024-FAE6E5190E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6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6AB654-5F1A-450A-B21D-BC068F9BCC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9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92AA1C-559F-444F-8E99-A000C0EC9F69}"/>
              </a:ext>
            </a:extLst>
          </p:cNvPr>
          <p:cNvSpPr/>
          <p:nvPr userDrawn="1"/>
        </p:nvSpPr>
        <p:spPr>
          <a:xfrm>
            <a:off x="5431810" y="0"/>
            <a:ext cx="6760191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38100" dist="12700" dir="5400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3B70C91-087B-45E6-B9A3-3A6504BBD99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2514" y="1501255"/>
            <a:ext cx="5063319" cy="4510585"/>
          </a:xfr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</p:spPr>
        <p:txBody>
          <a:bodyPr anchor="ctr">
            <a:normAutofit/>
          </a:bodyPr>
          <a:lstStyle>
            <a:lvl1pPr marL="0" marR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*REQUIRED* Click icon to </a:t>
            </a:r>
            <a:br>
              <a:rPr lang="en-US" dirty="0"/>
            </a:br>
            <a:r>
              <a:rPr lang="en-US" dirty="0"/>
              <a:t>insert photo (this text will not appear </a:t>
            </a:r>
            <a:br>
              <a:rPr lang="en-US" dirty="0"/>
            </a:br>
            <a:r>
              <a:rPr lang="en-US" dirty="0"/>
              <a:t>in presentation mode)</a:t>
            </a:r>
          </a:p>
        </p:txBody>
      </p:sp>
    </p:spTree>
    <p:extLst>
      <p:ext uri="{BB962C8B-B14F-4D97-AF65-F5344CB8AC3E}">
        <p14:creationId xmlns:p14="http://schemas.microsoft.com/office/powerpoint/2010/main" val="211486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8BD08B-D887-424D-8D86-06B4E6E065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845859" y="0"/>
            <a:ext cx="8346141" cy="6858000"/>
          </a:xfr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 dirty="0"/>
              <a:t>*REQUIRED* Click icon to insert photo </a:t>
            </a:r>
            <a:br>
              <a:rPr lang="en-US" dirty="0"/>
            </a:br>
            <a:r>
              <a:rPr lang="en-US" dirty="0"/>
              <a:t>(this text will not appear in presentation mode)</a:t>
            </a:r>
          </a:p>
        </p:txBody>
      </p:sp>
      <p:pic>
        <p:nvPicPr>
          <p:cNvPr id="5" name="Picture 4" descr="A picture containing object, clock, sitting, computer&#10;&#10;Description automatically generated">
            <a:extLst>
              <a:ext uri="{FF2B5EF4-FFF2-40B4-BE49-F238E27FC236}">
                <a16:creationId xmlns:a16="http://schemas.microsoft.com/office/drawing/2014/main" id="{E0FE51C2-0CD6-46BC-87B6-765E1629E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14" y="593538"/>
            <a:ext cx="2172823" cy="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ar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523D8C-2E8B-40DA-9F4A-85F642D64D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 27">
            <a:extLst>
              <a:ext uri="{FF2B5EF4-FFF2-40B4-BE49-F238E27FC236}">
                <a16:creationId xmlns:a16="http://schemas.microsoft.com/office/drawing/2014/main" id="{84C02D66-3C2C-48DA-9457-10C7141220B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876459" y="5505451"/>
            <a:ext cx="439084" cy="442912"/>
          </a:xfrm>
          <a:custGeom>
            <a:avLst/>
            <a:gdLst>
              <a:gd name="T0" fmla="*/ 160 w 160"/>
              <a:gd name="T1" fmla="*/ 80 h 160"/>
              <a:gd name="T2" fmla="*/ 80 w 160"/>
              <a:gd name="T3" fmla="*/ 0 h 160"/>
              <a:gd name="T4" fmla="*/ 0 w 160"/>
              <a:gd name="T5" fmla="*/ 80 h 160"/>
              <a:gd name="T6" fmla="*/ 80 w 160"/>
              <a:gd name="T7" fmla="*/ 160 h 160"/>
              <a:gd name="T8" fmla="*/ 160 w 160"/>
              <a:gd name="T9" fmla="*/ 80 h 160"/>
              <a:gd name="T10" fmla="*/ 8 w 160"/>
              <a:gd name="T11" fmla="*/ 80 h 160"/>
              <a:gd name="T12" fmla="*/ 80 w 160"/>
              <a:gd name="T13" fmla="*/ 8 h 160"/>
              <a:gd name="T14" fmla="*/ 152 w 160"/>
              <a:gd name="T15" fmla="*/ 80 h 160"/>
              <a:gd name="T16" fmla="*/ 80 w 160"/>
              <a:gd name="T17" fmla="*/ 152 h 160"/>
              <a:gd name="T18" fmla="*/ 8 w 160"/>
              <a:gd name="T19" fmla="*/ 80 h 160"/>
              <a:gd name="T20" fmla="*/ 83 w 160"/>
              <a:gd name="T21" fmla="*/ 118 h 160"/>
              <a:gd name="T22" fmla="*/ 105 w 160"/>
              <a:gd name="T23" fmla="*/ 95 h 160"/>
              <a:gd name="T24" fmla="*/ 105 w 160"/>
              <a:gd name="T25" fmla="*/ 89 h 160"/>
              <a:gd name="T26" fmla="*/ 100 w 160"/>
              <a:gd name="T27" fmla="*/ 89 h 160"/>
              <a:gd name="T28" fmla="*/ 84 w 160"/>
              <a:gd name="T29" fmla="*/ 105 h 160"/>
              <a:gd name="T30" fmla="*/ 84 w 160"/>
              <a:gd name="T31" fmla="*/ 45 h 160"/>
              <a:gd name="T32" fmla="*/ 80 w 160"/>
              <a:gd name="T33" fmla="*/ 41 h 160"/>
              <a:gd name="T34" fmla="*/ 76 w 160"/>
              <a:gd name="T35" fmla="*/ 45 h 160"/>
              <a:gd name="T36" fmla="*/ 76 w 160"/>
              <a:gd name="T37" fmla="*/ 105 h 160"/>
              <a:gd name="T38" fmla="*/ 60 w 160"/>
              <a:gd name="T39" fmla="*/ 89 h 160"/>
              <a:gd name="T40" fmla="*/ 55 w 160"/>
              <a:gd name="T41" fmla="*/ 89 h 160"/>
              <a:gd name="T42" fmla="*/ 55 w 160"/>
              <a:gd name="T43" fmla="*/ 95 h 160"/>
              <a:gd name="T44" fmla="*/ 77 w 160"/>
              <a:gd name="T45" fmla="*/ 118 h 160"/>
              <a:gd name="T46" fmla="*/ 80 w 160"/>
              <a:gd name="T47" fmla="*/ 119 h 160"/>
              <a:gd name="T48" fmla="*/ 83 w 160"/>
              <a:gd name="T49" fmla="*/ 118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0" h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lose/>
                <a:moveTo>
                  <a:pt x="8" y="80"/>
                </a:moveTo>
                <a:cubicBezTo>
                  <a:pt x="8" y="40"/>
                  <a:pt x="40" y="8"/>
                  <a:pt x="80" y="8"/>
                </a:cubicBezTo>
                <a:cubicBezTo>
                  <a:pt x="120" y="8"/>
                  <a:pt x="152" y="40"/>
                  <a:pt x="152" y="80"/>
                </a:cubicBezTo>
                <a:cubicBezTo>
                  <a:pt x="152" y="120"/>
                  <a:pt x="120" y="152"/>
                  <a:pt x="80" y="152"/>
                </a:cubicBezTo>
                <a:cubicBezTo>
                  <a:pt x="40" y="152"/>
                  <a:pt x="8" y="120"/>
                  <a:pt x="8" y="80"/>
                </a:cubicBezTo>
                <a:close/>
                <a:moveTo>
                  <a:pt x="83" y="118"/>
                </a:moveTo>
                <a:cubicBezTo>
                  <a:pt x="105" y="95"/>
                  <a:pt x="105" y="95"/>
                  <a:pt x="105" y="95"/>
                </a:cubicBezTo>
                <a:cubicBezTo>
                  <a:pt x="107" y="94"/>
                  <a:pt x="107" y="91"/>
                  <a:pt x="105" y="89"/>
                </a:cubicBezTo>
                <a:cubicBezTo>
                  <a:pt x="104" y="88"/>
                  <a:pt x="101" y="88"/>
                  <a:pt x="100" y="89"/>
                </a:cubicBezTo>
                <a:cubicBezTo>
                  <a:pt x="84" y="105"/>
                  <a:pt x="84" y="105"/>
                  <a:pt x="84" y="105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3"/>
                  <a:pt x="82" y="41"/>
                  <a:pt x="80" y="41"/>
                </a:cubicBezTo>
                <a:cubicBezTo>
                  <a:pt x="78" y="41"/>
                  <a:pt x="76" y="43"/>
                  <a:pt x="76" y="45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60" y="89"/>
                  <a:pt x="60" y="89"/>
                  <a:pt x="60" y="89"/>
                </a:cubicBezTo>
                <a:cubicBezTo>
                  <a:pt x="59" y="88"/>
                  <a:pt x="56" y="88"/>
                  <a:pt x="55" y="89"/>
                </a:cubicBezTo>
                <a:cubicBezTo>
                  <a:pt x="53" y="91"/>
                  <a:pt x="53" y="94"/>
                  <a:pt x="55" y="95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8" y="118"/>
                  <a:pt x="79" y="119"/>
                  <a:pt x="80" y="119"/>
                </a:cubicBezTo>
                <a:cubicBezTo>
                  <a:pt x="81" y="119"/>
                  <a:pt x="82" y="118"/>
                  <a:pt x="83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F3D003-5DED-4EF9-97EA-70394ED1AA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-1"/>
            <a:ext cx="12192000" cy="5505451"/>
          </a:xfrm>
        </p:spPr>
        <p:txBody>
          <a:bodyPr anchor="ctr">
            <a:normAutofit/>
          </a:bodyPr>
          <a:lstStyle>
            <a:lvl1pPr algn="ctr">
              <a:defRPr sz="8800" b="1">
                <a:solidFill>
                  <a:schemeClr val="bg2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Divider</a:t>
            </a:r>
          </a:p>
          <a:p>
            <a:pPr lvl="0"/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221586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852" y="582389"/>
            <a:ext cx="10177669" cy="1249845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3853" y="2150286"/>
            <a:ext cx="10177671" cy="37933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52485-EC98-40BC-8A75-FB0358A46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" y="6356352"/>
            <a:ext cx="1003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tx1"/>
                </a:solidFill>
              </a:defRPr>
            </a:lvl1pPr>
          </a:lstStyle>
          <a:p>
            <a:fld id="{0969892B-6FB2-445D-B6A4-8332FBFF14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7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  <p:sldLayoutId id="2147483744" r:id="rId24"/>
    <p:sldLayoutId id="2147483745" r:id="rId25"/>
    <p:sldLayoutId id="2147483746" r:id="rId26"/>
    <p:sldLayoutId id="2147483747" r:id="rId27"/>
    <p:sldLayoutId id="2147483748" r:id="rId28"/>
    <p:sldLayoutId id="2147483749" r:id="rId29"/>
    <p:sldLayoutId id="2147483750" r:id="rId30"/>
    <p:sldLayoutId id="2147483751" r:id="rId31"/>
    <p:sldLayoutId id="2147483752" r:id="rId32"/>
  </p:sldLayoutIdLst>
  <p:hf hdr="0" ftr="0" dt="0"/>
  <p:txStyles>
    <p:titleStyle>
      <a:lvl1pPr algn="l" defTabSz="914296" rtl="0" eaLnBrk="1" latinLnBrk="0" hangingPunct="1">
        <a:lnSpc>
          <a:spcPct val="100000"/>
        </a:lnSpc>
        <a:spcBef>
          <a:spcPct val="0"/>
        </a:spcBef>
        <a:buNone/>
        <a:defRPr sz="3600" b="1" i="0" kern="1200" spc="0" baseline="0">
          <a:solidFill>
            <a:schemeClr val="tx1"/>
          </a:solidFill>
          <a:latin typeface="+mj-lt"/>
          <a:ea typeface="Montserrat" charset="0"/>
          <a:cs typeface="Montserrat" charset="0"/>
        </a:defRPr>
      </a:lvl1pPr>
    </p:titleStyle>
    <p:bodyStyle>
      <a:lvl1pPr marL="0" indent="0" algn="l" defTabSz="91429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296" rtl="0" eaLnBrk="1" latinLnBrk="0" hangingPunct="1">
        <a:lnSpc>
          <a:spcPct val="100000"/>
        </a:lnSpc>
        <a:spcBef>
          <a:spcPts val="499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296" rtl="0" eaLnBrk="1" latinLnBrk="0" hangingPunct="1">
        <a:lnSpc>
          <a:spcPct val="100000"/>
        </a:lnSpc>
        <a:spcBef>
          <a:spcPts val="499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296" rtl="0" eaLnBrk="1" latinLnBrk="0" hangingPunct="1">
        <a:lnSpc>
          <a:spcPct val="100000"/>
        </a:lnSpc>
        <a:spcBef>
          <a:spcPts val="499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296" rtl="0" eaLnBrk="1" latinLnBrk="0" hangingPunct="1">
        <a:lnSpc>
          <a:spcPct val="100000"/>
        </a:lnSpc>
        <a:spcBef>
          <a:spcPts val="499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312" indent="-228574" algn="l" defTabSz="91429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0" indent="-228574" algn="l" defTabSz="91429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6" indent="-228574" algn="l" defTabSz="91429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4" indent="-228574" algn="l" defTabSz="91429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5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9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14" orient="horz" pos="346">
          <p15:clr>
            <a:srgbClr val="F26B43"/>
          </p15:clr>
        </p15:guide>
        <p15:guide id="27" orient="horz" pos="3952">
          <p15:clr>
            <a:srgbClr val="F26B43"/>
          </p15:clr>
        </p15:guide>
        <p15:guide id="28" pos="643">
          <p15:clr>
            <a:srgbClr val="F26B43"/>
          </p15:clr>
        </p15:guide>
        <p15:guide id="29" pos="7039">
          <p15:clr>
            <a:srgbClr val="F26B43"/>
          </p15:clr>
        </p15:guide>
        <p15:guide id="44">
          <p15:clr>
            <a:srgbClr val="F26B43"/>
          </p15:clr>
        </p15:guide>
        <p15:guide id="45" pos="7680">
          <p15:clr>
            <a:srgbClr val="F26B43"/>
          </p15:clr>
        </p15:guide>
        <p15:guide id="46" orient="horz">
          <p15:clr>
            <a:srgbClr val="F26B43"/>
          </p15:clr>
        </p15:guide>
        <p15:guide id="47" orient="horz" pos="4320">
          <p15:clr>
            <a:srgbClr val="F26B43"/>
          </p15:clr>
        </p15:guide>
        <p15:guide id="48" pos="1277">
          <p15:clr>
            <a:srgbClr val="F26B43"/>
          </p15:clr>
        </p15:guide>
        <p15:guide id="51" orient="horz" pos="709">
          <p15:clr>
            <a:srgbClr val="F26B43"/>
          </p15:clr>
        </p15:guide>
        <p15:guide id="52" pos="1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960290-3512-4FFF-9C3C-761B1C3E36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003300" cy="365125"/>
          </a:xfrm>
        </p:spPr>
        <p:txBody>
          <a:bodyPr/>
          <a:lstStyle/>
          <a:p>
            <a:pPr marL="0" marR="0" lvl="0" indent="0" algn="ctr" defTabSz="9143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9892B-6FB2-445D-B6A4-8332FBFF141C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3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23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4C467C-EE78-47D7-A83D-DCA68F5B40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96645" y="831850"/>
            <a:ext cx="10169525" cy="2135188"/>
          </a:xfr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7200" dirty="0">
                <a:solidFill>
                  <a:srgbClr val="FFFFFF"/>
                </a:solidFill>
              </a:rPr>
              <a:t>Town of Winchendon</a:t>
            </a:r>
            <a:endParaRPr lang="en-US" sz="16600" dirty="0">
              <a:solidFill>
                <a:srgbClr val="FFFFFF"/>
              </a:solidFill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8739EE6C-CD44-4ECE-B027-1C396444DEF1}"/>
              </a:ext>
            </a:extLst>
          </p:cNvPr>
          <p:cNvSpPr txBox="1">
            <a:spLocks/>
          </p:cNvSpPr>
          <p:nvPr/>
        </p:nvSpPr>
        <p:spPr>
          <a:xfrm>
            <a:off x="1019174" y="3514535"/>
            <a:ext cx="10153653" cy="1610356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 spc="0" baseline="0">
                <a:solidFill>
                  <a:schemeClr val="tx1"/>
                </a:solidFill>
                <a:latin typeface="+mj-lt"/>
                <a:ea typeface="Montserrat" charset="0"/>
                <a:cs typeface="Montserrat" charset="0"/>
              </a:defRPr>
            </a:lvl1pPr>
          </a:lstStyle>
          <a:p>
            <a:pPr marL="0" marR="0" lvl="0" indent="0" algn="l" defTabSz="914296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DCCD5"/>
                </a:solidFill>
                <a:effectLst/>
                <a:uLnTx/>
                <a:uFillTx/>
                <a:latin typeface="Arial"/>
              </a:rPr>
              <a:t>FY 2023 Water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3DCCD5"/>
                </a:solidFill>
                <a:effectLst/>
                <a:uLnTx/>
                <a:uFillTx/>
                <a:latin typeface="Arial"/>
              </a:rPr>
              <a:t>and Sewer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DCCD5"/>
                </a:solidFill>
                <a:effectLst/>
                <a:uLnTx/>
                <a:uFillTx/>
                <a:latin typeface="Arial"/>
              </a:rPr>
              <a:t>Rate Study Update</a:t>
            </a:r>
          </a:p>
          <a:p>
            <a:pPr marL="0" marR="0" lvl="0" indent="0" algn="l" defTabSz="914296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April 7, 2022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7" name="Picture 6" descr="A picture containing object, clock, sitting, computer&#10;&#10;Description automatically generated">
            <a:extLst>
              <a:ext uri="{FF2B5EF4-FFF2-40B4-BE49-F238E27FC236}">
                <a16:creationId xmlns:a16="http://schemas.microsoft.com/office/drawing/2014/main" id="{A7C34D0B-6619-4E0C-BB7E-152A35FF22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22" y="5672569"/>
            <a:ext cx="2172823" cy="35292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D15E54-333E-42B6-B521-DC9A835AF368}"/>
              </a:ext>
            </a:extLst>
          </p:cNvPr>
          <p:cNvCxnSpPr>
            <a:cxnSpLocks/>
          </p:cNvCxnSpPr>
          <p:nvPr/>
        </p:nvCxnSpPr>
        <p:spPr>
          <a:xfrm>
            <a:off x="1019174" y="3416291"/>
            <a:ext cx="101536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75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14883D-677B-4838-8E80-AB6EEED3C8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BADA88-0943-4852-BC5F-86D395FD6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18" y="543515"/>
            <a:ext cx="11522964" cy="592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7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AEEBD7-1496-40C7-95CB-6E45FB43C3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C6B93DA-8E3E-4B2A-96C3-B12A9CD413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882118"/>
              </p:ext>
            </p:extLst>
          </p:nvPr>
        </p:nvGraphicFramePr>
        <p:xfrm>
          <a:off x="335280" y="229138"/>
          <a:ext cx="11521440" cy="592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E6C14F9-F5CF-4043-9D61-CDAF0C3C79F9}"/>
              </a:ext>
            </a:extLst>
          </p:cNvPr>
          <p:cNvSpPr txBox="1"/>
          <p:nvPr/>
        </p:nvSpPr>
        <p:spPr>
          <a:xfrm>
            <a:off x="1143000" y="6255327"/>
            <a:ext cx="10058400" cy="395356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l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Note: Existing debt service in FY23 is be refinanced. A small surplus is forecasted in FY 23</a:t>
            </a:r>
          </a:p>
        </p:txBody>
      </p:sp>
    </p:spTree>
    <p:extLst>
      <p:ext uri="{BB962C8B-B14F-4D97-AF65-F5344CB8AC3E}">
        <p14:creationId xmlns:p14="http://schemas.microsoft.com/office/powerpoint/2010/main" val="107878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AEEBD7-1496-40C7-95CB-6E45FB43C3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27E84-727C-4987-BE18-361661DA12A5}"/>
              </a:ext>
            </a:extLst>
          </p:cNvPr>
          <p:cNvSpPr txBox="1"/>
          <p:nvPr/>
        </p:nvSpPr>
        <p:spPr>
          <a:xfrm>
            <a:off x="1143000" y="6255327"/>
            <a:ext cx="10058400" cy="395356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l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Note: Existing debt service in FY23 is be refinanced. A small surplus is forecasted in FY 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0CD9BB-F3DB-4DB6-B3DE-56CC29E1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18" y="328491"/>
            <a:ext cx="11522964" cy="592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5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7">
            <a:extLst>
              <a:ext uri="{FF2B5EF4-FFF2-40B4-BE49-F238E27FC236}">
                <a16:creationId xmlns:a16="http://schemas.microsoft.com/office/drawing/2014/main" id="{DA65DC47-EC3A-42E5-B755-5572959A05A2}"/>
              </a:ext>
            </a:extLst>
          </p:cNvPr>
          <p:cNvSpPr>
            <a:spLocks noEditPoints="1"/>
          </p:cNvSpPr>
          <p:nvPr/>
        </p:nvSpPr>
        <p:spPr bwMode="auto">
          <a:xfrm>
            <a:off x="5876459" y="5505451"/>
            <a:ext cx="439084" cy="442912"/>
          </a:xfrm>
          <a:custGeom>
            <a:avLst/>
            <a:gdLst>
              <a:gd name="T0" fmla="*/ 160 w 160"/>
              <a:gd name="T1" fmla="*/ 80 h 160"/>
              <a:gd name="T2" fmla="*/ 80 w 160"/>
              <a:gd name="T3" fmla="*/ 0 h 160"/>
              <a:gd name="T4" fmla="*/ 0 w 160"/>
              <a:gd name="T5" fmla="*/ 80 h 160"/>
              <a:gd name="T6" fmla="*/ 80 w 160"/>
              <a:gd name="T7" fmla="*/ 160 h 160"/>
              <a:gd name="T8" fmla="*/ 160 w 160"/>
              <a:gd name="T9" fmla="*/ 80 h 160"/>
              <a:gd name="T10" fmla="*/ 8 w 160"/>
              <a:gd name="T11" fmla="*/ 80 h 160"/>
              <a:gd name="T12" fmla="*/ 80 w 160"/>
              <a:gd name="T13" fmla="*/ 8 h 160"/>
              <a:gd name="T14" fmla="*/ 152 w 160"/>
              <a:gd name="T15" fmla="*/ 80 h 160"/>
              <a:gd name="T16" fmla="*/ 80 w 160"/>
              <a:gd name="T17" fmla="*/ 152 h 160"/>
              <a:gd name="T18" fmla="*/ 8 w 160"/>
              <a:gd name="T19" fmla="*/ 80 h 160"/>
              <a:gd name="T20" fmla="*/ 83 w 160"/>
              <a:gd name="T21" fmla="*/ 118 h 160"/>
              <a:gd name="T22" fmla="*/ 105 w 160"/>
              <a:gd name="T23" fmla="*/ 95 h 160"/>
              <a:gd name="T24" fmla="*/ 105 w 160"/>
              <a:gd name="T25" fmla="*/ 89 h 160"/>
              <a:gd name="T26" fmla="*/ 100 w 160"/>
              <a:gd name="T27" fmla="*/ 89 h 160"/>
              <a:gd name="T28" fmla="*/ 84 w 160"/>
              <a:gd name="T29" fmla="*/ 105 h 160"/>
              <a:gd name="T30" fmla="*/ 84 w 160"/>
              <a:gd name="T31" fmla="*/ 45 h 160"/>
              <a:gd name="T32" fmla="*/ 80 w 160"/>
              <a:gd name="T33" fmla="*/ 41 h 160"/>
              <a:gd name="T34" fmla="*/ 76 w 160"/>
              <a:gd name="T35" fmla="*/ 45 h 160"/>
              <a:gd name="T36" fmla="*/ 76 w 160"/>
              <a:gd name="T37" fmla="*/ 105 h 160"/>
              <a:gd name="T38" fmla="*/ 60 w 160"/>
              <a:gd name="T39" fmla="*/ 89 h 160"/>
              <a:gd name="T40" fmla="*/ 55 w 160"/>
              <a:gd name="T41" fmla="*/ 89 h 160"/>
              <a:gd name="T42" fmla="*/ 55 w 160"/>
              <a:gd name="T43" fmla="*/ 95 h 160"/>
              <a:gd name="T44" fmla="*/ 77 w 160"/>
              <a:gd name="T45" fmla="*/ 118 h 160"/>
              <a:gd name="T46" fmla="*/ 80 w 160"/>
              <a:gd name="T47" fmla="*/ 119 h 160"/>
              <a:gd name="T48" fmla="*/ 83 w 160"/>
              <a:gd name="T49" fmla="*/ 118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0" h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lose/>
                <a:moveTo>
                  <a:pt x="8" y="80"/>
                </a:moveTo>
                <a:cubicBezTo>
                  <a:pt x="8" y="40"/>
                  <a:pt x="40" y="8"/>
                  <a:pt x="80" y="8"/>
                </a:cubicBezTo>
                <a:cubicBezTo>
                  <a:pt x="120" y="8"/>
                  <a:pt x="152" y="40"/>
                  <a:pt x="152" y="80"/>
                </a:cubicBezTo>
                <a:cubicBezTo>
                  <a:pt x="152" y="120"/>
                  <a:pt x="120" y="152"/>
                  <a:pt x="80" y="152"/>
                </a:cubicBezTo>
                <a:cubicBezTo>
                  <a:pt x="40" y="152"/>
                  <a:pt x="8" y="120"/>
                  <a:pt x="8" y="80"/>
                </a:cubicBezTo>
                <a:close/>
                <a:moveTo>
                  <a:pt x="83" y="118"/>
                </a:moveTo>
                <a:cubicBezTo>
                  <a:pt x="105" y="95"/>
                  <a:pt x="105" y="95"/>
                  <a:pt x="105" y="95"/>
                </a:cubicBezTo>
                <a:cubicBezTo>
                  <a:pt x="107" y="94"/>
                  <a:pt x="107" y="91"/>
                  <a:pt x="105" y="89"/>
                </a:cubicBezTo>
                <a:cubicBezTo>
                  <a:pt x="104" y="88"/>
                  <a:pt x="101" y="88"/>
                  <a:pt x="100" y="89"/>
                </a:cubicBezTo>
                <a:cubicBezTo>
                  <a:pt x="84" y="105"/>
                  <a:pt x="84" y="105"/>
                  <a:pt x="84" y="105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3"/>
                  <a:pt x="82" y="41"/>
                  <a:pt x="80" y="41"/>
                </a:cubicBezTo>
                <a:cubicBezTo>
                  <a:pt x="78" y="41"/>
                  <a:pt x="76" y="43"/>
                  <a:pt x="76" y="45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60" y="89"/>
                  <a:pt x="60" y="89"/>
                  <a:pt x="60" y="89"/>
                </a:cubicBezTo>
                <a:cubicBezTo>
                  <a:pt x="59" y="88"/>
                  <a:pt x="56" y="88"/>
                  <a:pt x="55" y="89"/>
                </a:cubicBezTo>
                <a:cubicBezTo>
                  <a:pt x="53" y="91"/>
                  <a:pt x="53" y="94"/>
                  <a:pt x="55" y="95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8" y="118"/>
                  <a:pt x="79" y="119"/>
                  <a:pt x="80" y="119"/>
                </a:cubicBezTo>
                <a:cubicBezTo>
                  <a:pt x="81" y="119"/>
                  <a:pt x="82" y="118"/>
                  <a:pt x="83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0E58CB-E363-4CEB-87D3-F587E5933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392D3-D01C-48CE-8ABC-2849FBF828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Customer Impacts</a:t>
            </a:r>
          </a:p>
        </p:txBody>
      </p:sp>
    </p:spTree>
    <p:extLst>
      <p:ext uri="{BB962C8B-B14F-4D97-AF65-F5344CB8AC3E}">
        <p14:creationId xmlns:p14="http://schemas.microsoft.com/office/powerpoint/2010/main" val="2123666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BF8867-D241-4B60-A616-320A07DF4F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" y="6356352"/>
            <a:ext cx="100385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9A1070B-E53E-4F23-90CF-57ED1B7E60C0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02786D-2D8D-4188-9792-CBEA2B9FE5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599977"/>
              </p:ext>
            </p:extLst>
          </p:nvPr>
        </p:nvGraphicFramePr>
        <p:xfrm>
          <a:off x="748145" y="600984"/>
          <a:ext cx="10447939" cy="531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9B9FA66-685B-4959-A953-FDB95A024BE9}"/>
              </a:ext>
            </a:extLst>
          </p:cNvPr>
          <p:cNvSpPr txBox="1"/>
          <p:nvPr/>
        </p:nvSpPr>
        <p:spPr>
          <a:xfrm>
            <a:off x="1143000" y="6255327"/>
            <a:ext cx="10058400" cy="395356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l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Note: Both FY23 Options assume a 10% increase in Sewer Rates</a:t>
            </a:r>
          </a:p>
        </p:txBody>
      </p:sp>
    </p:spTree>
    <p:extLst>
      <p:ext uri="{BB962C8B-B14F-4D97-AF65-F5344CB8AC3E}">
        <p14:creationId xmlns:p14="http://schemas.microsoft.com/office/powerpoint/2010/main" val="2409928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739B-1A53-40BC-86E1-25798BDB0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3"/>
            <a:ext cx="12192000" cy="1249845"/>
          </a:xfrm>
        </p:spPr>
        <p:txBody>
          <a:bodyPr/>
          <a:lstStyle/>
          <a:p>
            <a:pPr algn="ctr"/>
            <a:r>
              <a:rPr lang="en-US" dirty="0"/>
              <a:t>Wastewater Treatment Plant Operations – </a:t>
            </a:r>
            <a:br>
              <a:rPr lang="en-US" dirty="0"/>
            </a:br>
            <a:r>
              <a:rPr lang="en-US" dirty="0"/>
              <a:t>Cost/Benefit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9BD97-016B-4B75-85FA-7ABCC6B99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237" y="1877786"/>
            <a:ext cx="10564370" cy="3539429"/>
          </a:xfrm>
        </p:spPr>
        <p:txBody>
          <a:bodyPr>
            <a:normAutofit/>
          </a:bodyPr>
          <a:lstStyle/>
          <a:p>
            <a:r>
              <a:rPr lang="en-US" dirty="0"/>
              <a:t>There is little cost difference between contract and in-house operations</a:t>
            </a:r>
          </a:p>
          <a:p>
            <a:r>
              <a:rPr lang="en-US" dirty="0"/>
              <a:t>Contracting operations mitigates the Town’s risk exposure and limits potential unexpected costs</a:t>
            </a:r>
          </a:p>
          <a:p>
            <a:r>
              <a:rPr lang="en-US" dirty="0"/>
              <a:t>The hiring market for operations staff within the industry is dismal</a:t>
            </a:r>
          </a:p>
          <a:p>
            <a:pPr lvl="1"/>
            <a:r>
              <a:rPr lang="en-US" dirty="0"/>
              <a:t>Quality candidates are few and far between and are demanding significantly higher salaries than prior market norms</a:t>
            </a:r>
          </a:p>
          <a:p>
            <a:r>
              <a:rPr lang="en-US" dirty="0"/>
              <a:t>At this time, it is recommended to continue contract operations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B47A6-4825-4BA0-AE40-6B6594DEAA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A1070B-E53E-4F23-90CF-57ED1B7E60C0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23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62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929AFD19-11F8-4768-9AB2-67DDACC0EF81}"/>
              </a:ext>
            </a:extLst>
          </p:cNvPr>
          <p:cNvSpPr txBox="1">
            <a:spLocks/>
          </p:cNvSpPr>
          <p:nvPr/>
        </p:nvSpPr>
        <p:spPr>
          <a:xfrm>
            <a:off x="1019177" y="5086238"/>
            <a:ext cx="4900985" cy="282597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800" b="1" i="0" kern="1200" spc="600">
                <a:solidFill>
                  <a:schemeClr val="tx1"/>
                </a:solidFill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Roboto Light" charset="0"/>
              <a:cs typeface="Roboto Light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61F07A4-BE3E-4DA2-A090-9A3F7D87E683}"/>
              </a:ext>
            </a:extLst>
          </p:cNvPr>
          <p:cNvGrpSpPr/>
          <p:nvPr/>
        </p:nvGrpSpPr>
        <p:grpSpPr>
          <a:xfrm>
            <a:off x="2604083" y="1288037"/>
            <a:ext cx="6983835" cy="4518916"/>
            <a:chOff x="2623418" y="1139505"/>
            <a:chExt cx="6983835" cy="451891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2AF25AB-FAD1-4926-95A9-6D21AA56E781}"/>
                </a:ext>
              </a:extLst>
            </p:cNvPr>
            <p:cNvSpPr txBox="1"/>
            <p:nvPr/>
          </p:nvSpPr>
          <p:spPr>
            <a:xfrm>
              <a:off x="2623418" y="3196209"/>
              <a:ext cx="6983835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DCCD5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Raftelis is a Registered Municipal Advisor within the meaning as defined in Section 15B (e) of the Securities Exchange Act of 1934 and the rules and regulations promulgated thereunder (Municipal Advisor Rule). </a:t>
              </a:r>
              <a:b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DCCD5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b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F0F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0F0F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However, except in circumstances where Raftelis expressly agrees otherwise in writing, Raftelis is not acting as a Municipal Advisor, and the opinions or views contained herein are not intended to be, and do not constitute “advice” within the meaning of the Municipal Advisor Rule. 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680AC11-FED6-439E-8BFF-6ADA5D0AE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707" y="1139505"/>
              <a:ext cx="4145257" cy="1627635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B09E2A-6E69-421B-98DA-45FCE9F279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9892B-6FB2-445D-B6A4-8332FBFF141C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23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08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4E390EF7-A7DC-41F6-B7DB-1A21769E7DCB}"/>
              </a:ext>
            </a:extLst>
          </p:cNvPr>
          <p:cNvSpPr txBox="1">
            <a:spLocks/>
          </p:cNvSpPr>
          <p:nvPr/>
        </p:nvSpPr>
        <p:spPr>
          <a:xfrm>
            <a:off x="1019175" y="5086239"/>
            <a:ext cx="5348675" cy="840204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800" b="1" i="0" kern="1200" spc="600">
                <a:solidFill>
                  <a:schemeClr val="tx1"/>
                </a:solidFill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DCCD5"/>
                </a:solidFill>
                <a:effectLst/>
                <a:uLnTx/>
                <a:uFillTx/>
                <a:latin typeface="Arial"/>
                <a:ea typeface="Roboto Light" charset="0"/>
                <a:cs typeface="Roboto Light" charset="0"/>
              </a:rPr>
              <a:t>Contact: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Light" charset="0"/>
                <a:cs typeface="Roboto Light" charset="0"/>
              </a:rPr>
              <a:t>Dave Fox</a:t>
            </a:r>
          </a:p>
          <a:p>
            <a:pPr marL="0" marR="0" lvl="0" indent="0" algn="l" defTabSz="91430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 Light" charset="0"/>
                <a:cs typeface="Roboto Light" charset="0"/>
              </a:rPr>
              <a:t>774 243 0619 / dfox@raftelis.com</a:t>
            </a:r>
          </a:p>
        </p:txBody>
      </p:sp>
      <p:pic>
        <p:nvPicPr>
          <p:cNvPr id="5" name="Picture 4" descr="A picture containing object, clock, sitting, computer&#10;&#10;Description automatically generated">
            <a:extLst>
              <a:ext uri="{FF2B5EF4-FFF2-40B4-BE49-F238E27FC236}">
                <a16:creationId xmlns:a16="http://schemas.microsoft.com/office/drawing/2014/main" id="{DC650235-A556-49D4-86CF-7487823BF2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1295459"/>
            <a:ext cx="2638699" cy="42859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74078-62EB-4943-B7C5-F8A9796CED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9892B-6FB2-445D-B6A4-8332FBFF141C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23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4D4559CD-F418-4F9B-80B4-E02D201EABA0}"/>
              </a:ext>
            </a:extLst>
          </p:cNvPr>
          <p:cNvSpPr txBox="1">
            <a:spLocks/>
          </p:cNvSpPr>
          <p:nvPr/>
        </p:nvSpPr>
        <p:spPr>
          <a:xfrm>
            <a:off x="1003852" y="3278786"/>
            <a:ext cx="10153651" cy="1249845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spc="0" baseline="0">
                <a:solidFill>
                  <a:schemeClr val="tx1"/>
                </a:solidFill>
                <a:latin typeface="+mj-lt"/>
                <a:ea typeface="Montserrat" charset="0"/>
                <a:cs typeface="Montserrat" charset="0"/>
              </a:defRPr>
            </a:lvl1pPr>
          </a:lstStyle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Georgia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6256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CE9B8D-8801-4C69-BA5D-1EE4B520345E}"/>
              </a:ext>
            </a:extLst>
          </p:cNvPr>
          <p:cNvSpPr/>
          <p:nvPr/>
        </p:nvSpPr>
        <p:spPr>
          <a:xfrm>
            <a:off x="6011841" y="0"/>
            <a:ext cx="618016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809977-ADDF-4352-9C62-6EA3B944A676}"/>
              </a:ext>
            </a:extLst>
          </p:cNvPr>
          <p:cNvSpPr txBox="1">
            <a:spLocks/>
          </p:cNvSpPr>
          <p:nvPr/>
        </p:nvSpPr>
        <p:spPr>
          <a:xfrm>
            <a:off x="925774" y="841275"/>
            <a:ext cx="3918076" cy="13582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23B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>
                <a:solidFill>
                  <a:schemeClr val="accent1"/>
                </a:solidFill>
              </a:rPr>
              <a:t>Who is</a:t>
            </a:r>
          </a:p>
          <a:p>
            <a:r>
              <a:rPr lang="en-US" sz="4400" err="1">
                <a:solidFill>
                  <a:schemeClr val="accent1"/>
                </a:solidFill>
              </a:rPr>
              <a:t>Raftelis</a:t>
            </a:r>
            <a:r>
              <a:rPr lang="en-US" sz="440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FC75B3-6BF7-4624-A341-180BD71F379A}"/>
              </a:ext>
            </a:extLst>
          </p:cNvPr>
          <p:cNvSpPr txBox="1"/>
          <p:nvPr/>
        </p:nvSpPr>
        <p:spPr>
          <a:xfrm>
            <a:off x="1008446" y="2605814"/>
            <a:ext cx="4225471" cy="1550031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400" b="1">
                <a:solidFill>
                  <a:schemeClr val="tx2"/>
                </a:solidFill>
              </a:rPr>
              <a:t>The largest </a:t>
            </a:r>
            <a:br>
              <a:rPr lang="en-US" sz="1100" b="1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utility financial and management consulting practice in the nation.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4C66F8F5-4FF6-418F-B802-430D407A6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3853" y="4562155"/>
            <a:ext cx="1003852" cy="1003852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F80BFA-4916-420D-8F53-101DBBC1B9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F4F2FB-0FAD-4D7D-99DD-9F095D05C4F1}"/>
              </a:ext>
            </a:extLst>
          </p:cNvPr>
          <p:cNvGrpSpPr/>
          <p:nvPr/>
        </p:nvGrpSpPr>
        <p:grpSpPr>
          <a:xfrm>
            <a:off x="6459164" y="806314"/>
            <a:ext cx="5559387" cy="5227874"/>
            <a:chOff x="6459163" y="806313"/>
            <a:chExt cx="5559387" cy="52278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AF7874-5AC8-417C-87BD-44B7FDF468B9}"/>
                </a:ext>
              </a:extLst>
            </p:cNvPr>
            <p:cNvSpPr txBox="1"/>
            <p:nvPr/>
          </p:nvSpPr>
          <p:spPr>
            <a:xfrm>
              <a:off x="6674612" y="806313"/>
              <a:ext cx="4591615" cy="318924"/>
            </a:xfrm>
            <a:prstGeom prst="rect">
              <a:avLst/>
            </a:prstGeom>
            <a:noFill/>
          </p:spPr>
          <p:txBody>
            <a:bodyPr wrap="square" lIns="0" tIns="36000" rIns="216000" bIns="36000" rtlCol="0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rPr lang="en-US" sz="1600" b="1">
                  <a:solidFill>
                    <a:schemeClr val="accent1"/>
                  </a:solidFill>
                  <a:latin typeface="+mj-lt"/>
                  <a:ea typeface="Open Sans Light" charset="0"/>
                  <a:cs typeface="Open Sans Light" charset="0"/>
                </a:rPr>
                <a:t>Our staff includes</a:t>
              </a:r>
              <a:endParaRPr lang="en-US" sz="4800">
                <a:solidFill>
                  <a:srgbClr val="FEFFFF"/>
                </a:solidFill>
                <a:latin typeface="Arial Black" panose="020B0A04020102020204" pitchFamily="34" charset="0"/>
                <a:ea typeface="Open Sans Light" charset="0"/>
                <a:cs typeface="Open Sans Light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3325ED0-581F-482D-BD04-5684B3D40501}"/>
                </a:ext>
              </a:extLst>
            </p:cNvPr>
            <p:cNvSpPr/>
            <p:nvPr/>
          </p:nvSpPr>
          <p:spPr>
            <a:xfrm>
              <a:off x="9101919" y="2646285"/>
              <a:ext cx="291663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rPr lang="en-US" sz="1600" b="1">
                  <a:solidFill>
                    <a:srgbClr val="FFFFFF"/>
                  </a:solidFill>
                </a:rPr>
                <a:t>AWWA and WEF utility finance and management committees and subcommittees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D961DD8-6D2F-43BD-8916-5BDC4E45B07B}"/>
                </a:ext>
              </a:extLst>
            </p:cNvPr>
            <p:cNvSpPr/>
            <p:nvPr/>
          </p:nvSpPr>
          <p:spPr>
            <a:xfrm>
              <a:off x="6534427" y="3319296"/>
              <a:ext cx="74101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rPr lang="en-US" sz="1600">
                  <a:solidFill>
                    <a:srgbClr val="FFFFFF"/>
                  </a:solidFill>
                </a:rPr>
                <a:t>chairs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EECF8B-0F91-43B6-B755-AAAA923AB9BE}"/>
                </a:ext>
              </a:extLst>
            </p:cNvPr>
            <p:cNvSpPr/>
            <p:nvPr/>
          </p:nvSpPr>
          <p:spPr>
            <a:xfrm>
              <a:off x="8410954" y="1250916"/>
              <a:ext cx="308849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rPr lang="en-US" sz="1600" b="1">
                  <a:solidFill>
                    <a:srgbClr val="FFFFFF"/>
                  </a:solidFill>
                </a:rPr>
                <a:t>consultants focused on</a:t>
              </a:r>
              <a:r>
                <a:rPr lang="en-US" sz="1600">
                  <a:solidFill>
                    <a:srgbClr val="FFFFFF"/>
                  </a:solidFill>
                </a:rPr>
                <a:t> finance/management/ communication/technology </a:t>
              </a:r>
              <a:br>
                <a:rPr lang="en-US" sz="1600">
                  <a:solidFill>
                    <a:srgbClr val="FFFFFF"/>
                  </a:solidFill>
                </a:rPr>
              </a:br>
              <a:r>
                <a:rPr lang="en-US" sz="1600">
                  <a:solidFill>
                    <a:srgbClr val="FFFFFF"/>
                  </a:solidFill>
                </a:rPr>
                <a:t>for the public sector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3770B5B-AA21-4CF5-9D08-A681F230091B}"/>
                </a:ext>
              </a:extLst>
            </p:cNvPr>
            <p:cNvSpPr/>
            <p:nvPr/>
          </p:nvSpPr>
          <p:spPr>
            <a:xfrm>
              <a:off x="7360718" y="5191585"/>
              <a:ext cx="325546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rPr lang="en-US" sz="1600" b="1">
                  <a:solidFill>
                    <a:srgbClr val="FFFFFF"/>
                  </a:solidFill>
                </a:rPr>
                <a:t>former utility leaders &amp; subject matter experts </a:t>
              </a:r>
              <a:r>
                <a:rPr lang="en-US" sz="1600">
                  <a:solidFill>
                    <a:srgbClr val="FFFFFF"/>
                  </a:solidFill>
                </a:rPr>
                <a:t>in key fields like communications &amp; data analytics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BE05598-A139-4DEE-B00B-4773D1B640CD}"/>
                </a:ext>
              </a:extLst>
            </p:cNvPr>
            <p:cNvSpPr/>
            <p:nvPr/>
          </p:nvSpPr>
          <p:spPr>
            <a:xfrm>
              <a:off x="7291346" y="2763647"/>
              <a:ext cx="40943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1000"/>
                </a:spcBef>
              </a:pPr>
              <a:r>
                <a:rPr lang="en-US" sz="3200">
                  <a:solidFill>
                    <a:srgbClr val="FFFFFF"/>
                  </a:solidFill>
                </a:rPr>
                <a:t>&amp;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30E77BE-AC32-4503-9A57-4492187030DE}"/>
                </a:ext>
              </a:extLst>
            </p:cNvPr>
            <p:cNvSpPr/>
            <p:nvPr/>
          </p:nvSpPr>
          <p:spPr>
            <a:xfrm>
              <a:off x="7650882" y="3348421"/>
              <a:ext cx="127354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1000"/>
                </a:spcBef>
              </a:pPr>
              <a:r>
                <a:rPr lang="en-US" sz="1600">
                  <a:solidFill>
                    <a:srgbClr val="FFFFFF"/>
                  </a:solidFill>
                </a:rPr>
                <a:t>members of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4BCDD0F-0C03-4A37-B3C9-D05862495E6E}"/>
                </a:ext>
              </a:extLst>
            </p:cNvPr>
            <p:cNvSpPr/>
            <p:nvPr/>
          </p:nvSpPr>
          <p:spPr>
            <a:xfrm>
              <a:off x="7360718" y="4124991"/>
              <a:ext cx="291663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000"/>
                </a:spcBef>
              </a:pPr>
              <a:r>
                <a:rPr lang="en-US" sz="1600" dirty="0">
                  <a:solidFill>
                    <a:srgbClr val="FFFFFF"/>
                  </a:solidFill>
                </a:rPr>
                <a:t>the</a:t>
              </a:r>
              <a:r>
                <a:rPr lang="en-US" sz="1600" b="1" dirty="0">
                  <a:solidFill>
                    <a:srgbClr val="FFFFFF"/>
                  </a:solidFill>
                </a:rPr>
                <a:t> Immediate Past</a:t>
              </a:r>
              <a:br>
                <a:rPr lang="en-US" sz="1600" b="1" dirty="0">
                  <a:solidFill>
                    <a:srgbClr val="FFFFFF"/>
                  </a:solidFill>
                </a:rPr>
              </a:br>
              <a:r>
                <a:rPr lang="en-US" sz="1600" b="1" dirty="0">
                  <a:solidFill>
                    <a:srgbClr val="FFFFFF"/>
                  </a:solidFill>
                </a:rPr>
                <a:t>President of AWWA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D657DEA-C5C5-4097-B349-AF4E966895F4}"/>
                </a:ext>
              </a:extLst>
            </p:cNvPr>
            <p:cNvSpPr/>
            <p:nvPr/>
          </p:nvSpPr>
          <p:spPr>
            <a:xfrm>
              <a:off x="6459163" y="1143994"/>
              <a:ext cx="1822935" cy="10808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000"/>
                </a:spcBef>
              </a:pPr>
              <a:r>
                <a:rPr lang="en-US" sz="4800" dirty="0">
                  <a:solidFill>
                    <a:schemeClr val="bg2"/>
                  </a:solidFill>
                  <a:latin typeface="Arial Black" panose="020B0A04020102020204" pitchFamily="34" charset="0"/>
                  <a:ea typeface="Open Sans Light" charset="0"/>
                  <a:cs typeface="Open Sans Light" charset="0"/>
                </a:rPr>
                <a:t>130+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1583517-BCFE-456D-A71C-02302F7F0726}"/>
                </a:ext>
              </a:extLst>
            </p:cNvPr>
            <p:cNvSpPr/>
            <p:nvPr/>
          </p:nvSpPr>
          <p:spPr>
            <a:xfrm>
              <a:off x="6582524" y="2424279"/>
              <a:ext cx="2236510" cy="10808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000"/>
                </a:spcBef>
              </a:pPr>
              <a:r>
                <a:rPr lang="en-US" sz="4800">
                  <a:solidFill>
                    <a:schemeClr val="bg2"/>
                  </a:solidFill>
                  <a:latin typeface="Arial Black" panose="020B0A04020102020204" pitchFamily="34" charset="0"/>
                  <a:ea typeface="Open Sans Light" charset="0"/>
                  <a:cs typeface="Open Sans Light" charset="0"/>
                </a:rPr>
                <a:t>5    20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C0ACAC1-4BAB-41EB-957F-E37F67A299A4}"/>
                </a:ext>
              </a:extLst>
            </p:cNvPr>
            <p:cNvSpPr/>
            <p:nvPr/>
          </p:nvSpPr>
          <p:spPr>
            <a:xfrm>
              <a:off x="6521508" y="3776776"/>
              <a:ext cx="731290" cy="10808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000"/>
                </a:spcBef>
              </a:pPr>
              <a:r>
                <a:rPr lang="en-US" sz="4800">
                  <a:solidFill>
                    <a:schemeClr val="bg2"/>
                  </a:solidFill>
                  <a:latin typeface="Arial Black" panose="020B0A04020102020204" pitchFamily="34" charset="0"/>
                  <a:ea typeface="Open Sans Light" charset="0"/>
                  <a:cs typeface="Open Sans Light" charset="0"/>
                </a:rPr>
                <a:t>&amp;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A86448C-FB61-4FC2-B4AA-980B5F26433A}"/>
                </a:ext>
              </a:extLst>
            </p:cNvPr>
            <p:cNvSpPr/>
            <p:nvPr/>
          </p:nvSpPr>
          <p:spPr>
            <a:xfrm>
              <a:off x="6579146" y="4953379"/>
              <a:ext cx="591829" cy="10808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000"/>
                </a:spcBef>
              </a:pPr>
              <a:r>
                <a:rPr lang="en-US" sz="4800">
                  <a:solidFill>
                    <a:schemeClr val="bg2"/>
                  </a:solidFill>
                  <a:latin typeface="Arial Black" panose="020B0A04020102020204" pitchFamily="34" charset="0"/>
                  <a:ea typeface="Open Sans Light" charset="0"/>
                  <a:cs typeface="Open Sans Light" charset="0"/>
                </a:rPr>
                <a:t>+</a:t>
              </a:r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39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7">
            <a:extLst>
              <a:ext uri="{FF2B5EF4-FFF2-40B4-BE49-F238E27FC236}">
                <a16:creationId xmlns:a16="http://schemas.microsoft.com/office/drawing/2014/main" id="{DA65DC47-EC3A-42E5-B755-5572959A05A2}"/>
              </a:ext>
            </a:extLst>
          </p:cNvPr>
          <p:cNvSpPr>
            <a:spLocks noEditPoints="1"/>
          </p:cNvSpPr>
          <p:nvPr/>
        </p:nvSpPr>
        <p:spPr bwMode="auto">
          <a:xfrm>
            <a:off x="5876459" y="5505451"/>
            <a:ext cx="439084" cy="442912"/>
          </a:xfrm>
          <a:custGeom>
            <a:avLst/>
            <a:gdLst>
              <a:gd name="T0" fmla="*/ 160 w 160"/>
              <a:gd name="T1" fmla="*/ 80 h 160"/>
              <a:gd name="T2" fmla="*/ 80 w 160"/>
              <a:gd name="T3" fmla="*/ 0 h 160"/>
              <a:gd name="T4" fmla="*/ 0 w 160"/>
              <a:gd name="T5" fmla="*/ 80 h 160"/>
              <a:gd name="T6" fmla="*/ 80 w 160"/>
              <a:gd name="T7" fmla="*/ 160 h 160"/>
              <a:gd name="T8" fmla="*/ 160 w 160"/>
              <a:gd name="T9" fmla="*/ 80 h 160"/>
              <a:gd name="T10" fmla="*/ 8 w 160"/>
              <a:gd name="T11" fmla="*/ 80 h 160"/>
              <a:gd name="T12" fmla="*/ 80 w 160"/>
              <a:gd name="T13" fmla="*/ 8 h 160"/>
              <a:gd name="T14" fmla="*/ 152 w 160"/>
              <a:gd name="T15" fmla="*/ 80 h 160"/>
              <a:gd name="T16" fmla="*/ 80 w 160"/>
              <a:gd name="T17" fmla="*/ 152 h 160"/>
              <a:gd name="T18" fmla="*/ 8 w 160"/>
              <a:gd name="T19" fmla="*/ 80 h 160"/>
              <a:gd name="T20" fmla="*/ 83 w 160"/>
              <a:gd name="T21" fmla="*/ 118 h 160"/>
              <a:gd name="T22" fmla="*/ 105 w 160"/>
              <a:gd name="T23" fmla="*/ 95 h 160"/>
              <a:gd name="T24" fmla="*/ 105 w 160"/>
              <a:gd name="T25" fmla="*/ 89 h 160"/>
              <a:gd name="T26" fmla="*/ 100 w 160"/>
              <a:gd name="T27" fmla="*/ 89 h 160"/>
              <a:gd name="T28" fmla="*/ 84 w 160"/>
              <a:gd name="T29" fmla="*/ 105 h 160"/>
              <a:gd name="T30" fmla="*/ 84 w 160"/>
              <a:gd name="T31" fmla="*/ 45 h 160"/>
              <a:gd name="T32" fmla="*/ 80 w 160"/>
              <a:gd name="T33" fmla="*/ 41 h 160"/>
              <a:gd name="T34" fmla="*/ 76 w 160"/>
              <a:gd name="T35" fmla="*/ 45 h 160"/>
              <a:gd name="T36" fmla="*/ 76 w 160"/>
              <a:gd name="T37" fmla="*/ 105 h 160"/>
              <a:gd name="T38" fmla="*/ 60 w 160"/>
              <a:gd name="T39" fmla="*/ 89 h 160"/>
              <a:gd name="T40" fmla="*/ 55 w 160"/>
              <a:gd name="T41" fmla="*/ 89 h 160"/>
              <a:gd name="T42" fmla="*/ 55 w 160"/>
              <a:gd name="T43" fmla="*/ 95 h 160"/>
              <a:gd name="T44" fmla="*/ 77 w 160"/>
              <a:gd name="T45" fmla="*/ 118 h 160"/>
              <a:gd name="T46" fmla="*/ 80 w 160"/>
              <a:gd name="T47" fmla="*/ 119 h 160"/>
              <a:gd name="T48" fmla="*/ 83 w 160"/>
              <a:gd name="T49" fmla="*/ 118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0" h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lose/>
                <a:moveTo>
                  <a:pt x="8" y="80"/>
                </a:moveTo>
                <a:cubicBezTo>
                  <a:pt x="8" y="40"/>
                  <a:pt x="40" y="8"/>
                  <a:pt x="80" y="8"/>
                </a:cubicBezTo>
                <a:cubicBezTo>
                  <a:pt x="120" y="8"/>
                  <a:pt x="152" y="40"/>
                  <a:pt x="152" y="80"/>
                </a:cubicBezTo>
                <a:cubicBezTo>
                  <a:pt x="152" y="120"/>
                  <a:pt x="120" y="152"/>
                  <a:pt x="80" y="152"/>
                </a:cubicBezTo>
                <a:cubicBezTo>
                  <a:pt x="40" y="152"/>
                  <a:pt x="8" y="120"/>
                  <a:pt x="8" y="80"/>
                </a:cubicBezTo>
                <a:close/>
                <a:moveTo>
                  <a:pt x="83" y="118"/>
                </a:moveTo>
                <a:cubicBezTo>
                  <a:pt x="105" y="95"/>
                  <a:pt x="105" y="95"/>
                  <a:pt x="105" y="95"/>
                </a:cubicBezTo>
                <a:cubicBezTo>
                  <a:pt x="107" y="94"/>
                  <a:pt x="107" y="91"/>
                  <a:pt x="105" y="89"/>
                </a:cubicBezTo>
                <a:cubicBezTo>
                  <a:pt x="104" y="88"/>
                  <a:pt x="101" y="88"/>
                  <a:pt x="100" y="89"/>
                </a:cubicBezTo>
                <a:cubicBezTo>
                  <a:pt x="84" y="105"/>
                  <a:pt x="84" y="105"/>
                  <a:pt x="84" y="105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3"/>
                  <a:pt x="82" y="41"/>
                  <a:pt x="80" y="41"/>
                </a:cubicBezTo>
                <a:cubicBezTo>
                  <a:pt x="78" y="41"/>
                  <a:pt x="76" y="43"/>
                  <a:pt x="76" y="45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60" y="89"/>
                  <a:pt x="60" y="89"/>
                  <a:pt x="60" y="89"/>
                </a:cubicBezTo>
                <a:cubicBezTo>
                  <a:pt x="59" y="88"/>
                  <a:pt x="56" y="88"/>
                  <a:pt x="55" y="89"/>
                </a:cubicBezTo>
                <a:cubicBezTo>
                  <a:pt x="53" y="91"/>
                  <a:pt x="53" y="94"/>
                  <a:pt x="55" y="95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8" y="118"/>
                  <a:pt x="79" y="119"/>
                  <a:pt x="80" y="119"/>
                </a:cubicBezTo>
                <a:cubicBezTo>
                  <a:pt x="81" y="119"/>
                  <a:pt x="82" y="118"/>
                  <a:pt x="83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0E58CB-E363-4CEB-87D3-F587E5933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392D3-D01C-48CE-8ABC-2849FBF828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Rate Study </a:t>
            </a:r>
          </a:p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96127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g object 16">
            <a:extLst>
              <a:ext uri="{FF2B5EF4-FFF2-40B4-BE49-F238E27FC236}">
                <a16:creationId xmlns:a16="http://schemas.microsoft.com/office/drawing/2014/main" id="{8D0FE97B-2052-4B2B-B392-0A222901035E}"/>
              </a:ext>
            </a:extLst>
          </p:cNvPr>
          <p:cNvSpPr/>
          <p:nvPr/>
        </p:nvSpPr>
        <p:spPr>
          <a:xfrm>
            <a:off x="2575026" y="1917149"/>
            <a:ext cx="3822192" cy="3848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17">
            <a:extLst>
              <a:ext uri="{FF2B5EF4-FFF2-40B4-BE49-F238E27FC236}">
                <a16:creationId xmlns:a16="http://schemas.microsoft.com/office/drawing/2014/main" id="{C6682D86-96D8-4DC7-90AF-54D6925E0F8A}"/>
              </a:ext>
            </a:extLst>
          </p:cNvPr>
          <p:cNvSpPr/>
          <p:nvPr/>
        </p:nvSpPr>
        <p:spPr>
          <a:xfrm>
            <a:off x="1668065" y="1917147"/>
            <a:ext cx="2277110" cy="3848735"/>
          </a:xfrm>
          <a:custGeom>
            <a:avLst/>
            <a:gdLst/>
            <a:ahLst/>
            <a:cxnLst/>
            <a:rect l="l" t="t" r="r" b="b"/>
            <a:pathLst>
              <a:path w="2277110" h="3848735">
                <a:moveTo>
                  <a:pt x="2276792" y="0"/>
                </a:moveTo>
                <a:lnTo>
                  <a:pt x="0" y="2596756"/>
                </a:lnTo>
                <a:lnTo>
                  <a:pt x="906957" y="3848696"/>
                </a:lnTo>
                <a:lnTo>
                  <a:pt x="2276792" y="0"/>
                </a:lnTo>
                <a:close/>
              </a:path>
            </a:pathLst>
          </a:custGeom>
          <a:solidFill>
            <a:srgbClr val="3EC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32D785-822E-4A26-BE33-94C8C52A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Study Process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136006-1688-4DA4-B2D4-CECE5E3079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bg object 18">
            <a:extLst>
              <a:ext uri="{FF2B5EF4-FFF2-40B4-BE49-F238E27FC236}">
                <a16:creationId xmlns:a16="http://schemas.microsoft.com/office/drawing/2014/main" id="{BABACDDA-22E9-4A8D-99F7-959F98DE489A}"/>
              </a:ext>
            </a:extLst>
          </p:cNvPr>
          <p:cNvSpPr/>
          <p:nvPr/>
        </p:nvSpPr>
        <p:spPr>
          <a:xfrm>
            <a:off x="3233991" y="2705798"/>
            <a:ext cx="286385" cy="366395"/>
          </a:xfrm>
          <a:custGeom>
            <a:avLst/>
            <a:gdLst/>
            <a:ahLst/>
            <a:cxnLst/>
            <a:rect l="l" t="t" r="r" b="b"/>
            <a:pathLst>
              <a:path w="286385" h="366394">
                <a:moveTo>
                  <a:pt x="0" y="0"/>
                </a:moveTo>
                <a:lnTo>
                  <a:pt x="285902" y="36596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g object 19">
            <a:extLst>
              <a:ext uri="{FF2B5EF4-FFF2-40B4-BE49-F238E27FC236}">
                <a16:creationId xmlns:a16="http://schemas.microsoft.com/office/drawing/2014/main" id="{8800F741-9B43-4ECC-9080-15EE59CCD31F}"/>
              </a:ext>
            </a:extLst>
          </p:cNvPr>
          <p:cNvSpPr/>
          <p:nvPr/>
        </p:nvSpPr>
        <p:spPr>
          <a:xfrm>
            <a:off x="3516744" y="2956128"/>
            <a:ext cx="1191260" cy="114935"/>
          </a:xfrm>
          <a:custGeom>
            <a:avLst/>
            <a:gdLst/>
            <a:ahLst/>
            <a:cxnLst/>
            <a:rect l="l" t="t" r="r" b="b"/>
            <a:pathLst>
              <a:path w="1191260" h="114935">
                <a:moveTo>
                  <a:pt x="0" y="114693"/>
                </a:moveTo>
                <a:lnTo>
                  <a:pt x="1190917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bg object 20">
            <a:extLst>
              <a:ext uri="{FF2B5EF4-FFF2-40B4-BE49-F238E27FC236}">
                <a16:creationId xmlns:a16="http://schemas.microsoft.com/office/drawing/2014/main" id="{4D794AFB-B35E-497B-BD92-69F8B8E973FE}"/>
              </a:ext>
            </a:extLst>
          </p:cNvPr>
          <p:cNvSpPr/>
          <p:nvPr/>
        </p:nvSpPr>
        <p:spPr>
          <a:xfrm>
            <a:off x="2896247" y="3105899"/>
            <a:ext cx="419100" cy="598170"/>
          </a:xfrm>
          <a:custGeom>
            <a:avLst/>
            <a:gdLst/>
            <a:ahLst/>
            <a:cxnLst/>
            <a:rect l="l" t="t" r="r" b="b"/>
            <a:pathLst>
              <a:path w="419100" h="598170">
                <a:moveTo>
                  <a:pt x="0" y="0"/>
                </a:moveTo>
                <a:lnTo>
                  <a:pt x="418706" y="59799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21">
            <a:extLst>
              <a:ext uri="{FF2B5EF4-FFF2-40B4-BE49-F238E27FC236}">
                <a16:creationId xmlns:a16="http://schemas.microsoft.com/office/drawing/2014/main" id="{D840E419-16CA-40ED-BA7D-B285E0F0DCB7}"/>
              </a:ext>
            </a:extLst>
          </p:cNvPr>
          <p:cNvSpPr/>
          <p:nvPr/>
        </p:nvSpPr>
        <p:spPr>
          <a:xfrm>
            <a:off x="3312312" y="3490963"/>
            <a:ext cx="1824355" cy="208279"/>
          </a:xfrm>
          <a:custGeom>
            <a:avLst/>
            <a:gdLst/>
            <a:ahLst/>
            <a:cxnLst/>
            <a:rect l="l" t="t" r="r" b="b"/>
            <a:pathLst>
              <a:path w="1824354" h="208279">
                <a:moveTo>
                  <a:pt x="0" y="207759"/>
                </a:moveTo>
                <a:lnTo>
                  <a:pt x="1823821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2">
            <a:extLst>
              <a:ext uri="{FF2B5EF4-FFF2-40B4-BE49-F238E27FC236}">
                <a16:creationId xmlns:a16="http://schemas.microsoft.com/office/drawing/2014/main" id="{BE240A61-5799-4C9E-8D02-DAD738256901}"/>
              </a:ext>
            </a:extLst>
          </p:cNvPr>
          <p:cNvSpPr/>
          <p:nvPr/>
        </p:nvSpPr>
        <p:spPr>
          <a:xfrm>
            <a:off x="2511526" y="3547808"/>
            <a:ext cx="574040" cy="820419"/>
          </a:xfrm>
          <a:custGeom>
            <a:avLst/>
            <a:gdLst/>
            <a:ahLst/>
            <a:cxnLst/>
            <a:rect l="l" t="t" r="r" b="b"/>
            <a:pathLst>
              <a:path w="574039" h="820420">
                <a:moveTo>
                  <a:pt x="0" y="0"/>
                </a:moveTo>
                <a:lnTo>
                  <a:pt x="574027" y="81979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bg object 23">
            <a:extLst>
              <a:ext uri="{FF2B5EF4-FFF2-40B4-BE49-F238E27FC236}">
                <a16:creationId xmlns:a16="http://schemas.microsoft.com/office/drawing/2014/main" id="{D8565045-6FAA-47E1-8751-A47C784F3035}"/>
              </a:ext>
            </a:extLst>
          </p:cNvPr>
          <p:cNvSpPr/>
          <p:nvPr/>
        </p:nvSpPr>
        <p:spPr>
          <a:xfrm>
            <a:off x="3077527" y="4035971"/>
            <a:ext cx="2417445" cy="329565"/>
          </a:xfrm>
          <a:custGeom>
            <a:avLst/>
            <a:gdLst/>
            <a:ahLst/>
            <a:cxnLst/>
            <a:rect l="l" t="t" r="r" b="b"/>
            <a:pathLst>
              <a:path w="2417445" h="329564">
                <a:moveTo>
                  <a:pt x="0" y="328955"/>
                </a:moveTo>
                <a:lnTo>
                  <a:pt x="24171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g object 24">
            <a:extLst>
              <a:ext uri="{FF2B5EF4-FFF2-40B4-BE49-F238E27FC236}">
                <a16:creationId xmlns:a16="http://schemas.microsoft.com/office/drawing/2014/main" id="{258D70B2-59D0-42EB-BBBD-14545BF6E0C9}"/>
              </a:ext>
            </a:extLst>
          </p:cNvPr>
          <p:cNvSpPr/>
          <p:nvPr/>
        </p:nvSpPr>
        <p:spPr>
          <a:xfrm>
            <a:off x="2134690" y="3973830"/>
            <a:ext cx="716915" cy="1024255"/>
          </a:xfrm>
          <a:custGeom>
            <a:avLst/>
            <a:gdLst/>
            <a:ahLst/>
            <a:cxnLst/>
            <a:rect l="l" t="t" r="r" b="b"/>
            <a:pathLst>
              <a:path w="716914" h="1024254">
                <a:moveTo>
                  <a:pt x="0" y="0"/>
                </a:moveTo>
                <a:lnTo>
                  <a:pt x="716851" y="102378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bg object 25">
            <a:extLst>
              <a:ext uri="{FF2B5EF4-FFF2-40B4-BE49-F238E27FC236}">
                <a16:creationId xmlns:a16="http://schemas.microsoft.com/office/drawing/2014/main" id="{61BF246B-E2BA-45D4-B388-39AC5E838B1B}"/>
              </a:ext>
            </a:extLst>
          </p:cNvPr>
          <p:cNvSpPr/>
          <p:nvPr/>
        </p:nvSpPr>
        <p:spPr>
          <a:xfrm>
            <a:off x="2843530" y="4580889"/>
            <a:ext cx="3042920" cy="414655"/>
          </a:xfrm>
          <a:custGeom>
            <a:avLst/>
            <a:gdLst/>
            <a:ahLst/>
            <a:cxnLst/>
            <a:rect l="l" t="t" r="r" b="b"/>
            <a:pathLst>
              <a:path w="3042920" h="414654">
                <a:moveTo>
                  <a:pt x="0" y="414083"/>
                </a:moveTo>
                <a:lnTo>
                  <a:pt x="304269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22C524A5-4474-4D76-8888-F05AFBF03FD0}"/>
              </a:ext>
            </a:extLst>
          </p:cNvPr>
          <p:cNvSpPr txBox="1"/>
          <p:nvPr/>
        </p:nvSpPr>
        <p:spPr>
          <a:xfrm rot="21240000">
            <a:off x="3909426" y="2459238"/>
            <a:ext cx="653464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sz="4500" b="1">
                <a:solidFill>
                  <a:srgbClr val="FFFFFF"/>
                </a:solidFill>
                <a:cs typeface="DINOT-Bold"/>
              </a:rPr>
              <a:t>5</a:t>
            </a:r>
            <a:endParaRPr sz="4500">
              <a:cs typeface="DINOT-Bold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CD64D94-5FA4-47A9-BEE9-2A5E342DF931}"/>
              </a:ext>
            </a:extLst>
          </p:cNvPr>
          <p:cNvSpPr txBox="1"/>
          <p:nvPr/>
        </p:nvSpPr>
        <p:spPr>
          <a:xfrm rot="21240000">
            <a:off x="3978434" y="3064915"/>
            <a:ext cx="653464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sz="4500" b="1">
                <a:solidFill>
                  <a:srgbClr val="FFFFFF"/>
                </a:solidFill>
                <a:cs typeface="DINOT-Bold"/>
              </a:rPr>
              <a:t>4</a:t>
            </a:r>
            <a:endParaRPr sz="4500">
              <a:cs typeface="DINOT-Bold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B0D8DCE3-F1D7-47E5-9550-7A72FA95B56A}"/>
              </a:ext>
            </a:extLst>
          </p:cNvPr>
          <p:cNvSpPr txBox="1"/>
          <p:nvPr/>
        </p:nvSpPr>
        <p:spPr>
          <a:xfrm rot="21240000">
            <a:off x="4047442" y="3670598"/>
            <a:ext cx="653464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sz="4500" b="1">
                <a:solidFill>
                  <a:srgbClr val="FFFFFF"/>
                </a:solidFill>
                <a:cs typeface="DINOT-Bold"/>
              </a:rPr>
              <a:t>3</a:t>
            </a:r>
            <a:endParaRPr sz="4500">
              <a:cs typeface="DINOT-Bold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1A1FB51E-F60C-4B6C-845B-70D071BDDDEA}"/>
              </a:ext>
            </a:extLst>
          </p:cNvPr>
          <p:cNvSpPr txBox="1"/>
          <p:nvPr/>
        </p:nvSpPr>
        <p:spPr>
          <a:xfrm rot="21240000">
            <a:off x="4116450" y="4276281"/>
            <a:ext cx="653464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sz="4500" b="1">
                <a:solidFill>
                  <a:srgbClr val="FFFFFF"/>
                </a:solidFill>
                <a:cs typeface="DINOT-Bold"/>
              </a:rPr>
              <a:t>2</a:t>
            </a:r>
            <a:endParaRPr sz="4500">
              <a:cs typeface="DINOT-Bold"/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29C7EE14-E6E6-4C41-9246-F6EA48AD86FF}"/>
              </a:ext>
            </a:extLst>
          </p:cNvPr>
          <p:cNvSpPr txBox="1"/>
          <p:nvPr/>
        </p:nvSpPr>
        <p:spPr>
          <a:xfrm rot="21240000">
            <a:off x="4189771" y="4919815"/>
            <a:ext cx="653464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sz="4500" b="1">
                <a:solidFill>
                  <a:srgbClr val="FFFFFF"/>
                </a:solidFill>
                <a:cs typeface="DINOT-Bold"/>
              </a:rPr>
              <a:t>1</a:t>
            </a:r>
            <a:endParaRPr sz="4500">
              <a:cs typeface="DINOT-Bold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2C8FC700-A583-45EB-B251-CDF5C68C4D42}"/>
              </a:ext>
            </a:extLst>
          </p:cNvPr>
          <p:cNvSpPr txBox="1"/>
          <p:nvPr/>
        </p:nvSpPr>
        <p:spPr>
          <a:xfrm>
            <a:off x="4754816" y="2218739"/>
            <a:ext cx="6106665" cy="297914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77800" marR="790575" indent="-165100">
              <a:lnSpc>
                <a:spcPts val="1800"/>
              </a:lnSpc>
              <a:spcBef>
                <a:spcPts val="260"/>
              </a:spcBef>
            </a:pPr>
            <a:r>
              <a:rPr sz="1600" b="1" spc="10">
                <a:solidFill>
                  <a:schemeClr val="accent1"/>
                </a:solidFill>
                <a:cs typeface="DINOT-Bold"/>
              </a:rPr>
              <a:t>STEP </a:t>
            </a:r>
            <a:r>
              <a:rPr sz="1600" b="1">
                <a:solidFill>
                  <a:schemeClr val="accent1"/>
                </a:solidFill>
                <a:cs typeface="DINOT-Bold"/>
              </a:rPr>
              <a:t>5: </a:t>
            </a:r>
            <a:r>
              <a:rPr sz="1600" b="1" spc="5">
                <a:solidFill>
                  <a:schemeClr val="tx2"/>
                </a:solidFill>
                <a:cs typeface="DINOT-Bold"/>
              </a:rPr>
              <a:t>ASSESS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EFFECTIVENESS </a:t>
            </a:r>
            <a:r>
              <a:rPr sz="1600" b="1" spc="5">
                <a:solidFill>
                  <a:schemeClr val="tx2"/>
                </a:solidFill>
                <a:cs typeface="DINOT-Bold"/>
              </a:rPr>
              <a:t>IN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ADDRESSING  PRICING OBJECTIVES</a:t>
            </a:r>
            <a:endParaRPr sz="1600">
              <a:solidFill>
                <a:schemeClr val="tx2"/>
              </a:solidFill>
              <a:cs typeface="DINOT-Bold"/>
            </a:endParaRPr>
          </a:p>
          <a:p>
            <a:pPr marL="929005" marR="1642745" indent="-333375">
              <a:lnSpc>
                <a:spcPct val="217800"/>
              </a:lnSpc>
              <a:spcBef>
                <a:spcPts val="545"/>
              </a:spcBef>
            </a:pPr>
            <a:r>
              <a:rPr sz="1600" b="1" spc="10">
                <a:solidFill>
                  <a:schemeClr val="accent1"/>
                </a:solidFill>
                <a:cs typeface="DINOT-Bold"/>
              </a:rPr>
              <a:t>STEP </a:t>
            </a:r>
            <a:r>
              <a:rPr sz="1600" b="1">
                <a:solidFill>
                  <a:schemeClr val="accent1"/>
                </a:solidFill>
                <a:cs typeface="DINOT-Bold"/>
              </a:rPr>
              <a:t>4: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DESIGN </a:t>
            </a:r>
            <a:r>
              <a:rPr sz="1600" b="1" spc="-20">
                <a:solidFill>
                  <a:schemeClr val="tx2"/>
                </a:solidFill>
                <a:cs typeface="DINOT-Bold"/>
              </a:rPr>
              <a:t>RATE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STRUCTURE </a:t>
            </a:r>
            <a:r>
              <a:rPr sz="1600" b="1" spc="10">
                <a:solidFill>
                  <a:srgbClr val="231F20"/>
                </a:solidFill>
                <a:cs typeface="DINOT-Bold"/>
              </a:rPr>
              <a:t> </a:t>
            </a:r>
            <a:r>
              <a:rPr sz="1600" b="1" spc="10">
                <a:solidFill>
                  <a:schemeClr val="accent1"/>
                </a:solidFill>
                <a:cs typeface="DINOT-Bold"/>
              </a:rPr>
              <a:t>STEP </a:t>
            </a:r>
            <a:r>
              <a:rPr sz="1600" b="1">
                <a:solidFill>
                  <a:schemeClr val="accent1"/>
                </a:solidFill>
                <a:cs typeface="DINOT-Bold"/>
              </a:rPr>
              <a:t>3: </a:t>
            </a:r>
            <a:r>
              <a:rPr sz="1600" b="1" spc="-15">
                <a:solidFill>
                  <a:schemeClr val="tx2"/>
                </a:solidFill>
                <a:cs typeface="DINOT-Bold"/>
              </a:rPr>
              <a:t>ALLOCATE</a:t>
            </a:r>
            <a:r>
              <a:rPr sz="1600" b="1">
                <a:solidFill>
                  <a:schemeClr val="tx2"/>
                </a:solidFill>
                <a:cs typeface="DINOT-Bold"/>
              </a:rPr>
              <a:t>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COSTS</a:t>
            </a:r>
            <a:endParaRPr sz="1600">
              <a:solidFill>
                <a:schemeClr val="tx2"/>
              </a:solidFill>
              <a:cs typeface="DINOT-Bold"/>
            </a:endParaRPr>
          </a:p>
          <a:p>
            <a:pPr marL="1435100" marR="5080" indent="-164465">
              <a:lnSpc>
                <a:spcPts val="1800"/>
              </a:lnSpc>
              <a:spcBef>
                <a:spcPts val="1795"/>
              </a:spcBef>
            </a:pPr>
            <a:r>
              <a:rPr sz="1600" b="1" spc="10">
                <a:solidFill>
                  <a:schemeClr val="accent1"/>
                </a:solidFill>
                <a:cs typeface="DINOT-Bold"/>
              </a:rPr>
              <a:t>STEP </a:t>
            </a:r>
            <a:r>
              <a:rPr sz="1600" b="1">
                <a:solidFill>
                  <a:schemeClr val="accent1"/>
                </a:solidFill>
                <a:cs typeface="DINOT-Bold"/>
              </a:rPr>
              <a:t>2: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IDENTIFY REVENUE </a:t>
            </a:r>
            <a:r>
              <a:rPr sz="1600" b="1" spc="15">
                <a:solidFill>
                  <a:schemeClr val="tx2"/>
                </a:solidFill>
                <a:cs typeface="DINOT-Bold"/>
              </a:rPr>
              <a:t>REQUIREMENTS  </a:t>
            </a:r>
            <a:r>
              <a:rPr sz="1600" b="1">
                <a:solidFill>
                  <a:schemeClr val="tx2"/>
                </a:solidFill>
                <a:cs typeface="DINOT-Bold"/>
              </a:rPr>
              <a:t>&amp;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DEMAND</a:t>
            </a:r>
            <a:r>
              <a:rPr sz="1600" b="1" spc="15">
                <a:solidFill>
                  <a:schemeClr val="tx2"/>
                </a:solidFill>
                <a:cs typeface="DINOT-Bold"/>
              </a:rPr>
              <a:t> </a:t>
            </a:r>
            <a:r>
              <a:rPr sz="1600" b="1" spc="5">
                <a:solidFill>
                  <a:schemeClr val="tx2"/>
                </a:solidFill>
                <a:cs typeface="DINOT-Bold"/>
              </a:rPr>
              <a:t>PROJECTIONS</a:t>
            </a:r>
            <a:endParaRPr sz="1600">
              <a:solidFill>
                <a:schemeClr val="tx2"/>
              </a:solidFill>
              <a:cs typeface="DINOT-Bold"/>
            </a:endParaRPr>
          </a:p>
          <a:p>
            <a:pPr marL="1916430" marR="772795" indent="-165100">
              <a:lnSpc>
                <a:spcPts val="1800"/>
              </a:lnSpc>
              <a:spcBef>
                <a:spcPts val="1490"/>
              </a:spcBef>
            </a:pPr>
            <a:r>
              <a:rPr sz="1600" b="1" spc="10">
                <a:solidFill>
                  <a:schemeClr val="accent1"/>
                </a:solidFill>
                <a:cs typeface="DINOT-Bold"/>
              </a:rPr>
              <a:t>STEP </a:t>
            </a:r>
            <a:r>
              <a:rPr sz="1600" b="1">
                <a:solidFill>
                  <a:schemeClr val="accent1"/>
                </a:solidFill>
                <a:cs typeface="DINOT-Bold"/>
              </a:rPr>
              <a:t>1: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IDENTIFY FINANCIAL</a:t>
            </a:r>
            <a:r>
              <a:rPr sz="1600" b="1" spc="-30">
                <a:solidFill>
                  <a:schemeClr val="tx2"/>
                </a:solidFill>
                <a:cs typeface="DINOT-Bold"/>
              </a:rPr>
              <a:t> </a:t>
            </a:r>
            <a:r>
              <a:rPr sz="1600" b="1">
                <a:solidFill>
                  <a:schemeClr val="tx2"/>
                </a:solidFill>
                <a:cs typeface="DINOT-Bold"/>
              </a:rPr>
              <a:t>&amp;  </a:t>
            </a:r>
            <a:r>
              <a:rPr sz="1600" b="1" spc="10">
                <a:solidFill>
                  <a:schemeClr val="tx2"/>
                </a:solidFill>
                <a:cs typeface="DINOT-Bold"/>
              </a:rPr>
              <a:t>PRICING OBJECTIVES</a:t>
            </a:r>
            <a:endParaRPr sz="1600">
              <a:solidFill>
                <a:schemeClr val="tx2"/>
              </a:solidFill>
              <a:cs typeface="DINOT-Bold"/>
            </a:endParaRPr>
          </a:p>
        </p:txBody>
      </p:sp>
    </p:spTree>
    <p:extLst>
      <p:ext uri="{BB962C8B-B14F-4D97-AF65-F5344CB8AC3E}">
        <p14:creationId xmlns:p14="http://schemas.microsoft.com/office/powerpoint/2010/main" val="347153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>
            <a:extLst>
              <a:ext uri="{FF2B5EF4-FFF2-40B4-BE49-F238E27FC236}">
                <a16:creationId xmlns:a16="http://schemas.microsoft.com/office/drawing/2014/main" id="{E0127E70-B86E-45E6-BD8C-E1FF64F0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03" y="529288"/>
            <a:ext cx="10748595" cy="837251"/>
          </a:xfrm>
        </p:spPr>
        <p:txBody>
          <a:bodyPr/>
          <a:lstStyle/>
          <a:p>
            <a:pPr algn="ctr"/>
            <a:r>
              <a:rPr lang="en-US"/>
              <a:t>Revenue Requirements &amp; Financial Planning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5B319-788A-408A-9D70-875FDF92A9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8120BD9-F13A-42C3-A1ED-5ADA9B7FD565}"/>
              </a:ext>
            </a:extLst>
          </p:cNvPr>
          <p:cNvGrpSpPr/>
          <p:nvPr/>
        </p:nvGrpSpPr>
        <p:grpSpPr>
          <a:xfrm>
            <a:off x="1208346" y="1674439"/>
            <a:ext cx="9775311" cy="4354992"/>
            <a:chOff x="1024422" y="1410031"/>
            <a:chExt cx="12974854" cy="4982502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242B8C0-81D1-4F04-BC10-566FB8F3167A}"/>
                </a:ext>
              </a:extLst>
            </p:cNvPr>
            <p:cNvGrpSpPr/>
            <p:nvPr/>
          </p:nvGrpSpPr>
          <p:grpSpPr>
            <a:xfrm>
              <a:off x="1024422" y="2135650"/>
              <a:ext cx="12974854" cy="4256883"/>
              <a:chOff x="-406216" y="631352"/>
              <a:chExt cx="12974854" cy="5747696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73AAD7CC-717F-4C2C-AA50-10DE7897D6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81214" y="2552131"/>
                <a:ext cx="0" cy="395785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4E4A3C9-6C9A-4C1C-9213-7656AA6FC029}"/>
                  </a:ext>
                </a:extLst>
              </p:cNvPr>
              <p:cNvSpPr/>
              <p:nvPr/>
            </p:nvSpPr>
            <p:spPr>
              <a:xfrm>
                <a:off x="-406216" y="1737653"/>
                <a:ext cx="3583107" cy="3690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b="1">
                    <a:solidFill>
                      <a:schemeClr val="bg2"/>
                    </a:solidFill>
                    <a:latin typeface="Arial Black" panose="020B0A04020102020204" pitchFamily="34" charset="0"/>
                  </a:rPr>
                  <a:t>FINANCIAL PLAN INPUTS</a:t>
                </a:r>
              </a:p>
              <a:p>
                <a:pPr marL="182875" indent="-182875">
                  <a:buClr>
                    <a:schemeClr val="bg2"/>
                  </a:buClr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bg2"/>
                    </a:solidFill>
                  </a:rPr>
                  <a:t>Customer accounts</a:t>
                </a:r>
              </a:p>
              <a:p>
                <a:pPr marL="182875" indent="-182875">
                  <a:buClr>
                    <a:schemeClr val="bg2"/>
                  </a:buClr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bg2"/>
                    </a:solidFill>
                  </a:rPr>
                  <a:t>Billed consumption</a:t>
                </a:r>
              </a:p>
              <a:p>
                <a:pPr marL="182875" indent="-182875">
                  <a:buClr>
                    <a:schemeClr val="bg2"/>
                  </a:buClr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bg2"/>
                    </a:solidFill>
                  </a:rPr>
                  <a:t>Revenues</a:t>
                </a:r>
              </a:p>
              <a:p>
                <a:pPr marL="182875" indent="-182875">
                  <a:buClr>
                    <a:schemeClr val="bg2"/>
                  </a:buClr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bg2"/>
                    </a:solidFill>
                  </a:rPr>
                  <a:t>Operating expenses</a:t>
                </a:r>
              </a:p>
              <a:p>
                <a:pPr marL="182875" indent="-182875">
                  <a:buClr>
                    <a:schemeClr val="bg2"/>
                  </a:buClr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bg2"/>
                    </a:solidFill>
                  </a:rPr>
                  <a:t>Capital plan</a:t>
                </a:r>
              </a:p>
              <a:p>
                <a:pPr marL="182875" indent="-182875">
                  <a:buClr>
                    <a:schemeClr val="bg2"/>
                  </a:buClr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bg2"/>
                    </a:solidFill>
                  </a:rPr>
                  <a:t>Beginning cash position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E4E21EE-E747-410F-8E95-2C3586578CF9}"/>
                  </a:ext>
                </a:extLst>
              </p:cNvPr>
              <p:cNvSpPr/>
              <p:nvPr/>
            </p:nvSpPr>
            <p:spPr>
              <a:xfrm>
                <a:off x="3534001" y="631352"/>
                <a:ext cx="5094428" cy="79846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  <a:latin typeface="Arial Black" panose="020B0A04020102020204" pitchFamily="34" charset="0"/>
                  </a:rPr>
                  <a:t>CAPITAL PROJECT FUNDING</a:t>
                </a:r>
                <a:endParaRPr lang="en-US" sz="1100">
                  <a:solidFill>
                    <a:schemeClr val="bg2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333376C-3796-4972-BB02-8B7BF8973113}"/>
                  </a:ext>
                </a:extLst>
              </p:cNvPr>
              <p:cNvSpPr/>
              <p:nvPr/>
            </p:nvSpPr>
            <p:spPr>
              <a:xfrm>
                <a:off x="3534001" y="1582219"/>
                <a:ext cx="2471014" cy="7984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Funding Mix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(Cash vs. Debt)</a:t>
                </a:r>
                <a:endParaRPr lang="en-US" sz="1100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991C8A0-764B-46FE-9D8C-1E60B0591F73}"/>
                  </a:ext>
                </a:extLst>
              </p:cNvPr>
              <p:cNvSpPr/>
              <p:nvPr/>
            </p:nvSpPr>
            <p:spPr>
              <a:xfrm>
                <a:off x="6157415" y="1582219"/>
                <a:ext cx="2471014" cy="7984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Debt 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Covenants</a:t>
                </a:r>
                <a:endParaRPr lang="en-US" sz="1100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674B1CA-B1AE-4376-9E33-924F1ACEDEE6}"/>
                  </a:ext>
                </a:extLst>
              </p:cNvPr>
              <p:cNvSpPr/>
              <p:nvPr/>
            </p:nvSpPr>
            <p:spPr>
              <a:xfrm>
                <a:off x="4132612" y="3128930"/>
                <a:ext cx="3897205" cy="79846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  <a:latin typeface="Arial Black" panose="020B0A04020102020204" pitchFamily="34" charset="0"/>
                  </a:rPr>
                  <a:t>ANNUAL CASH FLOW</a:t>
                </a:r>
                <a:endParaRPr lang="en-US" sz="1100">
                  <a:solidFill>
                    <a:schemeClr val="bg2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DA849E2-8A61-4A96-A690-DC452B0312CE}"/>
                  </a:ext>
                </a:extLst>
              </p:cNvPr>
              <p:cNvSpPr/>
              <p:nvPr/>
            </p:nvSpPr>
            <p:spPr>
              <a:xfrm>
                <a:off x="3534001" y="4629714"/>
                <a:ext cx="5094428" cy="79846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  <a:latin typeface="Arial Black" panose="020B0A04020102020204" pitchFamily="34" charset="0"/>
                  </a:rPr>
                  <a:t>FISCAL POLICIES AND TARGETS</a:t>
                </a:r>
                <a:endParaRPr lang="en-US" sz="1100">
                  <a:solidFill>
                    <a:schemeClr val="bg2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7FECE85-4540-4C84-B0D7-E1A0165ABE3C}"/>
                  </a:ext>
                </a:extLst>
              </p:cNvPr>
              <p:cNvSpPr/>
              <p:nvPr/>
            </p:nvSpPr>
            <p:spPr>
              <a:xfrm>
                <a:off x="3534001" y="5580581"/>
                <a:ext cx="2471014" cy="7984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Cash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Reserves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5103F74-4F05-4DAC-AC17-E903781ADDAD}"/>
                  </a:ext>
                </a:extLst>
              </p:cNvPr>
              <p:cNvSpPr/>
              <p:nvPr/>
            </p:nvSpPr>
            <p:spPr>
              <a:xfrm>
                <a:off x="6157415" y="5580581"/>
                <a:ext cx="2471014" cy="7984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Debt Service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Coverage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A6360DD2-F665-4C94-9F9E-6AAA5D4321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81214" y="4095394"/>
                <a:ext cx="0" cy="395785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6694D678-935A-49A0-A182-EEFFA86F6F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70998" y="3528164"/>
                <a:ext cx="544689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8CB2569-D933-4DCC-BC22-E1ED6B4D6A52}"/>
                  </a:ext>
                </a:extLst>
              </p:cNvPr>
              <p:cNvSpPr/>
              <p:nvPr/>
            </p:nvSpPr>
            <p:spPr>
              <a:xfrm>
                <a:off x="8985538" y="1737652"/>
                <a:ext cx="3583100" cy="36905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  <a:latin typeface="Arial Black" panose="020B0A04020102020204" pitchFamily="34" charset="0"/>
                  </a:rPr>
                  <a:t>ANNUAL REVENUE REQUIREMENTS</a:t>
                </a:r>
                <a:endParaRPr lang="en-US" sz="1100">
                  <a:solidFill>
                    <a:schemeClr val="bg2"/>
                  </a:solidFill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3F2F708C-7C51-467C-A637-594336BE01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63636" y="3528163"/>
                <a:ext cx="620464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71BD1E6-DF4D-470F-9D0A-259C0D876848}"/>
                </a:ext>
              </a:extLst>
            </p:cNvPr>
            <p:cNvSpPr txBox="1"/>
            <p:nvPr/>
          </p:nvSpPr>
          <p:spPr>
            <a:xfrm>
              <a:off x="4790364" y="1410031"/>
              <a:ext cx="5675591" cy="503821"/>
            </a:xfrm>
            <a:prstGeom prst="rect">
              <a:avLst/>
            </a:prstGeom>
            <a:noFill/>
          </p:spPr>
          <p:txBody>
            <a:bodyPr wrap="none" lIns="0" tIns="36000" rIns="216000" bIns="36000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r>
                <a:rPr lang="en-US" sz="2000" b="1">
                  <a:solidFill>
                    <a:schemeClr val="accent1"/>
                  </a:solidFill>
                  <a:latin typeface="Arial Black" panose="020B0A04020102020204" pitchFamily="34" charset="0"/>
                </a:rPr>
                <a:t>FINANCIAL PLAN ELEMENTS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81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7">
            <a:extLst>
              <a:ext uri="{FF2B5EF4-FFF2-40B4-BE49-F238E27FC236}">
                <a16:creationId xmlns:a16="http://schemas.microsoft.com/office/drawing/2014/main" id="{DA65DC47-EC3A-42E5-B755-5572959A05A2}"/>
              </a:ext>
            </a:extLst>
          </p:cNvPr>
          <p:cNvSpPr>
            <a:spLocks noEditPoints="1"/>
          </p:cNvSpPr>
          <p:nvPr/>
        </p:nvSpPr>
        <p:spPr bwMode="auto">
          <a:xfrm>
            <a:off x="5876459" y="5505451"/>
            <a:ext cx="439084" cy="442912"/>
          </a:xfrm>
          <a:custGeom>
            <a:avLst/>
            <a:gdLst>
              <a:gd name="T0" fmla="*/ 160 w 160"/>
              <a:gd name="T1" fmla="*/ 80 h 160"/>
              <a:gd name="T2" fmla="*/ 80 w 160"/>
              <a:gd name="T3" fmla="*/ 0 h 160"/>
              <a:gd name="T4" fmla="*/ 0 w 160"/>
              <a:gd name="T5" fmla="*/ 80 h 160"/>
              <a:gd name="T6" fmla="*/ 80 w 160"/>
              <a:gd name="T7" fmla="*/ 160 h 160"/>
              <a:gd name="T8" fmla="*/ 160 w 160"/>
              <a:gd name="T9" fmla="*/ 80 h 160"/>
              <a:gd name="T10" fmla="*/ 8 w 160"/>
              <a:gd name="T11" fmla="*/ 80 h 160"/>
              <a:gd name="T12" fmla="*/ 80 w 160"/>
              <a:gd name="T13" fmla="*/ 8 h 160"/>
              <a:gd name="T14" fmla="*/ 152 w 160"/>
              <a:gd name="T15" fmla="*/ 80 h 160"/>
              <a:gd name="T16" fmla="*/ 80 w 160"/>
              <a:gd name="T17" fmla="*/ 152 h 160"/>
              <a:gd name="T18" fmla="*/ 8 w 160"/>
              <a:gd name="T19" fmla="*/ 80 h 160"/>
              <a:gd name="T20" fmla="*/ 83 w 160"/>
              <a:gd name="T21" fmla="*/ 118 h 160"/>
              <a:gd name="T22" fmla="*/ 105 w 160"/>
              <a:gd name="T23" fmla="*/ 95 h 160"/>
              <a:gd name="T24" fmla="*/ 105 w 160"/>
              <a:gd name="T25" fmla="*/ 89 h 160"/>
              <a:gd name="T26" fmla="*/ 100 w 160"/>
              <a:gd name="T27" fmla="*/ 89 h 160"/>
              <a:gd name="T28" fmla="*/ 84 w 160"/>
              <a:gd name="T29" fmla="*/ 105 h 160"/>
              <a:gd name="T30" fmla="*/ 84 w 160"/>
              <a:gd name="T31" fmla="*/ 45 h 160"/>
              <a:gd name="T32" fmla="*/ 80 w 160"/>
              <a:gd name="T33" fmla="*/ 41 h 160"/>
              <a:gd name="T34" fmla="*/ 76 w 160"/>
              <a:gd name="T35" fmla="*/ 45 h 160"/>
              <a:gd name="T36" fmla="*/ 76 w 160"/>
              <a:gd name="T37" fmla="*/ 105 h 160"/>
              <a:gd name="T38" fmla="*/ 60 w 160"/>
              <a:gd name="T39" fmla="*/ 89 h 160"/>
              <a:gd name="T40" fmla="*/ 55 w 160"/>
              <a:gd name="T41" fmla="*/ 89 h 160"/>
              <a:gd name="T42" fmla="*/ 55 w 160"/>
              <a:gd name="T43" fmla="*/ 95 h 160"/>
              <a:gd name="T44" fmla="*/ 77 w 160"/>
              <a:gd name="T45" fmla="*/ 118 h 160"/>
              <a:gd name="T46" fmla="*/ 80 w 160"/>
              <a:gd name="T47" fmla="*/ 119 h 160"/>
              <a:gd name="T48" fmla="*/ 83 w 160"/>
              <a:gd name="T49" fmla="*/ 118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0" h="160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lose/>
                <a:moveTo>
                  <a:pt x="8" y="80"/>
                </a:moveTo>
                <a:cubicBezTo>
                  <a:pt x="8" y="40"/>
                  <a:pt x="40" y="8"/>
                  <a:pt x="80" y="8"/>
                </a:cubicBezTo>
                <a:cubicBezTo>
                  <a:pt x="120" y="8"/>
                  <a:pt x="152" y="40"/>
                  <a:pt x="152" y="80"/>
                </a:cubicBezTo>
                <a:cubicBezTo>
                  <a:pt x="152" y="120"/>
                  <a:pt x="120" y="152"/>
                  <a:pt x="80" y="152"/>
                </a:cubicBezTo>
                <a:cubicBezTo>
                  <a:pt x="40" y="152"/>
                  <a:pt x="8" y="120"/>
                  <a:pt x="8" y="80"/>
                </a:cubicBezTo>
                <a:close/>
                <a:moveTo>
                  <a:pt x="83" y="118"/>
                </a:moveTo>
                <a:cubicBezTo>
                  <a:pt x="105" y="95"/>
                  <a:pt x="105" y="95"/>
                  <a:pt x="105" y="95"/>
                </a:cubicBezTo>
                <a:cubicBezTo>
                  <a:pt x="107" y="94"/>
                  <a:pt x="107" y="91"/>
                  <a:pt x="105" y="89"/>
                </a:cubicBezTo>
                <a:cubicBezTo>
                  <a:pt x="104" y="88"/>
                  <a:pt x="101" y="88"/>
                  <a:pt x="100" y="89"/>
                </a:cubicBezTo>
                <a:cubicBezTo>
                  <a:pt x="84" y="105"/>
                  <a:pt x="84" y="105"/>
                  <a:pt x="84" y="105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3"/>
                  <a:pt x="82" y="41"/>
                  <a:pt x="80" y="41"/>
                </a:cubicBezTo>
                <a:cubicBezTo>
                  <a:pt x="78" y="41"/>
                  <a:pt x="76" y="43"/>
                  <a:pt x="76" y="45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60" y="89"/>
                  <a:pt x="60" y="89"/>
                  <a:pt x="60" y="89"/>
                </a:cubicBezTo>
                <a:cubicBezTo>
                  <a:pt x="59" y="88"/>
                  <a:pt x="56" y="88"/>
                  <a:pt x="55" y="89"/>
                </a:cubicBezTo>
                <a:cubicBezTo>
                  <a:pt x="53" y="91"/>
                  <a:pt x="53" y="94"/>
                  <a:pt x="55" y="95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8" y="118"/>
                  <a:pt x="79" y="119"/>
                  <a:pt x="80" y="119"/>
                </a:cubicBezTo>
                <a:cubicBezTo>
                  <a:pt x="81" y="119"/>
                  <a:pt x="82" y="118"/>
                  <a:pt x="83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0E58CB-E363-4CEB-87D3-F587E5933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9892B-6FB2-445D-B6A4-8332FBFF141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392D3-D01C-48CE-8ABC-2849FBF828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Financial Plans</a:t>
            </a:r>
          </a:p>
          <a:p>
            <a:r>
              <a:rPr lang="en-US" sz="5400" dirty="0"/>
              <a:t>&amp; Required Rate Increases</a:t>
            </a:r>
          </a:p>
        </p:txBody>
      </p:sp>
    </p:spTree>
    <p:extLst>
      <p:ext uri="{BB962C8B-B14F-4D97-AF65-F5344CB8AC3E}">
        <p14:creationId xmlns:p14="http://schemas.microsoft.com/office/powerpoint/2010/main" val="44659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739B-1A53-40BC-86E1-25798BDB0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2917"/>
            <a:ext cx="12192000" cy="879477"/>
          </a:xfrm>
        </p:spPr>
        <p:txBody>
          <a:bodyPr/>
          <a:lstStyle/>
          <a:p>
            <a:pPr algn="ctr"/>
            <a:r>
              <a:rPr lang="en-US" dirty="0"/>
              <a:t>Analyzed Financial Planning Scenarios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B47A6-4825-4BA0-AE40-6B6594DEAA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A1070B-E53E-4F23-90CF-57ED1B7E60C0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23B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23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D73D8A-1F84-4C2F-8CA8-FCE4B899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470" y="1589920"/>
            <a:ext cx="11063850" cy="3539429"/>
          </a:xfrm>
        </p:spPr>
        <p:txBody>
          <a:bodyPr>
            <a:normAutofit/>
          </a:bodyPr>
          <a:lstStyle/>
          <a:p>
            <a:r>
              <a:rPr lang="en-US" dirty="0"/>
              <a:t>Water</a:t>
            </a:r>
          </a:p>
          <a:p>
            <a:pPr lvl="1"/>
            <a:r>
              <a:rPr lang="en-US" dirty="0"/>
              <a:t>No rate increases over the forecast period (not viable)</a:t>
            </a:r>
          </a:p>
          <a:p>
            <a:pPr lvl="1"/>
            <a:r>
              <a:rPr lang="en-US" dirty="0"/>
              <a:t>Upfront 18% increase in FY23, with 3% increases from FY24-27</a:t>
            </a:r>
          </a:p>
          <a:p>
            <a:pPr lvl="1"/>
            <a:r>
              <a:rPr lang="en-US" dirty="0"/>
              <a:t>10% increase in FY23, 8.5% increase in FY24, and 3% increases from FY25-27</a:t>
            </a:r>
          </a:p>
          <a:p>
            <a:r>
              <a:rPr lang="en-US" dirty="0"/>
              <a:t>Sewer</a:t>
            </a:r>
          </a:p>
          <a:p>
            <a:pPr lvl="1"/>
            <a:r>
              <a:rPr lang="en-US" dirty="0"/>
              <a:t>No rate increases over the forecast period, FY23-27 (not viable)</a:t>
            </a:r>
          </a:p>
          <a:p>
            <a:pPr lvl="1"/>
            <a:r>
              <a:rPr lang="en-US" dirty="0"/>
              <a:t>Upfront 10% increase in FY23, with 3% increases from FY24-27</a:t>
            </a:r>
          </a:p>
          <a:p>
            <a:pPr marL="457189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7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F8D992-4FB3-409E-91E1-C4C6873C7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" y="464820"/>
            <a:ext cx="11521440" cy="592836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14883D-677B-4838-8E80-AB6EEED3C8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9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97C65C-99DD-4CFA-8B6F-CD9B12A10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" y="464820"/>
            <a:ext cx="11521440" cy="592836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14883D-677B-4838-8E80-AB6EEED3C8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070B-E53E-4F23-90CF-57ED1B7E60C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4930"/>
      </p:ext>
    </p:extLst>
  </p:cSld>
  <p:clrMapOvr>
    <a:masterClrMapping/>
  </p:clrMapOvr>
</p:sld>
</file>

<file path=ppt/theme/theme1.xml><?xml version="1.0" encoding="utf-8"?>
<a:theme xmlns:a="http://schemas.openxmlformats.org/drawingml/2006/main" name="Raftelis PowerPoint Template">
  <a:themeElements>
    <a:clrScheme name="Rafelis Colors">
      <a:dk1>
        <a:srgbClr val="023B40"/>
      </a:dk1>
      <a:lt1>
        <a:srgbClr val="F0F0F0"/>
      </a:lt1>
      <a:dk2>
        <a:srgbClr val="023B40"/>
      </a:dk2>
      <a:lt2>
        <a:srgbClr val="FEFFFF"/>
      </a:lt2>
      <a:accent1>
        <a:srgbClr val="3DCCD5"/>
      </a:accent1>
      <a:accent2>
        <a:srgbClr val="02A787"/>
      </a:accent2>
      <a:accent3>
        <a:srgbClr val="8ACEAF"/>
      </a:accent3>
      <a:accent4>
        <a:srgbClr val="F1564B"/>
      </a:accent4>
      <a:accent5>
        <a:srgbClr val="E08272"/>
      </a:accent5>
      <a:accent6>
        <a:srgbClr val="F7D342"/>
      </a:accent6>
      <a:hlink>
        <a:srgbClr val="3DCCD5"/>
      </a:hlink>
      <a:folHlink>
        <a:srgbClr val="6D8076"/>
      </a:folHlink>
    </a:clrScheme>
    <a:fontScheme name="Raftelis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>
          <a:outerShdw blurRad="38100" dist="12700" dir="5400000" algn="ctr" rotWithShape="0">
            <a:prstClr val="black">
              <a:alpha val="15000"/>
            </a:prstClr>
          </a:outerShdw>
        </a:effectLst>
      </a:spPr>
      <a:bodyPr wrap="square" lIns="0" tIns="0" rIns="0" bIns="0" rtlCol="0" anchor="t">
        <a:noAutofit/>
      </a:bodyPr>
      <a:lstStyle>
        <a:defPPr algn="ctr">
          <a:spcBef>
            <a:spcPts val="1000"/>
          </a:spcBef>
          <a:defRPr sz="1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36000" rIns="216000" bIns="36000" rtlCol="0">
        <a:spAutoFit/>
      </a:bodyPr>
      <a:lstStyle>
        <a:defPPr algn="l">
          <a:lnSpc>
            <a:spcPct val="130000"/>
          </a:lnSpc>
          <a:spcBef>
            <a:spcPts val="1000"/>
          </a:spcBef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11C41A975464D91FD3AC899238FC3" ma:contentTypeVersion="8" ma:contentTypeDescription="Create a new document." ma:contentTypeScope="" ma:versionID="71ba52bea9d002144bed8a132d42f783">
  <xsd:schema xmlns:xsd="http://www.w3.org/2001/XMLSchema" xmlns:xs="http://www.w3.org/2001/XMLSchema" xmlns:p="http://schemas.microsoft.com/office/2006/metadata/properties" xmlns:ns2="6465976a-820c-4c74-9bf5-8f5db5e433a4" targetNamespace="http://schemas.microsoft.com/office/2006/metadata/properties" ma:root="true" ma:fieldsID="d661b20786f6ab30a611c146cb7eeb5a" ns2:_="">
    <xsd:import namespace="6465976a-820c-4c74-9bf5-8f5db5e433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5976a-820c-4c74-9bf5-8f5db5e43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C6D1F6-163C-46A3-A5F1-735198EA1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65976a-820c-4c74-9bf5-8f5db5e433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7FAA93-71C8-4933-8155-D336F9F468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465976a-820c-4c74-9bf5-8f5db5e433a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4F2EF2-4711-4367-AB6E-35955EA18A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11170</TotalTime>
  <Words>539</Words>
  <Application>Microsoft Office PowerPoint</Application>
  <PresentationFormat>Widescreen</PresentationFormat>
  <Paragraphs>102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Calisto MT</vt:lpstr>
      <vt:lpstr>Georgia</vt:lpstr>
      <vt:lpstr>Raftelis PowerPoint Template</vt:lpstr>
      <vt:lpstr>Town of Winchendon</vt:lpstr>
      <vt:lpstr>PowerPoint Presentation</vt:lpstr>
      <vt:lpstr>PowerPoint Presentation</vt:lpstr>
      <vt:lpstr>Rate Study Process</vt:lpstr>
      <vt:lpstr>Revenue Requirements &amp; Financial Planning</vt:lpstr>
      <vt:lpstr>PowerPoint Presentation</vt:lpstr>
      <vt:lpstr>Analyzed Financial Planning Scenarios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Wastewater Treatment Plant Operations –  Cost/Benefit Analysis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Sarpy,  Tiffany</dc:creator>
  <cp:lastModifiedBy>Dave Fox</cp:lastModifiedBy>
  <cp:revision>67</cp:revision>
  <dcterms:created xsi:type="dcterms:W3CDTF">2020-06-23T23:36:38Z</dcterms:created>
  <dcterms:modified xsi:type="dcterms:W3CDTF">2022-04-07T13:28:36Z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0x010100D7911C41A975464D91FD3AC899238FC3</vt:lpwstr>
  </property>
</Properties>
</file>