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73" r:id="rId2"/>
    <p:sldId id="785" r:id="rId3"/>
    <p:sldId id="786" r:id="rId4"/>
    <p:sldId id="787" r:id="rId5"/>
    <p:sldId id="788" r:id="rId6"/>
    <p:sldId id="789" r:id="rId7"/>
    <p:sldId id="790" r:id="rId8"/>
    <p:sldId id="791" r:id="rId9"/>
    <p:sldId id="792" r:id="rId10"/>
    <p:sldId id="793" r:id="rId11"/>
    <p:sldId id="794" r:id="rId12"/>
    <p:sldId id="795" r:id="rId13"/>
    <p:sldId id="796" r:id="rId14"/>
    <p:sldId id="797" r:id="rId15"/>
    <p:sldId id="798" r:id="rId16"/>
    <p:sldId id="799" r:id="rId17"/>
    <p:sldId id="800" r:id="rId18"/>
    <p:sldId id="801" r:id="rId19"/>
    <p:sldId id="802" r:id="rId20"/>
    <p:sldId id="803" r:id="rId21"/>
    <p:sldId id="752" r:id="rId22"/>
    <p:sldId id="804" r:id="rId23"/>
    <p:sldId id="805" r:id="rId24"/>
    <p:sldId id="806" r:id="rId25"/>
    <p:sldId id="807" r:id="rId26"/>
    <p:sldId id="808" r:id="rId27"/>
    <p:sldId id="809" r:id="rId28"/>
    <p:sldId id="810" r:id="rId29"/>
    <p:sldId id="811" r:id="rId30"/>
    <p:sldId id="812" r:id="rId31"/>
    <p:sldId id="813" r:id="rId32"/>
    <p:sldId id="814" r:id="rId33"/>
    <p:sldId id="815" r:id="rId34"/>
    <p:sldId id="816" r:id="rId35"/>
    <p:sldId id="817" r:id="rId36"/>
    <p:sldId id="818" r:id="rId37"/>
    <p:sldId id="718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FDE7"/>
    <a:srgbClr val="96C894"/>
    <a:srgbClr val="AAC8A8"/>
    <a:srgbClr val="0099CC"/>
    <a:srgbClr val="DDDDDD"/>
    <a:srgbClr val="4040E8"/>
    <a:srgbClr val="1C1CE4"/>
    <a:srgbClr val="008000"/>
    <a:srgbClr val="B4B6F6"/>
    <a:srgbClr val="BFC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2" autoAdjust="0"/>
    <p:restoredTop sz="92796" autoAdjust="0"/>
  </p:normalViewPr>
  <p:slideViewPr>
    <p:cSldViewPr>
      <p:cViewPr varScale="1">
        <p:scale>
          <a:sx n="71" d="100"/>
          <a:sy n="71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09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4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CPA Fund Distribution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E84A-4CED-ABBF-09433214C66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E84A-4CED-ABBF-09433214C66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E84A-4CED-ABBF-09433214C661}"/>
              </c:ext>
            </c:extLst>
          </c:dPt>
          <c:dPt>
            <c:idx val="3"/>
            <c:bubble3D val="0"/>
            <c:spPr>
              <a:solidFill>
                <a:srgbClr val="0099CC"/>
              </a:solidFill>
              <a:ln w="6350"/>
            </c:spPr>
            <c:extLst>
              <c:ext xmlns:c16="http://schemas.microsoft.com/office/drawing/2014/chart" uri="{C3380CC4-5D6E-409C-BE32-E72D297353CC}">
                <c16:uniqueId val="{00000006-E84A-4CED-ABBF-09433214C66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E84A-4CED-ABBF-09433214C661}"/>
              </c:ext>
            </c:extLst>
          </c:dPt>
          <c:dLbls>
            <c:dLbl>
              <c:idx val="0"/>
              <c:layout>
                <c:manualLayout>
                  <c:x val="-1.5396693834323299E-2"/>
                  <c:y val="2.727161708953049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4A-4CED-ABBF-09433214C661}"/>
                </c:ext>
              </c:extLst>
            </c:dLbl>
            <c:dLbl>
              <c:idx val="1"/>
              <c:layout>
                <c:manualLayout>
                  <c:x val="-1.32562623750978E-2"/>
                  <c:y val="1.017497812773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4A-4CED-ABBF-09433214C661}"/>
                </c:ext>
              </c:extLst>
            </c:dLbl>
            <c:dLbl>
              <c:idx val="2"/>
              <c:layout>
                <c:manualLayout>
                  <c:x val="-7.9297324676520699E-3"/>
                  <c:y val="-6.267315543890350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84A-4CED-ABBF-09433214C661}"/>
                </c:ext>
              </c:extLst>
            </c:dLbl>
            <c:dLbl>
              <c:idx val="3"/>
              <c:layout>
                <c:manualLayout>
                  <c:x val="-7.0360201685315702E-3"/>
                  <c:y val="-2.213072324292799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65%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84A-4CED-ABBF-09433214C661}"/>
                </c:ext>
              </c:extLst>
            </c:dLbl>
            <c:dLbl>
              <c:idx val="4"/>
              <c:layout>
                <c:manualLayout>
                  <c:x val="1.41192665602114E-2"/>
                  <c:y val="2.3941045830809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84A-4CED-ABBF-09433214C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Housing</c:v>
                </c:pt>
                <c:pt idx="1">
                  <c:v>Open Space &amp; Recreation</c:v>
                </c:pt>
                <c:pt idx="2">
                  <c:v>Historic</c:v>
                </c:pt>
                <c:pt idx="3">
                  <c:v>Flexible</c:v>
                </c:pt>
                <c:pt idx="4">
                  <c:v>Optional Administrative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65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4A-4CED-ABBF-09433214C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373874772203698"/>
          <c:y val="0.19094291716414499"/>
          <c:w val="0.30754039587846299"/>
          <c:h val="0.70507010040251705"/>
        </c:manualLayout>
      </c:layout>
      <c:overlay val="0"/>
      <c:spPr>
        <a:noFill/>
      </c:spPr>
      <c:txPr>
        <a:bodyPr/>
        <a:lstStyle/>
        <a:p>
          <a:pPr>
            <a:defRPr sz="2799"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381"/>
            <a:ext cx="3038475" cy="4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2381"/>
            <a:ext cx="3038475" cy="4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F26B88-2D14-44B2-8FB6-336F46D01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6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190"/>
            <a:ext cx="5140325" cy="41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381"/>
            <a:ext cx="3038475" cy="4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2381"/>
            <a:ext cx="3038475" cy="4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A45676-A792-4175-9FFD-2A304CAC5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0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B80A7D-51EC-490F-AF98-35E5F55CED59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191"/>
            <a:ext cx="5607050" cy="418258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ALL PHOTOS ARE LABELED IN THE FOLLOWING ORDER: STARTING WITH THE TOP LEFT AND GOING CLOCKWISE.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AB0B65-3C31-47C4-AB8D-366D9DA083DA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0188" indent="-230188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526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45676-A792-4175-9FFD-2A304CAC5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9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D4B68-18EC-4CDE-87A0-A9F96ED59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416426"/>
            <a:ext cx="4919870" cy="41830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174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39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7810F-B19A-48C0-93E5-B8DCBE4F566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11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Provincetown Town Hall Celebration following complete rehabilitation with CPA funds</a:t>
            </a:r>
          </a:p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B2E24E-FBA7-413C-95CD-A890B412FC56}" type="slidenum">
              <a:rPr lang="en-US" sz="1200" smtClean="0">
                <a:solidFill>
                  <a:prstClr val="black"/>
                </a:solidFill>
                <a:latin typeface="Book Antiqua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37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46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DB350-4657-4697-ACE6-647C9E497A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4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0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45683C34-61D1-467C-99FF-8F1A872E202C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9786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Wilbraham open space preservation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7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7810F-B19A-48C0-93E5-B8DCBE4F566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3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34771-194F-4FA8-800F-C6387B712163}" type="slidenum">
              <a:rPr lang="en-US" sz="1200" smtClean="0"/>
              <a:pPr eaLnBrk="1" hangingPunct="1"/>
              <a:t>23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dirty="0"/>
              <a:t>Gloucester town Hall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Randolph Stetson Memorial Hall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Sandwich Town Hall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41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127DE8-0BDF-4A79-BF66-CAA865D37150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dirty="0"/>
              <a:t>Lexington Historic Print Shop turned into housing for Brain-injured adults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Chelmsford Town Hall turned into a Community Arts center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Cohasset Library turned into Affordable Housing for seniors</a:t>
            </a:r>
          </a:p>
        </p:txBody>
      </p:sp>
    </p:spTree>
    <p:extLst>
      <p:ext uri="{BB962C8B-B14F-4D97-AF65-F5344CB8AC3E}">
        <p14:creationId xmlns:p14="http://schemas.microsoft.com/office/powerpoint/2010/main" val="3207666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E76268-3FC4-47AB-A71C-484991911D04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- Concord historic rehabilitation of theatre for the arts</a:t>
            </a:r>
          </a:p>
        </p:txBody>
      </p:sp>
    </p:spTree>
    <p:extLst>
      <p:ext uri="{BB962C8B-B14F-4D97-AF65-F5344CB8AC3E}">
        <p14:creationId xmlns:p14="http://schemas.microsoft.com/office/powerpoint/2010/main" val="1749213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DCEEE7-0836-4341-8770-79C02E5A0CA1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dirty="0"/>
              <a:t>Boxford Town Records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“ “ “</a:t>
            </a:r>
          </a:p>
          <a:p>
            <a:pPr eaLnBrk="1" hangingPunct="1"/>
            <a:r>
              <a:rPr lang="en-US" dirty="0"/>
              <a:t>- Mendon Town Records pre preservation/restoration</a:t>
            </a:r>
          </a:p>
        </p:txBody>
      </p:sp>
    </p:spTree>
    <p:extLst>
      <p:ext uri="{BB962C8B-B14F-4D97-AF65-F5344CB8AC3E}">
        <p14:creationId xmlns:p14="http://schemas.microsoft.com/office/powerpoint/2010/main" val="1546664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3C0975-3E3C-4521-9C52-4B4DB7F9C402}" type="slidenum">
              <a:rPr lang="en-US" sz="1200" smtClean="0"/>
              <a:pPr eaLnBrk="1" hangingPunct="1"/>
              <a:t>27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519" tIns="46259" rIns="92519" bIns="46259"/>
          <a:lstStyle/>
          <a:p>
            <a:pPr marL="171450" indent="-171450">
              <a:buFontTx/>
              <a:buChar char="-"/>
            </a:pPr>
            <a:r>
              <a:rPr lang="en-US" dirty="0"/>
              <a:t>Bedford splash park</a:t>
            </a:r>
          </a:p>
          <a:p>
            <a:pPr marL="171450" indent="-171450">
              <a:buFontTx/>
              <a:buChar char="-"/>
            </a:pPr>
            <a:r>
              <a:rPr lang="en-US" dirty="0"/>
              <a:t>Agawam playground</a:t>
            </a:r>
          </a:p>
          <a:p>
            <a:pPr marL="171450" indent="-171450">
              <a:buFontTx/>
              <a:buChar char="-"/>
            </a:pPr>
            <a:r>
              <a:rPr lang="en-US" dirty="0"/>
              <a:t>Belchertown playground</a:t>
            </a:r>
          </a:p>
        </p:txBody>
      </p:sp>
    </p:spTree>
    <p:extLst>
      <p:ext uri="{BB962C8B-B14F-4D97-AF65-F5344CB8AC3E}">
        <p14:creationId xmlns:p14="http://schemas.microsoft.com/office/powerpoint/2010/main" val="817715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Agawam athletic fields</a:t>
            </a:r>
          </a:p>
          <a:p>
            <a:pPr marL="171450" indent="-171450">
              <a:buFontTx/>
              <a:buChar char="-"/>
            </a:pPr>
            <a:r>
              <a:rPr lang="en-US" dirty="0"/>
              <a:t>Bridgewater new girls’ softball fields with Rec. Director and CPC Chair </a:t>
            </a:r>
          </a:p>
          <a:p>
            <a:pPr marL="171450" indent="-171450">
              <a:buFontTx/>
              <a:buChar char="-"/>
            </a:pPr>
            <a:r>
              <a:rPr lang="en-US" dirty="0"/>
              <a:t>Sudbury</a:t>
            </a:r>
            <a:r>
              <a:rPr lang="en-US" baseline="0" dirty="0"/>
              <a:t> playing fields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96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380D37-8FE2-4070-8A0C-7B9BBD408EB2}" type="slidenum">
              <a:rPr lang="en-US" sz="1200" smtClean="0"/>
              <a:pPr eaLnBrk="1" hangingPunct="1"/>
              <a:t>29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dirty="0"/>
              <a:t>Newburyport Clipper town Rail Trail 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“ “ “ 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“ “ “ </a:t>
            </a:r>
          </a:p>
        </p:txBody>
      </p:sp>
    </p:spTree>
    <p:extLst>
      <p:ext uri="{BB962C8B-B14F-4D97-AF65-F5344CB8AC3E}">
        <p14:creationId xmlns:p14="http://schemas.microsoft.com/office/powerpoint/2010/main" val="1815696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3B1F3C-5D9B-4F4F-A9DE-028AE6258B9F}" type="slidenum">
              <a:rPr lang="en-US" sz="1200" smtClean="0"/>
              <a:pPr eaLnBrk="1" hangingPunct="1"/>
              <a:t>30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dirty="0"/>
              <a:t>Weymouth Herring Run park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Barnstable pocket park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/>
              <a:t>Nantucket</a:t>
            </a:r>
            <a:r>
              <a:rPr lang="en-US" baseline="0" dirty="0"/>
              <a:t> skateboard</a:t>
            </a:r>
            <a:r>
              <a:rPr lang="en-US" dirty="0"/>
              <a:t> park</a:t>
            </a:r>
          </a:p>
        </p:txBody>
      </p:sp>
    </p:spTree>
    <p:extLst>
      <p:ext uri="{BB962C8B-B14F-4D97-AF65-F5344CB8AC3E}">
        <p14:creationId xmlns:p14="http://schemas.microsoft.com/office/powerpoint/2010/main" val="205261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Former Governor </a:t>
            </a:r>
            <a:r>
              <a:rPr lang="en-US" dirty="0" err="1" smtClean="0"/>
              <a:t>Cellucci</a:t>
            </a:r>
            <a:r>
              <a:rPr lang="en-US" dirty="0" smtClean="0"/>
              <a:t> signing CPA into law in 2000</a:t>
            </a:r>
          </a:p>
          <a:p>
            <a:r>
              <a:rPr lang="en-US" dirty="0" smtClean="0"/>
              <a:t>- Seekonk CPA campaigners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7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Williamstown farm</a:t>
            </a:r>
          </a:p>
          <a:p>
            <a:pPr marL="171450" indent="-171450">
              <a:buFontTx/>
              <a:buChar char="-"/>
            </a:pPr>
            <a:r>
              <a:rPr lang="en-US" dirty="0"/>
              <a:t>Newton </a:t>
            </a:r>
            <a:r>
              <a:rPr lang="en-US" dirty="0" err="1"/>
              <a:t>Angino</a:t>
            </a:r>
            <a:r>
              <a:rPr lang="en-US" dirty="0"/>
              <a:t>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0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Stow Pilot Grove affordable housing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Cambridge affordable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59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825AEC-3203-4315-9ED4-9802AAA78CBD}" type="slidenum">
              <a:rPr lang="en-US" sz="1200" smtClean="0"/>
              <a:pPr eaLnBrk="1" hangingPunct="1"/>
              <a:t>33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- Dartmouth housing for veterans</a:t>
            </a:r>
          </a:p>
          <a:p>
            <a:pPr eaLnBrk="1" hangingPunct="1"/>
            <a:r>
              <a:rPr lang="en-US" dirty="0"/>
              <a:t>- Hingham housing for veterans</a:t>
            </a:r>
          </a:p>
          <a:p>
            <a:pPr eaLnBrk="1" hangingPunct="1"/>
            <a:r>
              <a:rPr lang="en-US" dirty="0"/>
              <a:t>- Quincy housing for veterans</a:t>
            </a:r>
          </a:p>
          <a:p>
            <a:pPr marL="171450" indent="-171450" eaLnBrk="1" hangingPunct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9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Historic Shovel Shop in Easton BEFORE </a:t>
            </a:r>
          </a:p>
          <a:p>
            <a:pPr marL="171450" indent="-171450">
              <a:buFontTx/>
              <a:buChar char="-"/>
            </a:pPr>
            <a:r>
              <a:rPr lang="en-US" dirty="0"/>
              <a:t>Historic Shovel Shop in Easton AFTER turned into affordable housing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Cohasset Library turned into affordable housing for seniors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7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Douglas House (historic print shop turned into housing for brain-injured adults) in Lexington (ALL PHOTOS)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37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Housing built by Habitat for Humanity in Martha’s Vineyard,</a:t>
            </a:r>
          </a:p>
          <a:p>
            <a:pPr marL="171450" indent="-171450">
              <a:buFontTx/>
              <a:buChar char="-"/>
            </a:pPr>
            <a:r>
              <a:rPr lang="en-US" dirty="0"/>
              <a:t>Housing built by Habitat for Humanity in Scituate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Construction crew from local technical school in Lincoln working on CPA-funded affordable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3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Town of </a:t>
            </a:r>
            <a:r>
              <a:rPr lang="en-US" dirty="0" err="1" smtClean="0"/>
              <a:t>Plympton</a:t>
            </a:r>
            <a:r>
              <a:rPr lang="en-US" dirty="0" smtClean="0"/>
              <a:t> – Election Day – Tractor with</a:t>
            </a:r>
            <a:r>
              <a:rPr lang="en-US" baseline="0" dirty="0" smtClean="0"/>
              <a:t> </a:t>
            </a:r>
            <a:r>
              <a:rPr lang="en-US" dirty="0" smtClean="0"/>
              <a:t>vote for CPA 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7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Clockwise From Top Left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Needham Town Hall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Newton </a:t>
            </a:r>
            <a:r>
              <a:rPr lang="en-US" dirty="0" err="1" smtClean="0"/>
              <a:t>Angino</a:t>
            </a:r>
            <a:r>
              <a:rPr lang="en-US" dirty="0" smtClean="0"/>
              <a:t> Farm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Newburyport Rail Trail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Cambridge Affordable Housing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4EC7A-EC18-4BB5-BCE7-F98FF28AB7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59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4EC7A-EC18-4BB5-BCE7-F98FF28AB7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68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3167D2-D13E-403D-B3CE-AE2946B844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83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45676-A792-4175-9FFD-2A304CAC5C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AB0B65-3C31-47C4-AB8D-366D9DA083DA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0188" indent="-230188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859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86D27-0D54-462A-9F90-AA64652B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1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BC1C2-99E7-438B-8617-8805BEB1E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7E01-04A7-4149-ADA3-D469EC6B5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94AA-D278-44B7-BEED-CE8D86070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3578E-E73E-4056-BC3D-DF0AE8BC2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8BC8-AFC1-4DE9-ADD2-199E04A0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2EE8-3EFF-4CBD-A094-82CCFA5D2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AB567-0008-4FBA-AE99-1DE7FD960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583C-18A1-4BF3-9D43-05F446A3A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C603-5C1C-4573-8B5F-5D2917AC1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27DB-E972-4DB4-8A7C-B24A70472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A68C-8CDE-4F06-95FC-85049804D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AC8A8"/>
            </a:gs>
            <a:gs pos="100000">
              <a:srgbClr val="81977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A52FA3-5D38-46CA-A154-60E591C08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56.pn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56.pn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otledger.com/opinions/editorials/x1681147176/OUR-OPINION-Quincy-does-right-by-returning-veterans?photo=0" TargetMode="External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2.png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3" descr="S:\National Programs\State and Local Files\Massachusetts\Community Preservation Act\Presentations\- Community Presentations\Sheffield\shef_cv_sgn_veteransmemorialmain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0875" y="828675"/>
            <a:ext cx="45640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Scituate1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4200" y="4410075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North Andover Windrush Farm #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7463" y="5486400"/>
            <a:ext cx="9161463" cy="14478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0" y="5671691"/>
            <a:ext cx="9161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Introducing the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Community</a:t>
            </a:r>
          </a:p>
          <a:p>
            <a:pPr eaLnBrk="1" hangingPunct="1"/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Preservation 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Act (CPA) </a:t>
            </a:r>
          </a:p>
        </p:txBody>
      </p:sp>
      <p:pic>
        <p:nvPicPr>
          <p:cNvPr id="2056" name="Picture 4" descr="CPC_logo-VERY LARGE FINA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463" y="5731669"/>
            <a:ext cx="35052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5234" y="1219200"/>
            <a:ext cx="5393532" cy="5486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3%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Largest number of communities, but not many recently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1.5%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Highest Success Ratio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8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~$50</a:t>
            </a:r>
            <a:endParaRPr lang="en-US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“sweet spot” for an average annual taxpayer cost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Surcharge Levels – Anything Up to 3%</a:t>
            </a:r>
            <a:endParaRPr lang="en-US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9150" y="1600200"/>
            <a:ext cx="855345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First $100,000 of residential property value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First $100,000 of commercial &amp; industrial property value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Low income families; low/moderate income seniors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Full commercial and industrial exemption (with split tax rate only)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Menu of CPA Exemptions</a:t>
            </a: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0" y="58753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*Note: Any existing property tax exemptions apply to the CPA surcharge</a:t>
            </a:r>
          </a:p>
          <a:p>
            <a:pPr eaLnBrk="1" hangingPunct="1"/>
            <a:endParaRPr lang="en-US" dirty="0"/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76200" y="50800"/>
            <a:ext cx="68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000">
                <a:sym typeface="Wingdings" pitchFamily="2" charset="2"/>
              </a:rPr>
              <a:t></a:t>
            </a:r>
            <a:endParaRPr lang="en-US" sz="6000"/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76200" y="3429000"/>
            <a:ext cx="68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000">
                <a:sym typeface="Wingdings" pitchFamily="2" charset="2"/>
              </a:rPr>
              <a:t></a:t>
            </a:r>
            <a:endParaRPr lang="en-US" sz="6000"/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76200" y="2336800"/>
            <a:ext cx="68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000" dirty="0">
                <a:sym typeface="Wingdings" pitchFamily="2" charset="2"/>
              </a:rPr>
              <a:t></a:t>
            </a:r>
            <a:endParaRPr lang="en-US" sz="6000" dirty="0"/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76200" y="4546600"/>
            <a:ext cx="68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000" dirty="0">
                <a:sym typeface="Wingdings" pitchFamily="2" charset="2"/>
              </a:rPr>
              <a:t></a:t>
            </a:r>
            <a:endParaRPr lang="en-US" sz="6000" dirty="0"/>
          </a:p>
        </p:txBody>
      </p:sp>
      <p:sp>
        <p:nvSpPr>
          <p:cNvPr id="50185" name="TextBox 11"/>
          <p:cNvSpPr txBox="1">
            <a:spLocks noChangeArrowheads="1"/>
          </p:cNvSpPr>
          <p:nvPr/>
        </p:nvSpPr>
        <p:spPr bwMode="auto">
          <a:xfrm>
            <a:off x="152400" y="-76200"/>
            <a:ext cx="838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7000" dirty="0">
                <a:sym typeface="Wingdings 2" pitchFamily="18" charset="2"/>
              </a:rPr>
              <a:t></a:t>
            </a:r>
            <a:endParaRPr lang="en-US" sz="7000" dirty="0"/>
          </a:p>
        </p:txBody>
      </p: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76200" y="1244600"/>
            <a:ext cx="68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6000" dirty="0" smtClean="0">
                <a:sym typeface="Wingdings" pitchFamily="2" charset="2"/>
              </a:rPr>
              <a:t>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790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7"/>
          <p:cNvSpPr>
            <a:spLocks noChangeArrowheads="1"/>
          </p:cNvSpPr>
          <p:nvPr/>
        </p:nvSpPr>
        <p:spPr bwMode="auto">
          <a:xfrm>
            <a:off x="7359555" y="4916223"/>
            <a:ext cx="914400" cy="609600"/>
          </a:xfrm>
          <a:prstGeom prst="ellipse">
            <a:avLst/>
          </a:prstGeom>
          <a:solidFill>
            <a:srgbClr val="FFFF99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0500" y="1313408"/>
            <a:ext cx="8763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Assessed Home Value              				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$416,644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With $100,000 exemption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                                -$100,000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 House Value Surcharged                                                 $316,644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Municipal Tax Rate (per $1000)                x                                $15.38						                               ________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Amount Subject to Surcharge			                       $4869            CPA Surcharge Rate	                            x                                     1%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			                                ________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Amount paid toward CPA Fund			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$49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96863" y="5791200"/>
            <a:ext cx="8550275" cy="707886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This homeowner would pay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$49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into the municipality’s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Community Preservation fund annually.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1588" y="0"/>
            <a:ext cx="9144000" cy="9906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Example: what would a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homeowner pay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with a 1% CPA surcharge?</a:t>
            </a:r>
            <a:endParaRPr kumimoji="0" lang="en-US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0187" y="87788"/>
            <a:ext cx="8683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The Statewide CPA Trust Fund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573086" y="1524000"/>
            <a:ext cx="79978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Guaranteed annual disbursement each November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Administered by the Department of Revenue (DOR)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Funds come from fees charged on documents filed at the Registries of Deeds ($50 and $25 as of December 31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, 2019)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November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2021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base match was 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39.4%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of what communities raised at the local 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level – a new record-high distribution of $79 million to CPA communities</a:t>
            </a:r>
            <a:endParaRPr kumimoji="0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19050" y="146050"/>
            <a:ext cx="9163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How To </a:t>
            </a:r>
            <a:r>
              <a:rPr 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Adopt – Two Paths to the Ballot</a:t>
            </a:r>
            <a:endParaRPr lang="en-US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228600" y="1604070"/>
            <a:ext cx="5410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Step One: </a:t>
            </a:r>
            <a:endParaRPr lang="en-US" sz="3600" b="1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 CPA Question </a:t>
            </a:r>
            <a:r>
              <a:rPr lang="en-US" sz="32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 the 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Ballot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endParaRPr lang="en-US" sz="28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3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Legislative Body 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Vote</a:t>
            </a:r>
          </a:p>
          <a:p>
            <a:pPr algn="ctr" eaLnBrk="1" hangingPunct="1"/>
            <a:r>
              <a:rPr lang="en-US" sz="320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endParaRPr lang="en-US" sz="3200" i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3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Collect signatures of 5% of registered 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voters</a:t>
            </a:r>
            <a:endParaRPr lang="en-US" sz="32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Tithing and Voting | That Which We Have Heard &amp; Know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19050" y="146050"/>
            <a:ext cx="9163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How To </a:t>
            </a:r>
            <a:r>
              <a:rPr 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Adopt – The Election Ballot</a:t>
            </a:r>
            <a:endParaRPr lang="en-US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609600" y="1783288"/>
            <a:ext cx="40608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Step Two: </a:t>
            </a:r>
          </a:p>
          <a:p>
            <a:pPr algn="ctr" eaLnBrk="1" hangingPunct="1"/>
            <a:endParaRPr lang="en-US" sz="3600" b="1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Vote on CPA on </a:t>
            </a:r>
            <a:r>
              <a:rPr lang="en-US" sz="3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next regularly </a:t>
            </a:r>
            <a:r>
              <a:rPr lang="en-US" sz="3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scheduled municipal 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 </a:t>
            </a:r>
            <a:r>
              <a:rPr lang="en-US" sz="3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state </a:t>
            </a: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election</a:t>
            </a:r>
          </a:p>
        </p:txBody>
      </p:sp>
      <p:pic>
        <p:nvPicPr>
          <p:cNvPr id="4" name="Picture 3" descr="Vote – Ohio’s Future Depends On You!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19147"/>
            <a:ext cx="3200787" cy="32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1507" y="1371600"/>
            <a:ext cx="4389118" cy="4800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333333">
                    <a:alpha val="50195"/>
                  </a:srgbClr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Each CPA municipality passes a </a:t>
            </a:r>
            <a:r>
              <a:rPr lang="en-US" altLang="en-US" sz="2400" dirty="0">
                <a:latin typeface="Calibri" panose="020F0502020204030204" pitchFamily="34" charset="0"/>
              </a:rPr>
              <a:t>Community Preservation Committee </a:t>
            </a:r>
            <a:r>
              <a:rPr lang="en-US" altLang="en-US" sz="2400" dirty="0" smtClean="0">
                <a:latin typeface="Calibri" panose="020F0502020204030204" pitchFamily="34" charset="0"/>
              </a:rPr>
              <a:t>Bylaw/Ordinance</a:t>
            </a: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</a:rPr>
              <a:t>5 Statutory Members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Conservation Commission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Planning Board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Housing Authority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Parks and Recreation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</a:rPr>
              <a:t>Historic Commission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</a:rPr>
              <a:t>Up to 4 At-Large Members</a:t>
            </a: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How Does CPA Work?</a:t>
            </a:r>
            <a:endParaRPr lang="en-US" altLang="en-US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83" y="1005841"/>
            <a:ext cx="4389118" cy="58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333333">
                    <a:alpha val="50195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Assess community’s CPA needs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Accept/review project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roposals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Get input from the public and boards/committees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Recommend CPA projects to Town Meeting/City Council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NOTE: Legislative Body approval required for all CPA projects!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7469" y="210532"/>
            <a:ext cx="9009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Role of the Community Preservation Committee</a:t>
            </a:r>
            <a:endParaRPr lang="en-US" sz="3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14725"/>
            <a:ext cx="4572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0" y="3514725"/>
            <a:ext cx="461803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1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3025" y="1371600"/>
            <a:ext cx="37401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Project proponents submit applications to Community Preservation Committee (CPC)</a:t>
            </a:r>
          </a:p>
          <a:p>
            <a:pPr algn="ctr" eaLnBrk="1" hangingPunct="1"/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CPC reviews projects, gets input</a:t>
            </a:r>
          </a:p>
          <a:p>
            <a:pPr algn="ctr" eaLnBrk="1" hangingPunct="1"/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CPC recommends list of projects to Legislative Body</a:t>
            </a:r>
          </a:p>
          <a:p>
            <a:pPr algn="ctr" eaLnBrk="1" hangingPunct="1"/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Majority vote of Legislative Body required for each project to get CPA $$$</a:t>
            </a:r>
          </a:p>
          <a:p>
            <a:pPr algn="ctr" eaLnBrk="1" hangingPunct="1"/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263" y="990600"/>
            <a:ext cx="51387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7468" y="145906"/>
            <a:ext cx="9009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How do CPA Projects Happen?</a:t>
            </a:r>
          </a:p>
        </p:txBody>
      </p:sp>
      <p:sp>
        <p:nvSpPr>
          <p:cNvPr id="8" name="Down Arrow 7"/>
          <p:cNvSpPr/>
          <p:nvPr/>
        </p:nvSpPr>
        <p:spPr>
          <a:xfrm>
            <a:off x="1847850" y="3352800"/>
            <a:ext cx="1905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839913" y="4572000"/>
            <a:ext cx="1905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852613" y="2362200"/>
            <a:ext cx="1905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52400" y="148977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Rules for Annual CPA Spending</a:t>
            </a:r>
            <a:endParaRPr lang="en-US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-1066800" y="1295400"/>
          <a:ext cx="10896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83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1905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75" y="941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Community Preservation Coalition</a:t>
            </a:r>
          </a:p>
        </p:txBody>
      </p:sp>
      <p:cxnSp>
        <p:nvCxnSpPr>
          <p:cNvPr id="25" name="Straight Connector 24"/>
          <p:cNvCxnSpPr>
            <a:endCxn id="36" idx="2"/>
          </p:cNvCxnSpPr>
          <p:nvPr/>
        </p:nvCxnSpPr>
        <p:spPr>
          <a:xfrm flipH="1" flipV="1">
            <a:off x="3571875" y="2232025"/>
            <a:ext cx="201446" cy="65088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252693" y="3050795"/>
            <a:ext cx="846138" cy="3794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07445" y="2492136"/>
            <a:ext cx="647298" cy="7348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52668" y="4347782"/>
            <a:ext cx="1158875" cy="2952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02343" y="3920746"/>
            <a:ext cx="1030287" cy="91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360768" y="4749420"/>
            <a:ext cx="403225" cy="8334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2" name="Picture 9" descr="PM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18" y="2447545"/>
            <a:ext cx="16541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2982943" y="2738057"/>
            <a:ext cx="2971800" cy="213836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4" name="Picture 4" descr="CPC_logo-VERY LARGE FI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31" y="3431795"/>
            <a:ext cx="2703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834" y="1369349"/>
            <a:ext cx="1371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27241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060" y="5166138"/>
            <a:ext cx="18430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5183218" y="4682745"/>
            <a:ext cx="619125" cy="9509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27692" y="5199678"/>
            <a:ext cx="2574925" cy="9747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27693" y="5224795"/>
            <a:ext cx="25749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Representatives from 8 member communities 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at-large members</a:t>
            </a:r>
          </a:p>
        </p:txBody>
      </p:sp>
      <p:pic>
        <p:nvPicPr>
          <p:cNvPr id="4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56" y="3863595"/>
            <a:ext cx="11430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176" y="3123559"/>
            <a:ext cx="1600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57108" name="Group 52"/>
          <p:cNvGraphicFramePr>
            <a:graphicFrameLocks noGrp="1"/>
          </p:cNvGraphicFramePr>
          <p:nvPr>
            <p:extLst/>
          </p:nvPr>
        </p:nvGraphicFramePr>
        <p:xfrm>
          <a:off x="304801" y="1676399"/>
          <a:ext cx="8610600" cy="4800600"/>
        </p:xfrm>
        <a:graphic>
          <a:graphicData uri="http://schemas.openxmlformats.org/drawingml/2006/table">
            <a:tbl>
              <a:tblPr/>
              <a:tblGrid>
                <a:gridCol w="187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2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Space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Historic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Recreation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Housing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Acquire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YES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YES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YES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YES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YES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NO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YES</a:t>
                      </a:r>
                      <a:endParaRPr kumimoji="0" lang="en-US" sz="2800" b="1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6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Rehabilitate and/or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Restore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(unless acquired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 created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 CPA $$)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1" i="0" u="none" strike="noStrike" cap="none" normalizeH="0" baseline="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(unless acquired or created with CPA $$)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7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Eligible for CPA Funds?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CPA Allowable Uses Chart</a:t>
            </a:r>
          </a:p>
        </p:txBody>
      </p:sp>
    </p:spTree>
    <p:extLst>
      <p:ext uri="{BB962C8B-B14F-4D97-AF65-F5344CB8AC3E}">
        <p14:creationId xmlns:p14="http://schemas.microsoft.com/office/powerpoint/2010/main" val="31181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80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After adoption, CPA must </a:t>
            </a:r>
            <a:r>
              <a:rPr lang="en-US" sz="2400" dirty="0" smtClean="0">
                <a:latin typeface="Calibri" pitchFamily="34" charset="0"/>
              </a:rPr>
              <a:t>remain in place for at least 5 years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After 5 years, the Act can be repealed at any time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Amendments to the CPA surcharge percentage or the exemptions can be made at any time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43000" y="141357"/>
            <a:ext cx="754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dirty="0">
                <a:latin typeface="Calibri" pitchFamily="34" charset="0"/>
                <a:cs typeface="Arial" charset="0"/>
              </a:rPr>
              <a:t>Amending or Repealing the CPA</a:t>
            </a:r>
          </a:p>
        </p:txBody>
      </p:sp>
      <p:pic>
        <p:nvPicPr>
          <p:cNvPr id="16389" name="Picture 13" descr="Wilbraham_7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581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 txBox="1">
            <a:spLocks/>
          </p:cNvSpPr>
          <p:nvPr/>
        </p:nvSpPr>
        <p:spPr bwMode="auto">
          <a:xfrm>
            <a:off x="0" y="7938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CPA Funds at Work!</a:t>
            </a:r>
            <a:endParaRPr lang="en-US" altLang="en-US" sz="4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0845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013776"/>
            <a:ext cx="2971800" cy="29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3777"/>
            <a:ext cx="2971800" cy="294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5450" y="3962400"/>
            <a:ext cx="3206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2200" y="3962401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anover CPA Sig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8"/>
          <a:stretch>
            <a:fillRect/>
          </a:stretch>
        </p:blipFill>
        <p:spPr bwMode="auto">
          <a:xfrm>
            <a:off x="2965450" y="1013776"/>
            <a:ext cx="3206750" cy="294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4683125" y="1984468"/>
            <a:ext cx="4210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Restoration of historic </a:t>
            </a:r>
          </a:p>
          <a:p>
            <a:pPr algn="ctr"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municipal buildings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-38100" y="2032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Historic Preservation </a:t>
            </a:r>
          </a:p>
        </p:txBody>
      </p:sp>
      <p:pic>
        <p:nvPicPr>
          <p:cNvPr id="23558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38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90601"/>
            <a:ext cx="4501249" cy="281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32301" y="3783198"/>
            <a:ext cx="4711699" cy="31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83198"/>
            <a:ext cx="4472530" cy="307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4579" name="Picture 7" descr="PrattFrontReduced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3852863"/>
            <a:ext cx="441960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-76200" y="152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Historic Preservation </a:t>
            </a:r>
          </a:p>
        </p:txBody>
      </p:sp>
      <p:pic>
        <p:nvPicPr>
          <p:cNvPr id="24581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38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852863"/>
            <a:ext cx="480060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400" y="990600"/>
            <a:ext cx="480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1"/>
          <p:cNvSpPr txBox="1">
            <a:spLocks noChangeArrowheads="1"/>
          </p:cNvSpPr>
          <p:nvPr/>
        </p:nvSpPr>
        <p:spPr bwMode="auto">
          <a:xfrm>
            <a:off x="990600" y="1821656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Adaptive Reuse of Historic Buildings</a:t>
            </a:r>
          </a:p>
        </p:txBody>
      </p:sp>
    </p:spTree>
    <p:extLst>
      <p:ext uri="{BB962C8B-B14F-4D97-AF65-F5344CB8AC3E}">
        <p14:creationId xmlns:p14="http://schemas.microsoft.com/office/powerpoint/2010/main" val="13076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0" y="2590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 rot="10800000" flipV="1">
            <a:off x="4572000" y="1819022"/>
            <a:ext cx="41910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Grants to non-profit community groups (typically with a preservation easement) </a:t>
            </a:r>
          </a:p>
        </p:txBody>
      </p:sp>
      <p:pic>
        <p:nvPicPr>
          <p:cNvPr id="25605" name="Picture 1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36973"/>
            <a:ext cx="4145917" cy="312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-76200" y="152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Historic Preservation </a:t>
            </a:r>
          </a:p>
        </p:txBody>
      </p:sp>
      <p:pic>
        <p:nvPicPr>
          <p:cNvPr id="2560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38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2500"/>
            <a:ext cx="4145917" cy="2784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917" y="3736973"/>
            <a:ext cx="4998083" cy="31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6627" name="Picture 6" descr="Mendon Historical Records Mold Closeup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51"/>
          <a:stretch>
            <a:fillRect/>
          </a:stretch>
        </p:blipFill>
        <p:spPr bwMode="auto">
          <a:xfrm>
            <a:off x="0" y="3767138"/>
            <a:ext cx="46831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-114300" y="19637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Historic Municipal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Document Preservation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-76200" y="187325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Historic Preservation </a:t>
            </a:r>
          </a:p>
        </p:txBody>
      </p:sp>
      <p:pic>
        <p:nvPicPr>
          <p:cNvPr id="26630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38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767138"/>
            <a:ext cx="4648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\\nero\NatPrograms\State and Local Files\Massachusetts\CPA\Photos\T. Luke Photography Project\T Luke CPA Photos Phase I Sept 2006\JPGs\Boxford_66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800600" cy="2776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5843" name="Picture 8" descr="Bedford_757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5720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4575175" y="2006600"/>
            <a:ext cx="4568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Playgrounds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-76200" y="152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Open Space/Recreation</a:t>
            </a:r>
          </a:p>
        </p:txBody>
      </p:sp>
      <p:pic>
        <p:nvPicPr>
          <p:cNvPr id="35846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75" y="3810000"/>
            <a:ext cx="4568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575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-2216150" y="2057400"/>
            <a:ext cx="905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Athletic Fields</a:t>
            </a:r>
          </a:p>
        </p:txBody>
      </p:sp>
      <p:pic>
        <p:nvPicPr>
          <p:cNvPr id="36868" name="Picture 6" descr="\\nero\NatPrograms\State and Local Files\Massachusetts\CPA\Status of Implementation\CPC Updates-Info\- Photos\Agawam\Agawam School Street Park Playgrou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990600"/>
            <a:ext cx="45878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-76200" y="152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Open Space/Recreation</a:t>
            </a:r>
          </a:p>
        </p:txBody>
      </p:sp>
      <p:pic>
        <p:nvPicPr>
          <p:cNvPr id="36870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whit_os_rec_base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3810000"/>
            <a:ext cx="4583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829050"/>
            <a:ext cx="4610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\\nero\NatPrograms\State and Local Files\Massachusetts\CPA\Photos\Bridgewater\Bridgewater Softball Field Jim Polk, girls softball &amp; Marilee Kenney Hunt, CPC chai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827825"/>
            <a:ext cx="4610100" cy="3065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60738"/>
            <a:ext cx="466248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RAIL TRAIL A3 Low St bridge strollers 6-2-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6248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4876800" y="2052638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Off Road Biking Trails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-76200" y="146050"/>
            <a:ext cx="883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Open Space/Recreation</a:t>
            </a:r>
          </a:p>
        </p:txBody>
      </p:sp>
      <p:pic>
        <p:nvPicPr>
          <p:cNvPr id="37895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3773488"/>
            <a:ext cx="448151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96009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4000" b="1" dirty="0">
                <a:latin typeface="Calibri" pitchFamily="34" charset="0"/>
                <a:cs typeface="Calibri" pitchFamily="34" charset="0"/>
              </a:rPr>
              <a:t>The Coalition Website</a:t>
            </a:r>
            <a:r>
              <a:rPr lang="en-US" sz="4800" b="1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4800" b="1" dirty="0">
                <a:latin typeface="Calibri" pitchFamily="34" charset="0"/>
                <a:cs typeface="Calibri" pitchFamily="34" charset="0"/>
              </a:rPr>
            </a:br>
            <a:r>
              <a:rPr lang="en-US" sz="3200" b="1" dirty="0">
                <a:latin typeface="Calibri" pitchFamily="34" charset="0"/>
                <a:cs typeface="Calibri" pitchFamily="34" charset="0"/>
              </a:rPr>
              <a:t>www.communitypreservation.org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417" y="1196009"/>
            <a:ext cx="820916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43400" y="2177744"/>
            <a:ext cx="814094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3505391">
            <a:off x="5241053" y="1577939"/>
            <a:ext cx="609600" cy="83820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5240"/>
            <a:ext cx="4322763" cy="30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\\nero\NatPrograms\State and Local Files\Massachusetts\CPA\Photos\Nantucket\Nantucket skateboard park with skater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5240"/>
            <a:ext cx="4351655" cy="3032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-76200" y="152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Open Space/Recreation</a:t>
            </a:r>
          </a:p>
        </p:txBody>
      </p:sp>
      <p:pic>
        <p:nvPicPr>
          <p:cNvPr id="38917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175" y="1005840"/>
            <a:ext cx="48228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175" y="3825240"/>
            <a:ext cx="4822825" cy="30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057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Parks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3581400" y="1930400"/>
            <a:ext cx="615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latin typeface="Calibri" pitchFamily="34" charset="0"/>
                <a:ea typeface="Calibri" pitchFamily="34" charset="0"/>
                <a:cs typeface="Calibri" pitchFamily="34" charset="0"/>
              </a:rPr>
              <a:t>Community Gardens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-76200" y="146050"/>
            <a:ext cx="883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Open Space/Recreation</a:t>
            </a: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39624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629025"/>
            <a:ext cx="5181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9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126479" y="4404740"/>
            <a:ext cx="1463040" cy="754380"/>
          </a:xfrm>
          <a:custGeom>
            <a:avLst/>
            <a:gdLst>
              <a:gd name="connsiteX0" fmla="*/ 0 w 1463040"/>
              <a:gd name="connsiteY0" fmla="*/ 0 h 754380"/>
              <a:gd name="connsiteX1" fmla="*/ 1463040 w 1463040"/>
              <a:gd name="connsiteY1" fmla="*/ 0 h 754380"/>
              <a:gd name="connsiteX2" fmla="*/ 1463040 w 1463040"/>
              <a:gd name="connsiteY2" fmla="*/ 754380 h 754380"/>
              <a:gd name="connsiteX3" fmla="*/ 0 w 1463040"/>
              <a:gd name="connsiteY3" fmla="*/ 754380 h 754380"/>
              <a:gd name="connsiteX4" fmla="*/ 0 w 1463040"/>
              <a:gd name="connsiteY4" fmla="*/ 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754380">
                <a:moveTo>
                  <a:pt x="0" y="0"/>
                </a:moveTo>
                <a:lnTo>
                  <a:pt x="1463040" y="0"/>
                </a:lnTo>
                <a:lnTo>
                  <a:pt x="1463040" y="754380"/>
                </a:lnTo>
                <a:lnTo>
                  <a:pt x="0" y="754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b"/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/>
          </a:p>
        </p:txBody>
      </p:sp>
      <p:sp>
        <p:nvSpPr>
          <p:cNvPr id="41988" name="Text Box 14"/>
          <p:cNvSpPr txBox="1">
            <a:spLocks noChangeArrowheads="1"/>
          </p:cNvSpPr>
          <p:nvPr/>
        </p:nvSpPr>
        <p:spPr bwMode="auto">
          <a:xfrm>
            <a:off x="152400" y="3317875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-76200" y="152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Affordable Housing</a:t>
            </a:r>
          </a:p>
        </p:txBody>
      </p:sp>
      <p:pic>
        <p:nvPicPr>
          <p:cNvPr id="4199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-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15"/>
          <p:cNvSpPr txBox="1">
            <a:spLocks noChangeArrowheads="1"/>
          </p:cNvSpPr>
          <p:nvPr/>
        </p:nvSpPr>
        <p:spPr bwMode="auto">
          <a:xfrm>
            <a:off x="4648200" y="4257675"/>
            <a:ext cx="4038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1992" name="TextBox 1"/>
          <p:cNvSpPr txBox="1">
            <a:spLocks noChangeArrowheads="1"/>
          </p:cNvSpPr>
          <p:nvPr/>
        </p:nvSpPr>
        <p:spPr bwMode="auto">
          <a:xfrm>
            <a:off x="428198" y="1765029"/>
            <a:ext cx="348700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 families &amp;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individuals earning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 to 100% of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areawide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median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income</a:t>
            </a:r>
          </a:p>
          <a:p>
            <a:pPr eaLnBrk="1" hangingPunct="1"/>
            <a:endParaRPr lang="en-US" sz="20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"/>
          <a:stretch/>
        </p:blipFill>
        <p:spPr>
          <a:xfrm>
            <a:off x="4495801" y="4038600"/>
            <a:ext cx="464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6" descr="Home Quincy gd 091112-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9050" y="3825082"/>
            <a:ext cx="5026936" cy="30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11" name="Rectangle 12"/>
          <p:cNvSpPr>
            <a:spLocks noChangeArrowheads="1"/>
          </p:cNvSpPr>
          <p:nvPr/>
        </p:nvSpPr>
        <p:spPr bwMode="auto">
          <a:xfrm flipH="1" flipV="1">
            <a:off x="419100" y="5033963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	</a:t>
            </a:r>
            <a:endParaRPr lang="en-US" b="1"/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5410200" y="2052638"/>
            <a:ext cx="280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Housing for Veterans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-76200" y="146050"/>
            <a:ext cx="883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Affordable Housing</a:t>
            </a:r>
          </a:p>
        </p:txBody>
      </p:sp>
      <p:pic>
        <p:nvPicPr>
          <p:cNvPr id="43014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-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751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188" y="3722688"/>
            <a:ext cx="4487862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 rot="10800000" flipV="1">
            <a:off x="838200" y="1864946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Adaptive Reuse of Existing Buildings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-76200" y="146050"/>
            <a:ext cx="883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Affordable Housing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-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1" y="3776787"/>
            <a:ext cx="4800599" cy="3158505"/>
          </a:xfrm>
          <a:prstGeom prst="rect">
            <a:avLst/>
          </a:prstGeom>
        </p:spPr>
      </p:pic>
      <p:pic>
        <p:nvPicPr>
          <p:cNvPr id="8" name="Picture 5" descr="\\NERO\NatPrograms\State and Local Files\Massachusetts\CPA\Photos\Easton\ShovelShop_courtesyeastonhistorica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399" y="979714"/>
            <a:ext cx="2536371" cy="2819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NERO\NatPrograms\State and Local Files\Massachusetts\CPA\Photos\Easton\Ames Shovel Shop 2008 - credit Marc N. Belanger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5"/>
          <a:stretch/>
        </p:blipFill>
        <p:spPr bwMode="auto">
          <a:xfrm>
            <a:off x="6778624" y="979714"/>
            <a:ext cx="2365374" cy="281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799237"/>
            <a:ext cx="4343400" cy="31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 rot="10800000" flipV="1">
            <a:off x="5867400" y="1307536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Meeting Specialized Community Needs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-76200" y="1524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Affordable Housing</a:t>
            </a:r>
          </a:p>
        </p:txBody>
      </p:sp>
      <p:pic>
        <p:nvPicPr>
          <p:cNvPr id="45061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-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8006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838450"/>
            <a:ext cx="43624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2075"/>
            <a:ext cx="48006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-1371600" y="4967288"/>
            <a:ext cx="6307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>
                <a:latin typeface="Arial" charset="0"/>
              </a:rPr>
              <a:t>	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48458" y="1668462"/>
            <a:ext cx="312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Community Involvement</a:t>
            </a:r>
          </a:p>
          <a:p>
            <a:pPr algn="ctr"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and Non-profit Partnerships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-76200" y="146050"/>
            <a:ext cx="883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CPA and Affordable Housing</a:t>
            </a:r>
          </a:p>
        </p:txBody>
      </p:sp>
      <p:pic>
        <p:nvPicPr>
          <p:cNvPr id="46086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-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 descr="Lincoln0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3917950"/>
            <a:ext cx="461486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4" descr="Scituate1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038" y="3916363"/>
            <a:ext cx="4906962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038" y="990600"/>
            <a:ext cx="49069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Questions?</a:t>
            </a:r>
          </a:p>
        </p:txBody>
      </p:sp>
      <p:pic>
        <p:nvPicPr>
          <p:cNvPr id="58371" name="Picture 3" descr="CPA Tractor with Sign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24000" y="5543550"/>
            <a:ext cx="6019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For more information: www.communitypreservation.org </a:t>
            </a:r>
          </a:p>
          <a:p>
            <a:pPr algn="ctr" eaLnBrk="1" hangingPunct="1"/>
            <a:r>
              <a:rPr 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617-367-8998</a:t>
            </a:r>
          </a:p>
          <a:p>
            <a:pPr algn="ctr" eaLnBrk="1" hangingPunct="1"/>
            <a:endParaRPr lang="en-US" sz="28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is 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Community Preservation Act (CPA)?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268" y="1793785"/>
            <a:ext cx="4343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Community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Preservation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Act is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state enabling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legislation passed in 2000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94"/>
          <a:stretch/>
        </p:blipFill>
        <p:spPr bwMode="auto">
          <a:xfrm>
            <a:off x="4558553" y="990599"/>
            <a:ext cx="4568910" cy="290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3873500"/>
            <a:ext cx="456406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4790280" y="4765585"/>
            <a:ext cx="4135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Must be adopted by individual communities at a local ballot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election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4024313"/>
            <a:ext cx="457041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1005840"/>
            <a:ext cx="481171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33850"/>
            <a:ext cx="45735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91"/>
          <a:stretch>
            <a:fillRect/>
          </a:stretch>
        </p:blipFill>
        <p:spPr bwMode="auto">
          <a:xfrm>
            <a:off x="0" y="1005840"/>
            <a:ext cx="45735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1649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Basics of </a:t>
            </a:r>
            <a:r>
              <a:rPr lang="en-US" sz="32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CPA</a:t>
            </a:r>
          </a:p>
          <a:p>
            <a:pPr algn="ctr" eaLnBrk="1" hangingPunct="1"/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Enables communities to establish a local restricted fund for:</a:t>
            </a:r>
          </a:p>
          <a:p>
            <a:pPr algn="ctr" eaLnBrk="1" hangingPunct="1"/>
            <a:endParaRPr lang="en-US" sz="3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3208047" y="1005840"/>
            <a:ext cx="2740024" cy="589184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3208046" y="1600200"/>
            <a:ext cx="274002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50000"/>
              </a:spcAft>
            </a:pPr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Historic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Preservation</a:t>
            </a:r>
          </a:p>
          <a:p>
            <a:pPr algn="ctr" eaLnBrk="1" hangingPunct="1">
              <a:spcAft>
                <a:spcPct val="50000"/>
              </a:spcAft>
            </a:pPr>
            <a:endParaRPr 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Aft>
                <a:spcPct val="50000"/>
              </a:spcAft>
            </a:pPr>
            <a:endParaRPr 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Aft>
                <a:spcPct val="50000"/>
              </a:spcAft>
            </a:pPr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Open Space &amp; Recreation</a:t>
            </a:r>
          </a:p>
          <a:p>
            <a:pPr algn="ctr" eaLnBrk="1" hangingPunct="1">
              <a:spcAft>
                <a:spcPct val="50000"/>
              </a:spcAft>
            </a:pPr>
            <a:endParaRPr lang="en-US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Aft>
                <a:spcPct val="50000"/>
              </a:spcAft>
            </a:pPr>
            <a:endParaRPr 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spcAft>
                <a:spcPct val="50000"/>
              </a:spcAft>
            </a:pPr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Community Housing </a:t>
            </a:r>
          </a:p>
          <a:p>
            <a:pPr algn="ctr" eaLnBrk="1" hangingPunct="1">
              <a:spcAft>
                <a:spcPct val="50000"/>
              </a:spcAft>
            </a:pPr>
            <a:endParaRPr 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065" y="2829414"/>
            <a:ext cx="802335" cy="90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859723" cy="8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6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Calibri"/>
              </a:rPr>
              <a:t>Over Half the State Has Adopted CPA!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8" y="1589404"/>
            <a:ext cx="9144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</a:t>
            </a:r>
            <a:r>
              <a:rPr kumimoji="0" lang="en-US" sz="72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187</a:t>
            </a:r>
            <a:r>
              <a:rPr kumimoji="0" lang="en-US" sz="4800" b="1" i="0" u="none" strike="noStrike" kern="1200" cap="none" spc="0" normalizeH="0" baseline="0" noProof="0" dirty="0">
                <a:ln w="28575">
                  <a:solidFill>
                    <a:srgbClr val="000000"/>
                  </a:solidFill>
                </a:ln>
                <a:solidFill>
                  <a:srgbClr val="A718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Cities and Towns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28575">
                <a:solidFill>
                  <a:srgbClr val="000000"/>
                </a:solidFill>
              </a:ln>
              <a:solidFill>
                <a:srgbClr val="A7180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53%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municipalities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65%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33993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Massachusetts residents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6600" b="1" i="0" u="none" strike="noStrike" kern="1200" cap="none" spc="0" normalizeH="0" baseline="0" noProof="0" dirty="0">
                <a:ln w="28575">
                  <a:solidFill>
                    <a:srgbClr val="00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communities have revoked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4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187 CPA Communities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05840"/>
            <a:ext cx="8858250" cy="585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500" y="1005840"/>
            <a:ext cx="571500" cy="585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" t="9187" b="13348"/>
          <a:stretch/>
        </p:blipFill>
        <p:spPr bwMode="auto">
          <a:xfrm>
            <a:off x="76200" y="1219200"/>
            <a:ext cx="8942938" cy="54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381000" y="30480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286000" y="21336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851771" y="370332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324600" y="385572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443207" y="318135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495800" y="25146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62650" y="333756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812708" y="30480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165059" y="385572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105400" y="3124200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62000" y="3088883"/>
            <a:ext cx="152400" cy="152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1280160"/>
          </a:xfrm>
          <a:prstGeom prst="rect">
            <a:avLst/>
          </a:prstGeom>
          <a:solidFill>
            <a:schemeClr val="bg1">
              <a:alpha val="50195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CPA by the Numbers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(through end of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FY2021)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2209800"/>
            <a:ext cx="7642224" cy="45005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folHlink">
                    <a:alpha val="50195"/>
                  </a:schemeClr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HISTORIC PRESERVATION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6,300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appropriations made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n-US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OPEN SPACE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32,566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acres preserved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n-US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OUTDOOR RECREATION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3,000 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projects funded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AFFORDABLE HOUSING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8,700 housing units created</a:t>
            </a:r>
            <a:endParaRPr lang="en-US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35" y="461089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5817418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3277395"/>
            <a:ext cx="1028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2177258"/>
            <a:ext cx="8318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31845" y="1425285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- Over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14,000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projects approved &amp;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$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2.65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billion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raised -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0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45256" y="1115705"/>
            <a:ext cx="42672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Local Surcharge: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Up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3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 surcharge on local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property tax bills</a:t>
            </a:r>
          </a:p>
          <a:p>
            <a:pPr algn="ctr" eaLnBrk="1" hangingPunct="1">
              <a:spcBef>
                <a:spcPts val="0"/>
              </a:spcBef>
            </a:pPr>
            <a:endParaRPr lang="en-US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State Contribution:</a:t>
            </a:r>
          </a:p>
          <a:p>
            <a:pPr algn="ctr">
              <a:spcBef>
                <a:spcPts val="0"/>
              </a:spcBef>
            </a:pPr>
            <a:r>
              <a:rPr lang="en-US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Annual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distribution from statewide CPA Trust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Fund</a:t>
            </a:r>
            <a:endParaRPr lang="en-US" sz="2000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100584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" y="185582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Basics of CPA – CPA Revenue Sources</a:t>
            </a: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1017494"/>
            <a:ext cx="4586287" cy="27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5771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5288756" y="4469373"/>
            <a:ext cx="31242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Community decides surcharge level and which exemptions to adopt</a:t>
            </a: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31884</TotalTime>
  <Words>1215</Words>
  <Application>Microsoft Office PowerPoint</Application>
  <PresentationFormat>On-screen Show (4:3)</PresentationFormat>
  <Paragraphs>300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Book Antiqua</vt:lpstr>
      <vt:lpstr>Calibri</vt:lpstr>
      <vt:lpstr>Century Gothic</vt:lpstr>
      <vt:lpstr>Times New Roman</vt:lpstr>
      <vt:lpstr>Wingdings</vt:lpstr>
      <vt:lpstr>Wingdings 2</vt:lpstr>
      <vt:lpstr>Default Design</vt:lpstr>
      <vt:lpstr>PowerPoint Presentation</vt:lpstr>
      <vt:lpstr>PowerPoint Presentation</vt:lpstr>
      <vt:lpstr>The Coalition Website www.communitypreservation.org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Trust for Public 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Trust for Public Land</dc:creator>
  <cp:lastModifiedBy>Chase Mack</cp:lastModifiedBy>
  <cp:revision>1547</cp:revision>
  <cp:lastPrinted>2015-06-15T15:59:28Z</cp:lastPrinted>
  <dcterms:created xsi:type="dcterms:W3CDTF">2002-03-14T22:45:49Z</dcterms:created>
  <dcterms:modified xsi:type="dcterms:W3CDTF">2021-12-13T14:55:30Z</dcterms:modified>
</cp:coreProperties>
</file>