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4"/>
  </p:sldMasterIdLst>
  <p:notesMasterIdLst>
    <p:notesMasterId r:id="rId24"/>
  </p:notesMasterIdLst>
  <p:sldIdLst>
    <p:sldId id="263" r:id="rId5"/>
    <p:sldId id="260" r:id="rId6"/>
    <p:sldId id="274" r:id="rId7"/>
    <p:sldId id="259" r:id="rId8"/>
    <p:sldId id="279" r:id="rId9"/>
    <p:sldId id="261" r:id="rId10"/>
    <p:sldId id="280" r:id="rId11"/>
    <p:sldId id="281" r:id="rId12"/>
    <p:sldId id="282" r:id="rId13"/>
    <p:sldId id="283" r:id="rId14"/>
    <p:sldId id="284" r:id="rId15"/>
    <p:sldId id="285" r:id="rId16"/>
    <p:sldId id="273" r:id="rId17"/>
    <p:sldId id="278" r:id="rId18"/>
    <p:sldId id="264" r:id="rId19"/>
    <p:sldId id="265" r:id="rId20"/>
    <p:sldId id="288" r:id="rId21"/>
    <p:sldId id="287"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E2524-087F-41ED-A424-00FFB3B6F1FE}" v="3" dt="2022-04-06T21:08:05.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3E1DF-0EAB-48B1-9160-F1C27512E584}" type="datetimeFigureOut">
              <a:rPr lang="en-US" smtClean="0"/>
              <a:t>4/6/2022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F93B9-5162-40F3-9C68-9154BA2BB2A1}" type="slidenum">
              <a:rPr lang="en-US" smtClean="0"/>
              <a:t>‹#›</a:t>
            </a:fld>
            <a:endParaRPr lang="en-US" dirty="0"/>
          </a:p>
        </p:txBody>
      </p:sp>
    </p:spTree>
    <p:extLst>
      <p:ext uri="{BB962C8B-B14F-4D97-AF65-F5344CB8AC3E}">
        <p14:creationId xmlns:p14="http://schemas.microsoft.com/office/powerpoint/2010/main" val="1277092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83388-F7F5-4168-B71D-1E02B7DBA67F}" type="datetime1">
              <a:rPr lang="en-US" smtClean="0"/>
              <a:t>4/6/2022</a:t>
            </a:fld>
            <a:endParaRPr lang="en-US" dirty="0"/>
          </a:p>
        </p:txBody>
      </p:sp>
      <p:sp>
        <p:nvSpPr>
          <p:cNvPr id="5" name="Footer Placeholder 4"/>
          <p:cNvSpPr>
            <a:spLocks noGrp="1"/>
          </p:cNvSpPr>
          <p:nvPr>
            <p:ph type="ftr" sz="quarter" idx="11"/>
          </p:nvPr>
        </p:nvSpPr>
        <p:spPr/>
        <p:txBody>
          <a:bodyPr/>
          <a:lstStyle/>
          <a:p>
            <a:r>
              <a:rPr lang="en-US" dirty="0"/>
              <a:t>Investor Presentation</a:t>
            </a:r>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65090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1D03B-0396-4E01-AC24-0F3A3BFF16FA}" type="datetime1">
              <a:rPr lang="en-US" smtClean="0"/>
              <a:t>4/6/2022</a:t>
            </a:fld>
            <a:endParaRPr lang="en-US" dirty="0"/>
          </a:p>
        </p:txBody>
      </p:sp>
      <p:sp>
        <p:nvSpPr>
          <p:cNvPr id="5" name="Footer Placeholder 4"/>
          <p:cNvSpPr>
            <a:spLocks noGrp="1"/>
          </p:cNvSpPr>
          <p:nvPr>
            <p:ph type="ftr" sz="quarter" idx="11"/>
          </p:nvPr>
        </p:nvSpPr>
        <p:spPr/>
        <p:txBody>
          <a:bodyPr/>
          <a:lstStyle/>
          <a:p>
            <a:r>
              <a:rPr lang="en-US" dirty="0"/>
              <a:t>Investor Presentation</a:t>
            </a:r>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564158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030D7-A382-4610-8495-155A012828BD}" type="datetime1">
              <a:rPr lang="en-US" smtClean="0"/>
              <a:t>4/6/2022</a:t>
            </a:fld>
            <a:endParaRPr lang="en-US" dirty="0"/>
          </a:p>
        </p:txBody>
      </p:sp>
      <p:sp>
        <p:nvSpPr>
          <p:cNvPr id="5" name="Footer Placeholder 4"/>
          <p:cNvSpPr>
            <a:spLocks noGrp="1"/>
          </p:cNvSpPr>
          <p:nvPr>
            <p:ph type="ftr" sz="quarter" idx="11"/>
          </p:nvPr>
        </p:nvSpPr>
        <p:spPr/>
        <p:txBody>
          <a:bodyPr/>
          <a:lstStyle/>
          <a:p>
            <a:r>
              <a:rPr lang="en-US" dirty="0"/>
              <a:t>Investor Presentation</a:t>
            </a:r>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65398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0D4666-43A8-4632-84BE-A2DDC5B9D7AA}" type="datetime1">
              <a:rPr lang="en-US" smtClean="0"/>
              <a:t>4/6/2022</a:t>
            </a:fld>
            <a:endParaRPr lang="en-US" dirty="0"/>
          </a:p>
        </p:txBody>
      </p:sp>
      <p:sp>
        <p:nvSpPr>
          <p:cNvPr id="5" name="Footer Placeholder 4"/>
          <p:cNvSpPr>
            <a:spLocks noGrp="1"/>
          </p:cNvSpPr>
          <p:nvPr>
            <p:ph type="ftr" sz="quarter" idx="11"/>
          </p:nvPr>
        </p:nvSpPr>
        <p:spPr/>
        <p:txBody>
          <a:bodyPr/>
          <a:lstStyle/>
          <a:p>
            <a:r>
              <a:rPr lang="en-US" dirty="0"/>
              <a:t>Investor Presentation</a:t>
            </a:r>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90313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A4585-00AF-411D-8A57-FA645B86D91E}" type="datetime1">
              <a:rPr lang="en-US" smtClean="0"/>
              <a:t>4/6/2022</a:t>
            </a:fld>
            <a:endParaRPr lang="en-US" dirty="0"/>
          </a:p>
        </p:txBody>
      </p:sp>
      <p:sp>
        <p:nvSpPr>
          <p:cNvPr id="5" name="Footer Placeholder 4"/>
          <p:cNvSpPr>
            <a:spLocks noGrp="1"/>
          </p:cNvSpPr>
          <p:nvPr>
            <p:ph type="ftr" sz="quarter" idx="11"/>
          </p:nvPr>
        </p:nvSpPr>
        <p:spPr/>
        <p:txBody>
          <a:bodyPr/>
          <a:lstStyle/>
          <a:p>
            <a:r>
              <a:rPr lang="en-US" dirty="0"/>
              <a:t>Investor Presentation</a:t>
            </a:r>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77924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895E06-13B0-4742-85B4-A48019529E23}" type="datetime1">
              <a:rPr lang="en-US" smtClean="0"/>
              <a:t>4/6/2022</a:t>
            </a:fld>
            <a:endParaRPr lang="en-US" dirty="0"/>
          </a:p>
        </p:txBody>
      </p:sp>
      <p:sp>
        <p:nvSpPr>
          <p:cNvPr id="6" name="Footer Placeholder 5"/>
          <p:cNvSpPr>
            <a:spLocks noGrp="1"/>
          </p:cNvSpPr>
          <p:nvPr>
            <p:ph type="ftr" sz="quarter" idx="11"/>
          </p:nvPr>
        </p:nvSpPr>
        <p:spPr/>
        <p:txBody>
          <a:bodyPr/>
          <a:lstStyle/>
          <a:p>
            <a:r>
              <a:rPr lang="en-US" dirty="0"/>
              <a:t>Investor Presentation</a:t>
            </a:r>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19533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BED0C5-07D5-4E92-B19E-1585846B00A6}" type="datetime1">
              <a:rPr lang="en-US" smtClean="0"/>
              <a:t>4/6/2022</a:t>
            </a:fld>
            <a:endParaRPr lang="en-US" dirty="0"/>
          </a:p>
        </p:txBody>
      </p:sp>
      <p:sp>
        <p:nvSpPr>
          <p:cNvPr id="8" name="Footer Placeholder 7"/>
          <p:cNvSpPr>
            <a:spLocks noGrp="1"/>
          </p:cNvSpPr>
          <p:nvPr>
            <p:ph type="ftr" sz="quarter" idx="11"/>
          </p:nvPr>
        </p:nvSpPr>
        <p:spPr/>
        <p:txBody>
          <a:bodyPr/>
          <a:lstStyle/>
          <a:p>
            <a:r>
              <a:rPr lang="en-US" dirty="0"/>
              <a:t>Investor Presentation</a:t>
            </a:r>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96010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03666F-7103-40C6-99DD-43618681FC58}" type="datetime1">
              <a:rPr lang="en-US" smtClean="0"/>
              <a:t>4/6/2022</a:t>
            </a:fld>
            <a:endParaRPr lang="en-US" dirty="0"/>
          </a:p>
        </p:txBody>
      </p:sp>
      <p:sp>
        <p:nvSpPr>
          <p:cNvPr id="4" name="Footer Placeholder 3"/>
          <p:cNvSpPr>
            <a:spLocks noGrp="1"/>
          </p:cNvSpPr>
          <p:nvPr>
            <p:ph type="ftr" sz="quarter" idx="11"/>
          </p:nvPr>
        </p:nvSpPr>
        <p:spPr/>
        <p:txBody>
          <a:bodyPr/>
          <a:lstStyle/>
          <a:p>
            <a:r>
              <a:rPr lang="en-US" dirty="0"/>
              <a:t>Investor Presentation</a:t>
            </a:r>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59247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D0D1C-6DE2-40D5-89C3-F64887027EE7}" type="datetime1">
              <a:rPr lang="en-US" smtClean="0"/>
              <a:t>4/6/2022</a:t>
            </a:fld>
            <a:endParaRPr lang="en-US" dirty="0"/>
          </a:p>
        </p:txBody>
      </p:sp>
      <p:sp>
        <p:nvSpPr>
          <p:cNvPr id="3" name="Footer Placeholder 2"/>
          <p:cNvSpPr>
            <a:spLocks noGrp="1"/>
          </p:cNvSpPr>
          <p:nvPr>
            <p:ph type="ftr" sz="quarter" idx="11"/>
          </p:nvPr>
        </p:nvSpPr>
        <p:spPr/>
        <p:txBody>
          <a:bodyPr/>
          <a:lstStyle/>
          <a:p>
            <a:r>
              <a:rPr lang="en-US" dirty="0"/>
              <a:t>Investor Presentation</a:t>
            </a:r>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774321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469547-39F6-4292-9C9F-8F4C807B161B}" type="datetime1">
              <a:rPr lang="en-US" smtClean="0"/>
              <a:t>4/6/2022</a:t>
            </a:fld>
            <a:endParaRPr lang="en-US" dirty="0"/>
          </a:p>
        </p:txBody>
      </p:sp>
      <p:sp>
        <p:nvSpPr>
          <p:cNvPr id="6" name="Footer Placeholder 5"/>
          <p:cNvSpPr>
            <a:spLocks noGrp="1"/>
          </p:cNvSpPr>
          <p:nvPr>
            <p:ph type="ftr" sz="quarter" idx="11"/>
          </p:nvPr>
        </p:nvSpPr>
        <p:spPr/>
        <p:txBody>
          <a:bodyPr/>
          <a:lstStyle/>
          <a:p>
            <a:r>
              <a:rPr lang="en-US" dirty="0"/>
              <a:t>Investor Presentation</a:t>
            </a:r>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0877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54D143-5C38-47C8-97FB-EB6812E3D0E1}" type="datetime1">
              <a:rPr lang="en-US" smtClean="0"/>
              <a:t>4/6/2022</a:t>
            </a:fld>
            <a:endParaRPr lang="en-US" dirty="0"/>
          </a:p>
        </p:txBody>
      </p:sp>
      <p:sp>
        <p:nvSpPr>
          <p:cNvPr id="6" name="Footer Placeholder 5"/>
          <p:cNvSpPr>
            <a:spLocks noGrp="1"/>
          </p:cNvSpPr>
          <p:nvPr>
            <p:ph type="ftr" sz="quarter" idx="11"/>
          </p:nvPr>
        </p:nvSpPr>
        <p:spPr/>
        <p:txBody>
          <a:bodyPr/>
          <a:lstStyle/>
          <a:p>
            <a:r>
              <a:rPr lang="en-US" dirty="0"/>
              <a:t>Investor Presentation</a:t>
            </a:r>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66424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CB82A-2FFA-4F20-A6F8-38CBBEDD7FDA}" type="datetime1">
              <a:rPr lang="en-US" smtClean="0"/>
              <a:t>4/6/2022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Investor Presentation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29906182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cnastores.com/" TargetMode="External"/><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green plant&#10;&#10;Description automatically generated">
            <a:extLst>
              <a:ext uri="{FF2B5EF4-FFF2-40B4-BE49-F238E27FC236}">
                <a16:creationId xmlns:a16="http://schemas.microsoft.com/office/drawing/2014/main" id="{EBDC60AA-53D0-4F04-8F62-DB534A138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2C8B766-D020-4E27-85A4-DD8F8CD4D0CA}"/>
              </a:ext>
            </a:extLst>
          </p:cNvPr>
          <p:cNvSpPr txBox="1"/>
          <p:nvPr/>
        </p:nvSpPr>
        <p:spPr>
          <a:xfrm>
            <a:off x="7072999" y="3727463"/>
            <a:ext cx="4959057" cy="2889114"/>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5400" b="1" dirty="0">
                <a:latin typeface="+mj-lt"/>
                <a:ea typeface="+mj-ea"/>
                <a:cs typeface="+mj-cs"/>
              </a:rPr>
              <a:t>Winchendon, MA</a:t>
            </a:r>
          </a:p>
          <a:p>
            <a:pPr defTabSz="914400">
              <a:lnSpc>
                <a:spcPct val="90000"/>
              </a:lnSpc>
              <a:spcBef>
                <a:spcPct val="0"/>
              </a:spcBef>
              <a:spcAft>
                <a:spcPts val="600"/>
              </a:spcAft>
            </a:pPr>
            <a:r>
              <a:rPr lang="en-US" sz="5400" b="1" dirty="0">
                <a:latin typeface="+mj-lt"/>
                <a:ea typeface="+mj-ea"/>
                <a:cs typeface="+mj-cs"/>
              </a:rPr>
              <a:t>Cultivation and Manufacturing Facility</a:t>
            </a:r>
          </a:p>
        </p:txBody>
      </p:sp>
      <p:sp>
        <p:nvSpPr>
          <p:cNvPr id="32" name="Freeform: Shape 3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computer, computer, sitting, dark&#10;&#10;Description automatically generated">
            <a:extLst>
              <a:ext uri="{FF2B5EF4-FFF2-40B4-BE49-F238E27FC236}">
                <a16:creationId xmlns:a16="http://schemas.microsoft.com/office/drawing/2014/main" id="{1F3849CD-6EDA-4F2A-8C88-DF8EF8F1C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52" y="857204"/>
            <a:ext cx="5153484" cy="5143592"/>
          </a:xfrm>
          <a:prstGeom prst="rect">
            <a:avLst/>
          </a:prstGeom>
        </p:spPr>
      </p:pic>
    </p:spTree>
    <p:extLst>
      <p:ext uri="{BB962C8B-B14F-4D97-AF65-F5344CB8AC3E}">
        <p14:creationId xmlns:p14="http://schemas.microsoft.com/office/powerpoint/2010/main" val="181767384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2C8B766-D020-4E27-85A4-DD8F8CD4D0CA}"/>
              </a:ext>
            </a:extLst>
          </p:cNvPr>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800" b="1" dirty="0">
                <a:latin typeface="+mj-lt"/>
                <a:ea typeface="+mj-ea"/>
                <a:cs typeface="+mj-cs"/>
              </a:rPr>
              <a:t>CNA Stores Vision for our Winchendon, MA Facility</a:t>
            </a:r>
          </a:p>
        </p:txBody>
      </p:sp>
      <p:sp>
        <p:nvSpPr>
          <p:cNvPr id="4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EF50027-394A-449C-94E9-1D6B141BE903}"/>
              </a:ext>
            </a:extLst>
          </p:cNvPr>
          <p:cNvSpPr txBox="1"/>
          <p:nvPr/>
        </p:nvSpPr>
        <p:spPr>
          <a:xfrm>
            <a:off x="640080" y="2872899"/>
            <a:ext cx="4243589" cy="3320668"/>
          </a:xfrm>
          <a:prstGeom prst="rect">
            <a:avLst/>
          </a:prstGeom>
        </p:spPr>
        <p:txBody>
          <a:bodyPr vert="horz" lIns="91440" tIns="45720" rIns="91440" bIns="45720" rtlCol="0">
            <a:normAutofit/>
          </a:bodyPr>
          <a:lstStyle/>
          <a:p>
            <a:pPr lvl="1" indent="-228600" defTabSz="914400">
              <a:lnSpc>
                <a:spcPct val="90000"/>
              </a:lnSpc>
              <a:spcAft>
                <a:spcPts val="600"/>
              </a:spcAft>
              <a:buFont typeface="Arial" panose="020B0604020202020204" pitchFamily="34" charset="0"/>
              <a:buChar char="•"/>
            </a:pPr>
            <a:r>
              <a:rPr lang="en-US" sz="2200" dirty="0"/>
              <a:t>Vertical Farming</a:t>
            </a:r>
          </a:p>
          <a:p>
            <a:pPr lvl="1" indent="-228600" defTabSz="914400">
              <a:lnSpc>
                <a:spcPct val="90000"/>
              </a:lnSpc>
              <a:spcAft>
                <a:spcPts val="600"/>
              </a:spcAft>
              <a:buFont typeface="Arial" panose="020B0604020202020204" pitchFamily="34" charset="0"/>
              <a:buChar char="•"/>
            </a:pPr>
            <a:r>
              <a:rPr lang="en-US" sz="2200" dirty="0"/>
              <a:t>Water Cooled LED lights</a:t>
            </a:r>
          </a:p>
          <a:p>
            <a:pPr lvl="1" indent="-228600" defTabSz="914400">
              <a:lnSpc>
                <a:spcPct val="90000"/>
              </a:lnSpc>
              <a:spcAft>
                <a:spcPts val="600"/>
              </a:spcAft>
              <a:buFont typeface="Arial" panose="020B0604020202020204" pitchFamily="34" charset="0"/>
              <a:buChar char="•"/>
            </a:pPr>
            <a:r>
              <a:rPr lang="en-US" sz="2200" dirty="0"/>
              <a:t>Capture and reuse the condensate</a:t>
            </a:r>
          </a:p>
          <a:p>
            <a:pPr lvl="1" indent="-228600" defTabSz="914400">
              <a:lnSpc>
                <a:spcPct val="90000"/>
              </a:lnSpc>
              <a:spcAft>
                <a:spcPts val="600"/>
              </a:spcAft>
              <a:buFont typeface="Arial" panose="020B0604020202020204" pitchFamily="34" charset="0"/>
              <a:buChar char="•"/>
            </a:pPr>
            <a:r>
              <a:rPr lang="en-US" sz="2200" dirty="0"/>
              <a:t>Driven by automation and AI</a:t>
            </a:r>
          </a:p>
          <a:p>
            <a:pPr lvl="1" indent="-228600" defTabSz="914400">
              <a:lnSpc>
                <a:spcPct val="90000"/>
              </a:lnSpc>
              <a:spcAft>
                <a:spcPts val="600"/>
              </a:spcAft>
              <a:buFont typeface="Arial" panose="020B0604020202020204" pitchFamily="34" charset="0"/>
              <a:buChar char="•"/>
            </a:pPr>
            <a:r>
              <a:rPr lang="en-US" sz="2200" dirty="0"/>
              <a:t>Focused on Energy Efficiency</a:t>
            </a:r>
          </a:p>
          <a:p>
            <a:pPr lvl="1" indent="-228600" defTabSz="914400">
              <a:lnSpc>
                <a:spcPct val="90000"/>
              </a:lnSpc>
              <a:spcAft>
                <a:spcPts val="600"/>
              </a:spcAft>
              <a:buFont typeface="Arial" panose="020B0604020202020204" pitchFamily="34" charset="0"/>
              <a:buChar char="•"/>
            </a:pPr>
            <a:r>
              <a:rPr lang="en-US" sz="2200" dirty="0"/>
              <a:t>Solar power on site for our facility</a:t>
            </a:r>
          </a:p>
        </p:txBody>
      </p:sp>
      <p:pic>
        <p:nvPicPr>
          <p:cNvPr id="11" name="Content Placeholder 3">
            <a:extLst>
              <a:ext uri="{FF2B5EF4-FFF2-40B4-BE49-F238E27FC236}">
                <a16:creationId xmlns:a16="http://schemas.microsoft.com/office/drawing/2014/main" id="{0632323F-9A19-4564-9321-2D38185CFC0A}"/>
              </a:ext>
            </a:extLst>
          </p:cNvPr>
          <p:cNvPicPr>
            <a:picLocks noChangeAspect="1"/>
          </p:cNvPicPr>
          <p:nvPr/>
        </p:nvPicPr>
        <p:blipFill rotWithShape="1">
          <a:blip r:embed="rId2"/>
          <a:srcRect l="18028" r="1802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7058" y="5737127"/>
            <a:ext cx="871148" cy="869476"/>
          </a:xfrm>
          <a:prstGeom prst="rect">
            <a:avLst/>
          </a:prstGeom>
        </p:spPr>
      </p:pic>
    </p:spTree>
    <p:extLst>
      <p:ext uri="{BB962C8B-B14F-4D97-AF65-F5344CB8AC3E}">
        <p14:creationId xmlns:p14="http://schemas.microsoft.com/office/powerpoint/2010/main" val="1633534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2C8B766-D020-4E27-85A4-DD8F8CD4D0CA}"/>
              </a:ext>
            </a:extLst>
          </p:cNvPr>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b="1" dirty="0">
                <a:latin typeface="+mj-lt"/>
                <a:ea typeface="+mj-ea"/>
                <a:cs typeface="+mj-cs"/>
              </a:rPr>
              <a:t>CNA Stores Physical Security Plan</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EF50027-394A-449C-94E9-1D6B141BE903}"/>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marL="342900" indent="-228600" defTabSz="914400">
              <a:lnSpc>
                <a:spcPct val="90000"/>
              </a:lnSpc>
              <a:spcAft>
                <a:spcPts val="600"/>
              </a:spcAft>
              <a:buClr>
                <a:srgbClr val="00B050"/>
              </a:buClr>
              <a:buFont typeface="Arial" panose="020B0604020202020204" pitchFamily="34" charset="0"/>
              <a:buChar char="•"/>
            </a:pPr>
            <a:r>
              <a:rPr lang="en-US" sz="2000" dirty="0"/>
              <a:t>Crime prevention through environmental design (CPTED)</a:t>
            </a:r>
          </a:p>
          <a:p>
            <a:pPr marL="342900" indent="-228600" defTabSz="914400">
              <a:lnSpc>
                <a:spcPct val="90000"/>
              </a:lnSpc>
              <a:spcAft>
                <a:spcPts val="600"/>
              </a:spcAft>
              <a:buClr>
                <a:srgbClr val="00B050"/>
              </a:buClr>
              <a:buFont typeface="Arial" panose="020B0604020202020204" pitchFamily="34" charset="0"/>
              <a:buChar char="•"/>
            </a:pPr>
            <a:r>
              <a:rPr lang="en-US" sz="2000" dirty="0"/>
              <a:t>Closed-Circuit Video Surveillance</a:t>
            </a:r>
          </a:p>
          <a:p>
            <a:pPr marL="342900" indent="-228600" defTabSz="914400">
              <a:lnSpc>
                <a:spcPct val="90000"/>
              </a:lnSpc>
              <a:spcAft>
                <a:spcPts val="600"/>
              </a:spcAft>
              <a:buClr>
                <a:srgbClr val="00B050"/>
              </a:buClr>
              <a:buFont typeface="Arial" panose="020B0604020202020204" pitchFamily="34" charset="0"/>
              <a:buChar char="•"/>
            </a:pPr>
            <a:r>
              <a:rPr lang="en-US" sz="2000" dirty="0"/>
              <a:t>Alarm Systems which will be monitored 24/7/365</a:t>
            </a:r>
          </a:p>
          <a:p>
            <a:pPr marL="342900" indent="-228600" defTabSz="914400">
              <a:lnSpc>
                <a:spcPct val="90000"/>
              </a:lnSpc>
              <a:spcAft>
                <a:spcPts val="600"/>
              </a:spcAft>
              <a:buClr>
                <a:srgbClr val="00B050"/>
              </a:buClr>
              <a:buFont typeface="Arial" panose="020B0604020202020204" pitchFamily="34" charset="0"/>
              <a:buChar char="•"/>
            </a:pPr>
            <a:r>
              <a:rPr lang="en-US" sz="2000" dirty="0"/>
              <a:t>Bio-Metric Electronic Access Control</a:t>
            </a:r>
          </a:p>
          <a:p>
            <a:pPr marL="342900" indent="-228600" defTabSz="914400">
              <a:lnSpc>
                <a:spcPct val="90000"/>
              </a:lnSpc>
              <a:spcAft>
                <a:spcPts val="600"/>
              </a:spcAft>
              <a:buClr>
                <a:srgbClr val="00B050"/>
              </a:buClr>
              <a:buFont typeface="Arial" panose="020B0604020202020204" pitchFamily="34" charset="0"/>
              <a:buChar char="•"/>
            </a:pPr>
            <a:r>
              <a:rPr lang="en-US" sz="2000" dirty="0"/>
              <a:t>Safe Transportation Procedures</a:t>
            </a:r>
          </a:p>
          <a:p>
            <a:pPr marL="342900" indent="-228600" defTabSz="914400">
              <a:lnSpc>
                <a:spcPct val="90000"/>
              </a:lnSpc>
              <a:spcAft>
                <a:spcPts val="600"/>
              </a:spcAft>
              <a:buClr>
                <a:srgbClr val="00B050"/>
              </a:buClr>
              <a:buFont typeface="Arial" panose="020B0604020202020204" pitchFamily="34" charset="0"/>
              <a:buChar char="•"/>
            </a:pPr>
            <a:r>
              <a:rPr lang="en-US" sz="2000" dirty="0"/>
              <a:t>Minimal Signage </a:t>
            </a:r>
          </a:p>
          <a:p>
            <a:pPr marL="342900" indent="-228600" defTabSz="914400">
              <a:lnSpc>
                <a:spcPct val="90000"/>
              </a:lnSpc>
              <a:spcAft>
                <a:spcPts val="600"/>
              </a:spcAft>
              <a:buClr>
                <a:srgbClr val="00B050"/>
              </a:buClr>
              <a:buFont typeface="Arial" panose="020B0604020202020204" pitchFamily="34" charset="0"/>
              <a:buChar char="•"/>
            </a:pPr>
            <a:r>
              <a:rPr lang="en-US" sz="2000" dirty="0"/>
              <a:t>Seed-To-Sale software to limit diversion to minors</a:t>
            </a:r>
          </a:p>
        </p:txBody>
      </p:sp>
      <p:pic>
        <p:nvPicPr>
          <p:cNvPr id="3" name="Picture 2" descr="A room filled with furniture and a large building&#10;&#10;Description automatically generated">
            <a:extLst>
              <a:ext uri="{FF2B5EF4-FFF2-40B4-BE49-F238E27FC236}">
                <a16:creationId xmlns:a16="http://schemas.microsoft.com/office/drawing/2014/main" id="{554A7AD7-40B7-4059-BBAD-39587165693E}"/>
              </a:ext>
            </a:extLst>
          </p:cNvPr>
          <p:cNvPicPr>
            <a:picLocks noChangeAspect="1"/>
          </p:cNvPicPr>
          <p:nvPr/>
        </p:nvPicPr>
        <p:blipFill rotWithShape="1">
          <a:blip r:embed="rId2">
            <a:extLst>
              <a:ext uri="{28A0092B-C50C-407E-A947-70E740481C1C}">
                <a14:useLocalDpi xmlns:a14="http://schemas.microsoft.com/office/drawing/2010/main" val="0"/>
              </a:ext>
            </a:extLst>
          </a:blip>
          <a:srcRect l="25928" r="176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7058" y="5737127"/>
            <a:ext cx="871148" cy="869476"/>
          </a:xfrm>
          <a:prstGeom prst="rect">
            <a:avLst/>
          </a:prstGeom>
        </p:spPr>
      </p:pic>
    </p:spTree>
    <p:extLst>
      <p:ext uri="{BB962C8B-B14F-4D97-AF65-F5344CB8AC3E}">
        <p14:creationId xmlns:p14="http://schemas.microsoft.com/office/powerpoint/2010/main" val="141459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2C8B766-D020-4E27-85A4-DD8F8CD4D0CA}"/>
              </a:ext>
            </a:extLst>
          </p:cNvPr>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b="1" dirty="0">
                <a:latin typeface="+mj-lt"/>
                <a:ea typeface="+mj-ea"/>
                <a:cs typeface="+mj-cs"/>
              </a:rPr>
              <a:t>Positive Community Impact</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EF50027-394A-449C-94E9-1D6B141BE903}"/>
              </a:ext>
            </a:extLst>
          </p:cNvPr>
          <p:cNvSpPr txBox="1"/>
          <p:nvPr/>
        </p:nvSpPr>
        <p:spPr>
          <a:xfrm>
            <a:off x="640080" y="2872899"/>
            <a:ext cx="4813269" cy="3659732"/>
          </a:xfrm>
          <a:prstGeom prst="rect">
            <a:avLst/>
          </a:prstGeom>
        </p:spPr>
        <p:txBody>
          <a:bodyPr vert="horz" lIns="91440" tIns="45720" rIns="91440" bIns="45720" rtlCol="0">
            <a:normAutofit/>
          </a:bodyPr>
          <a:lstStyle/>
          <a:p>
            <a:pPr marL="342900" indent="-228600" defTabSz="914400">
              <a:lnSpc>
                <a:spcPct val="90000"/>
              </a:lnSpc>
              <a:spcAft>
                <a:spcPts val="600"/>
              </a:spcAft>
              <a:buClr>
                <a:srgbClr val="00B050"/>
              </a:buClr>
              <a:buFont typeface="Arial" panose="020B0604020202020204" pitchFamily="34" charset="0"/>
              <a:buChar char="•"/>
            </a:pPr>
            <a:r>
              <a:rPr lang="en-US" sz="1600" b="1" dirty="0"/>
              <a:t>Gross Wholesale Contributions in the amount of 3 percent (potential to exceed $1 million)</a:t>
            </a:r>
          </a:p>
          <a:p>
            <a:pPr marL="342900" indent="-228600" defTabSz="914400">
              <a:lnSpc>
                <a:spcPct val="90000"/>
              </a:lnSpc>
              <a:spcAft>
                <a:spcPts val="600"/>
              </a:spcAft>
              <a:buClr>
                <a:srgbClr val="00B050"/>
              </a:buClr>
              <a:buFont typeface="Arial" panose="020B0604020202020204" pitchFamily="34" charset="0"/>
              <a:buChar char="•"/>
            </a:pPr>
            <a:r>
              <a:rPr lang="en-US" sz="1600" b="1" dirty="0"/>
              <a:t>$25,000 worth of Donations to local charities.</a:t>
            </a:r>
          </a:p>
          <a:p>
            <a:pPr marL="342900" indent="-228600" defTabSz="914400">
              <a:lnSpc>
                <a:spcPct val="90000"/>
              </a:lnSpc>
              <a:spcAft>
                <a:spcPts val="600"/>
              </a:spcAft>
              <a:buClr>
                <a:srgbClr val="00B050"/>
              </a:buClr>
              <a:buFont typeface="Arial" panose="020B0604020202020204" pitchFamily="34" charset="0"/>
              <a:buChar char="•"/>
            </a:pPr>
            <a:r>
              <a:rPr lang="en-US" sz="1600" b="1" dirty="0"/>
              <a:t>100 Community Volunteer Hours</a:t>
            </a:r>
          </a:p>
          <a:p>
            <a:pPr marL="342900" indent="-228600" defTabSz="914400">
              <a:lnSpc>
                <a:spcPct val="90000"/>
              </a:lnSpc>
              <a:spcAft>
                <a:spcPts val="600"/>
              </a:spcAft>
              <a:buClr>
                <a:srgbClr val="00B050"/>
              </a:buClr>
              <a:buFont typeface="Arial" panose="020B0604020202020204" pitchFamily="34" charset="0"/>
              <a:buChar char="•"/>
            </a:pPr>
            <a:r>
              <a:rPr lang="en-US" sz="1600" b="1" dirty="0"/>
              <a:t>Local Vendor Participation </a:t>
            </a:r>
          </a:p>
          <a:p>
            <a:pPr marL="342900" indent="-228600" defTabSz="914400">
              <a:lnSpc>
                <a:spcPct val="90000"/>
              </a:lnSpc>
              <a:spcAft>
                <a:spcPts val="600"/>
              </a:spcAft>
              <a:buClr>
                <a:srgbClr val="00B050"/>
              </a:buClr>
              <a:buFont typeface="Arial" panose="020B0604020202020204" pitchFamily="34" charset="0"/>
              <a:buChar char="•"/>
            </a:pPr>
            <a:r>
              <a:rPr lang="en-US" sz="1600" b="1" dirty="0"/>
              <a:t>Employment opportunities for the citizens of Winchendon </a:t>
            </a:r>
          </a:p>
          <a:p>
            <a:pPr marL="342900" indent="-228600" defTabSz="914400">
              <a:lnSpc>
                <a:spcPct val="90000"/>
              </a:lnSpc>
              <a:spcAft>
                <a:spcPts val="600"/>
              </a:spcAft>
              <a:buClr>
                <a:srgbClr val="00B050"/>
              </a:buClr>
              <a:buFont typeface="Arial" panose="020B0604020202020204" pitchFamily="34" charset="0"/>
              <a:buChar char="•"/>
            </a:pPr>
            <a:r>
              <a:rPr lang="en-US" sz="1600" b="1" dirty="0"/>
              <a:t>Operational hours monitored by security officer</a:t>
            </a:r>
          </a:p>
          <a:p>
            <a:pPr marL="342900" indent="-228600" defTabSz="914400">
              <a:lnSpc>
                <a:spcPct val="90000"/>
              </a:lnSpc>
              <a:spcAft>
                <a:spcPts val="600"/>
              </a:spcAft>
              <a:buClr>
                <a:srgbClr val="00B050"/>
              </a:buClr>
              <a:buFont typeface="Arial" panose="020B0604020202020204" pitchFamily="34" charset="0"/>
              <a:buChar char="•"/>
            </a:pPr>
            <a:r>
              <a:rPr lang="en-US" sz="1600" b="1" dirty="0"/>
              <a:t>Creating jobs for Veterans and locals</a:t>
            </a:r>
          </a:p>
          <a:p>
            <a:pPr marL="342900" indent="-228600" defTabSz="914400">
              <a:lnSpc>
                <a:spcPct val="90000"/>
              </a:lnSpc>
              <a:spcAft>
                <a:spcPts val="600"/>
              </a:spcAft>
              <a:buClr>
                <a:srgbClr val="00B050"/>
              </a:buClr>
              <a:buFont typeface="Arial" panose="020B0604020202020204" pitchFamily="34" charset="0"/>
              <a:buChar char="•"/>
            </a:pPr>
            <a:r>
              <a:rPr lang="en-US" sz="1600" b="1" dirty="0"/>
              <a:t>U.S. Veteran-Led Company</a:t>
            </a:r>
          </a:p>
          <a:p>
            <a:pPr marL="742950" lvl="1" indent="-228600" defTabSz="914400">
              <a:lnSpc>
                <a:spcPct val="90000"/>
              </a:lnSpc>
              <a:spcAft>
                <a:spcPts val="600"/>
              </a:spcAft>
              <a:buFont typeface="Arial" panose="020B0604020202020204" pitchFamily="34" charset="0"/>
              <a:buChar char="•"/>
            </a:pPr>
            <a:endParaRPr lang="en-US" sz="1500" dirty="0"/>
          </a:p>
          <a:p>
            <a:pPr lvl="1" indent="-228600" defTabSz="914400">
              <a:lnSpc>
                <a:spcPct val="90000"/>
              </a:lnSpc>
              <a:spcAft>
                <a:spcPts val="600"/>
              </a:spcAft>
              <a:buFont typeface="Arial" panose="020B0604020202020204" pitchFamily="34" charset="0"/>
              <a:buChar char="•"/>
            </a:pPr>
            <a:endParaRPr lang="en-US" sz="1500" dirty="0"/>
          </a:p>
        </p:txBody>
      </p:sp>
      <p:pic>
        <p:nvPicPr>
          <p:cNvPr id="6" name="Picture 5" descr="A close up of a green plant&#10;&#10;Description automatically generated">
            <a:extLst>
              <a:ext uri="{FF2B5EF4-FFF2-40B4-BE49-F238E27FC236}">
                <a16:creationId xmlns:a16="http://schemas.microsoft.com/office/drawing/2014/main" id="{A8B887C6-EA6C-4B1F-94A7-D698F46CABEC}"/>
              </a:ext>
            </a:extLst>
          </p:cNvPr>
          <p:cNvPicPr>
            <a:picLocks noChangeAspect="1"/>
          </p:cNvPicPr>
          <p:nvPr/>
        </p:nvPicPr>
        <p:blipFill rotWithShape="1">
          <a:blip r:embed="rId2">
            <a:extLst>
              <a:ext uri="{28A0092B-C50C-407E-A947-70E740481C1C}">
                <a14:useLocalDpi xmlns:a14="http://schemas.microsoft.com/office/drawing/2010/main" val="0"/>
              </a:ext>
            </a:extLst>
          </a:blip>
          <a:srcRect l="5715"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7058" y="5737127"/>
            <a:ext cx="871148" cy="869476"/>
          </a:xfrm>
          <a:prstGeom prst="rect">
            <a:avLst/>
          </a:prstGeom>
        </p:spPr>
      </p:pic>
    </p:spTree>
    <p:extLst>
      <p:ext uri="{BB962C8B-B14F-4D97-AF65-F5344CB8AC3E}">
        <p14:creationId xmlns:p14="http://schemas.microsoft.com/office/powerpoint/2010/main" val="198617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green plant&#10;&#10;Description automatically generated">
            <a:extLst>
              <a:ext uri="{FF2B5EF4-FFF2-40B4-BE49-F238E27FC236}">
                <a16:creationId xmlns:a16="http://schemas.microsoft.com/office/drawing/2014/main" id="{A57E2140-A421-4273-8DFA-55E7FCD67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2C8B766-D020-4E27-85A4-DD8F8CD4D0CA}"/>
              </a:ext>
            </a:extLst>
          </p:cNvPr>
          <p:cNvSpPr txBox="1"/>
          <p:nvPr/>
        </p:nvSpPr>
        <p:spPr>
          <a:xfrm>
            <a:off x="7464614" y="1783959"/>
            <a:ext cx="4087306" cy="28891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b="1" dirty="0">
                <a:latin typeface="+mj-lt"/>
                <a:ea typeface="+mj-ea"/>
                <a:cs typeface="+mj-cs"/>
              </a:rPr>
              <a:t>The Team</a:t>
            </a:r>
          </a:p>
        </p:txBody>
      </p:sp>
      <p:sp>
        <p:nvSpPr>
          <p:cNvPr id="32" name="Freeform: Shape 3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computer, computer, sitting, dark&#10;&#10;Description automatically generated">
            <a:extLst>
              <a:ext uri="{FF2B5EF4-FFF2-40B4-BE49-F238E27FC236}">
                <a16:creationId xmlns:a16="http://schemas.microsoft.com/office/drawing/2014/main" id="{1F3849CD-6EDA-4F2A-8C88-DF8EF8F1C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52" y="857204"/>
            <a:ext cx="5153484" cy="5143592"/>
          </a:xfrm>
          <a:prstGeom prst="rect">
            <a:avLst/>
          </a:prstGeom>
        </p:spPr>
      </p:pic>
    </p:spTree>
    <p:extLst>
      <p:ext uri="{BB962C8B-B14F-4D97-AF65-F5344CB8AC3E}">
        <p14:creationId xmlns:p14="http://schemas.microsoft.com/office/powerpoint/2010/main" val="413836764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CNA Stores Team</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40" y="5898717"/>
            <a:ext cx="871148" cy="869476"/>
          </a:xfrm>
          <a:prstGeom prst="rect">
            <a:avLst/>
          </a:prstGeom>
        </p:spPr>
      </p:pic>
      <p:sp>
        <p:nvSpPr>
          <p:cNvPr id="6" name="TextBox 5">
            <a:extLst>
              <a:ext uri="{FF2B5EF4-FFF2-40B4-BE49-F238E27FC236}">
                <a16:creationId xmlns:a16="http://schemas.microsoft.com/office/drawing/2014/main" id="{567EF8CF-2BA2-4DE3-AEB8-BB30334FEE81}"/>
              </a:ext>
            </a:extLst>
          </p:cNvPr>
          <p:cNvSpPr txBox="1"/>
          <p:nvPr/>
        </p:nvSpPr>
        <p:spPr>
          <a:xfrm>
            <a:off x="613796" y="1497590"/>
            <a:ext cx="7959836" cy="2220288"/>
          </a:xfrm>
          <a:prstGeom prst="rect">
            <a:avLst/>
          </a:prstGeom>
          <a:noFill/>
        </p:spPr>
        <p:txBody>
          <a:bodyPr wrap="square" rtlCol="0">
            <a:spAutoFit/>
          </a:bodyPr>
          <a:lstStyle/>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solidFill>
                  <a:prstClr val="black"/>
                </a:solidFill>
              </a:rPr>
              <a:t>Robert DiFazio, Chief Executive Officer</a:t>
            </a:r>
          </a:p>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solidFill>
                  <a:prstClr val="black"/>
                </a:solidFill>
              </a:rPr>
              <a:t>Billie Haggard, Co-Founder</a:t>
            </a:r>
          </a:p>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t>Michele Whitley, Chief Operations Officer</a:t>
            </a:r>
          </a:p>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t>Dan Magoon, Director of Security</a:t>
            </a:r>
            <a:endParaRPr lang="en-US" sz="2000" dirty="0"/>
          </a:p>
        </p:txBody>
      </p:sp>
    </p:spTree>
    <p:extLst>
      <p:ext uri="{BB962C8B-B14F-4D97-AF65-F5344CB8AC3E}">
        <p14:creationId xmlns:p14="http://schemas.microsoft.com/office/powerpoint/2010/main" val="1710755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Executive Team</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40" y="5898717"/>
            <a:ext cx="871148" cy="869476"/>
          </a:xfrm>
          <a:prstGeom prst="rect">
            <a:avLst/>
          </a:prstGeom>
        </p:spPr>
      </p:pic>
      <p:sp>
        <p:nvSpPr>
          <p:cNvPr id="5" name="Title 2">
            <a:extLst>
              <a:ext uri="{FF2B5EF4-FFF2-40B4-BE49-F238E27FC236}">
                <a16:creationId xmlns:a16="http://schemas.microsoft.com/office/drawing/2014/main" id="{93E98F26-E8A7-4428-A584-47768CC54E78}"/>
              </a:ext>
            </a:extLst>
          </p:cNvPr>
          <p:cNvSpPr txBox="1">
            <a:spLocks/>
          </p:cNvSpPr>
          <p:nvPr/>
        </p:nvSpPr>
        <p:spPr>
          <a:xfrm>
            <a:off x="2511105" y="1209271"/>
            <a:ext cx="4753761"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mn-lt"/>
              </a:rPr>
              <a:t>Chief Executive Officer</a:t>
            </a:r>
            <a:br>
              <a:rPr lang="en-US" sz="3200" b="1" dirty="0">
                <a:latin typeface="+mn-lt"/>
              </a:rPr>
            </a:br>
            <a:r>
              <a:rPr lang="en-US" sz="3200" b="1" dirty="0">
                <a:latin typeface="+mn-lt"/>
              </a:rPr>
              <a:t>Robert DiFazio</a:t>
            </a:r>
          </a:p>
        </p:txBody>
      </p:sp>
      <p:pic>
        <p:nvPicPr>
          <p:cNvPr id="6" name="Picture 5">
            <a:extLst>
              <a:ext uri="{FF2B5EF4-FFF2-40B4-BE49-F238E27FC236}">
                <a16:creationId xmlns:a16="http://schemas.microsoft.com/office/drawing/2014/main" id="{41909061-C1C4-4A19-863A-336E018C768E}"/>
              </a:ext>
            </a:extLst>
          </p:cNvPr>
          <p:cNvPicPr>
            <a:picLocks noChangeAspect="1"/>
          </p:cNvPicPr>
          <p:nvPr/>
        </p:nvPicPr>
        <p:blipFill>
          <a:blip r:embed="rId3"/>
          <a:stretch>
            <a:fillRect/>
          </a:stretch>
        </p:blipFill>
        <p:spPr>
          <a:xfrm>
            <a:off x="613795" y="1294424"/>
            <a:ext cx="1470272" cy="1470272"/>
          </a:xfrm>
          <a:prstGeom prst="rect">
            <a:avLst/>
          </a:prstGeom>
        </p:spPr>
      </p:pic>
      <p:sp>
        <p:nvSpPr>
          <p:cNvPr id="2" name="Rectangle 1">
            <a:extLst>
              <a:ext uri="{FF2B5EF4-FFF2-40B4-BE49-F238E27FC236}">
                <a16:creationId xmlns:a16="http://schemas.microsoft.com/office/drawing/2014/main" id="{5E842C6B-5AE6-49C3-83AF-5691CA2F278D}"/>
              </a:ext>
            </a:extLst>
          </p:cNvPr>
          <p:cNvSpPr/>
          <p:nvPr/>
        </p:nvSpPr>
        <p:spPr>
          <a:xfrm>
            <a:off x="2511105" y="2375757"/>
            <a:ext cx="9334150" cy="3539430"/>
          </a:xfrm>
          <a:prstGeom prst="rect">
            <a:avLst/>
          </a:prstGeom>
        </p:spPr>
        <p:txBody>
          <a:bodyPr wrap="square">
            <a:spAutoFit/>
          </a:bodyPr>
          <a:lstStyle/>
          <a:p>
            <a:r>
              <a:rPr lang="en-US" sz="1600" dirty="0"/>
              <a:t>Robert DiFazio, a service-disabled veteran, started his career in the United States Navy Nuclear Power Program and has spent the last 24 years working in mission critical environments and developing small businesses.  As a 17-year resident of Amesbury, Mr. DiFazio successfully built two companies: Critical Solutions Group and Critical Power Testing and Maintenance.  Mr. DiFazio developed and implemented Data Center solutions to some of the nation’s largest Data Center and technology companies including Microsoft, Facebook, Google, TD Bank Financial Group, Fannie Mae, Time Warner Cable, Tesla and many others.  </a:t>
            </a:r>
          </a:p>
          <a:p>
            <a:endParaRPr lang="en-US" sz="1600" dirty="0"/>
          </a:p>
          <a:p>
            <a:r>
              <a:rPr lang="en-US" sz="1600" dirty="0"/>
              <a:t>For 13 years Mr. DiFazio was Chief Executive Officer and founder of Critical Solutions Group, a Service-Disabled Veteran Owned Small Business. Critical Solutions Groups data center services include commissioning, design support, construction project management and load bank services. Mr. DiFazio’s diverse experience in design, operation and management of data centers enables him to cover every phase of a data center through its life-cycle, from operations and maintenance, to remote management, energy audits, project management and facilities infrastructure training. Mr. DiFazio was responsible for developing and implementing the vision and the strategy of this business until it was acquired by BGIS, a Brookfield Asset Management Company.  </a:t>
            </a:r>
          </a:p>
        </p:txBody>
      </p:sp>
    </p:spTree>
    <p:extLst>
      <p:ext uri="{BB962C8B-B14F-4D97-AF65-F5344CB8AC3E}">
        <p14:creationId xmlns:p14="http://schemas.microsoft.com/office/powerpoint/2010/main" val="371891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Executive Team</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40" y="5898717"/>
            <a:ext cx="871148" cy="869476"/>
          </a:xfrm>
          <a:prstGeom prst="rect">
            <a:avLst/>
          </a:prstGeom>
        </p:spPr>
      </p:pic>
      <p:sp>
        <p:nvSpPr>
          <p:cNvPr id="5" name="Title 2">
            <a:extLst>
              <a:ext uri="{FF2B5EF4-FFF2-40B4-BE49-F238E27FC236}">
                <a16:creationId xmlns:a16="http://schemas.microsoft.com/office/drawing/2014/main" id="{93E98F26-E8A7-4428-A584-47768CC54E78}"/>
              </a:ext>
            </a:extLst>
          </p:cNvPr>
          <p:cNvSpPr txBox="1">
            <a:spLocks/>
          </p:cNvSpPr>
          <p:nvPr/>
        </p:nvSpPr>
        <p:spPr>
          <a:xfrm>
            <a:off x="2511105" y="936614"/>
            <a:ext cx="4753761"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mn-lt"/>
              </a:rPr>
              <a:t>Co-Founder</a:t>
            </a:r>
            <a:br>
              <a:rPr lang="en-US" sz="3200" b="1" dirty="0">
                <a:latin typeface="+mn-lt"/>
              </a:rPr>
            </a:br>
            <a:r>
              <a:rPr lang="en-US" sz="3200" b="1" dirty="0">
                <a:latin typeface="+mn-lt"/>
              </a:rPr>
              <a:t>Billie Haggard</a:t>
            </a:r>
          </a:p>
        </p:txBody>
      </p:sp>
      <p:sp>
        <p:nvSpPr>
          <p:cNvPr id="2" name="Rectangle 1">
            <a:extLst>
              <a:ext uri="{FF2B5EF4-FFF2-40B4-BE49-F238E27FC236}">
                <a16:creationId xmlns:a16="http://schemas.microsoft.com/office/drawing/2014/main" id="{5E842C6B-5AE6-49C3-83AF-5691CA2F278D}"/>
              </a:ext>
            </a:extLst>
          </p:cNvPr>
          <p:cNvSpPr/>
          <p:nvPr/>
        </p:nvSpPr>
        <p:spPr>
          <a:xfrm>
            <a:off x="2468905" y="2078489"/>
            <a:ext cx="9334150" cy="4154984"/>
          </a:xfrm>
          <a:prstGeom prst="rect">
            <a:avLst/>
          </a:prstGeom>
        </p:spPr>
        <p:txBody>
          <a:bodyPr wrap="square">
            <a:spAutoFit/>
          </a:bodyPr>
          <a:lstStyle/>
          <a:p>
            <a:pPr fontAlgn="base"/>
            <a:r>
              <a:rPr lang="en-US" sz="1600" dirty="0"/>
              <a:t>Billie is an experienced leader and an expert in developing and executing strategic business initiatives while leading high-performance operational groups. Prior to coming to CNA Stores Billie was Senior Vice President of Operations for Aligned Data Centers, Billie was responsible for spearheading the company’s data center performance optimization. He managed mission critical operations and on-site personnel, anticipated market direction to keep the company’s facilities up-to-date, negotiated and managed vendor relationships, ensured operational and professional excellence and more.</a:t>
            </a:r>
          </a:p>
          <a:p>
            <a:pPr fontAlgn="base"/>
            <a:endParaRPr lang="en-US" sz="1600" dirty="0"/>
          </a:p>
          <a:p>
            <a:pPr fontAlgn="base"/>
            <a:r>
              <a:rPr lang="en-US" sz="1600" dirty="0"/>
              <a:t>Billie also served as Operations Director for a global leader in facility and asset management, where he was responsible for all aspects of management, operations, maintenance and training for over 3 million square feet of data center space and 200 personnel. He has also served in leadership positions with Critical Solutions Group (CSG), Microsoft Data Center Delivery Group, Switch and Data and CoreSite Realty Corporation, garnering deep insight into creating successful programs and various strategic planning initiatives to enhance corporate performance and ensure quality across the board. Billie began his career in the U.S. Navy as a Nuclear Machinist Mate. During this time he earned four Navy Achievement Medals as a result of his outstanding instruction and training abilities. He received a B.S. in Business Management and a Master’s Degree from Colorado State University.</a:t>
            </a:r>
          </a:p>
          <a:p>
            <a:endParaRPr lang="en-US" sz="800" dirty="0"/>
          </a:p>
        </p:txBody>
      </p:sp>
      <p:sp>
        <p:nvSpPr>
          <p:cNvPr id="7" name="Title 1">
            <a:extLst>
              <a:ext uri="{FF2B5EF4-FFF2-40B4-BE49-F238E27FC236}">
                <a16:creationId xmlns:a16="http://schemas.microsoft.com/office/drawing/2014/main" id="{48344F36-473A-45C9-84A0-58D3A8684D49}"/>
              </a:ext>
            </a:extLst>
          </p:cNvPr>
          <p:cNvSpPr txBox="1">
            <a:spLocks/>
          </p:cNvSpPr>
          <p:nvPr/>
        </p:nvSpPr>
        <p:spPr>
          <a:xfrm>
            <a:off x="1951328" y="1556968"/>
            <a:ext cx="5055765"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9" name="Picture 8">
            <a:extLst>
              <a:ext uri="{FF2B5EF4-FFF2-40B4-BE49-F238E27FC236}">
                <a16:creationId xmlns:a16="http://schemas.microsoft.com/office/drawing/2014/main" id="{334EB964-CA01-456D-8B50-97FE7B752269}"/>
              </a:ext>
            </a:extLst>
          </p:cNvPr>
          <p:cNvPicPr>
            <a:picLocks noChangeAspect="1"/>
          </p:cNvPicPr>
          <p:nvPr/>
        </p:nvPicPr>
        <p:blipFill>
          <a:blip r:embed="rId3"/>
          <a:stretch>
            <a:fillRect/>
          </a:stretch>
        </p:blipFill>
        <p:spPr>
          <a:xfrm>
            <a:off x="613795" y="1069382"/>
            <a:ext cx="1168333" cy="1630586"/>
          </a:xfrm>
          <a:prstGeom prst="rect">
            <a:avLst/>
          </a:prstGeom>
        </p:spPr>
      </p:pic>
    </p:spTree>
    <p:extLst>
      <p:ext uri="{BB962C8B-B14F-4D97-AF65-F5344CB8AC3E}">
        <p14:creationId xmlns:p14="http://schemas.microsoft.com/office/powerpoint/2010/main" val="401035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Executive Team</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40" y="5898717"/>
            <a:ext cx="871148" cy="869476"/>
          </a:xfrm>
          <a:prstGeom prst="rect">
            <a:avLst/>
          </a:prstGeom>
        </p:spPr>
      </p:pic>
      <p:sp>
        <p:nvSpPr>
          <p:cNvPr id="5" name="Title 2">
            <a:extLst>
              <a:ext uri="{FF2B5EF4-FFF2-40B4-BE49-F238E27FC236}">
                <a16:creationId xmlns:a16="http://schemas.microsoft.com/office/drawing/2014/main" id="{93E98F26-E8A7-4428-A584-47768CC54E78}"/>
              </a:ext>
            </a:extLst>
          </p:cNvPr>
          <p:cNvSpPr txBox="1">
            <a:spLocks/>
          </p:cNvSpPr>
          <p:nvPr/>
        </p:nvSpPr>
        <p:spPr>
          <a:xfrm>
            <a:off x="2468905" y="924257"/>
            <a:ext cx="4753761"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mn-lt"/>
              </a:rPr>
              <a:t>Chief Operations Officer</a:t>
            </a:r>
            <a:br>
              <a:rPr lang="en-US" sz="3200" b="1" dirty="0">
                <a:latin typeface="+mn-lt"/>
              </a:rPr>
            </a:br>
            <a:r>
              <a:rPr lang="en-US" sz="3200" b="1" dirty="0">
                <a:latin typeface="+mn-lt"/>
              </a:rPr>
              <a:t>Michele Whitley</a:t>
            </a:r>
          </a:p>
        </p:txBody>
      </p:sp>
      <p:sp>
        <p:nvSpPr>
          <p:cNvPr id="2" name="Rectangle 1">
            <a:extLst>
              <a:ext uri="{FF2B5EF4-FFF2-40B4-BE49-F238E27FC236}">
                <a16:creationId xmlns:a16="http://schemas.microsoft.com/office/drawing/2014/main" id="{5E842C6B-5AE6-49C3-83AF-5691CA2F278D}"/>
              </a:ext>
            </a:extLst>
          </p:cNvPr>
          <p:cNvSpPr/>
          <p:nvPr/>
        </p:nvSpPr>
        <p:spPr>
          <a:xfrm>
            <a:off x="2468905" y="2128468"/>
            <a:ext cx="9334150" cy="4278094"/>
          </a:xfrm>
          <a:prstGeom prst="rect">
            <a:avLst/>
          </a:prstGeom>
        </p:spPr>
        <p:txBody>
          <a:bodyPr wrap="square">
            <a:spAutoFit/>
          </a:bodyPr>
          <a:lstStyle/>
          <a:p>
            <a:pPr fontAlgn="base"/>
            <a:r>
              <a:rPr lang="en-US" sz="1600" dirty="0"/>
              <a:t>Michele is an experienced leader and responsible for the day-to-day operations of the company and ensuring that all the systems, resources, and people are in place to achieve the goals of the company. She is responsible for developing our company culture and building employee alignment with company goals to meet the key targets of our organization.</a:t>
            </a:r>
          </a:p>
          <a:p>
            <a:pPr fontAlgn="base"/>
            <a:endParaRPr lang="en-US" sz="1600" dirty="0"/>
          </a:p>
          <a:p>
            <a:pPr fontAlgn="base"/>
            <a:r>
              <a:rPr lang="en-US" sz="1600" dirty="0"/>
              <a:t>Prior to joining CNA Stores Inc, Michele was the Practice Manager for 23 years at North Shore and Brookline Endodontics, a specialty dental practice with 6 offices in and north of Boston, MA. She led a team of over 40 employees and doctors.  Her responsibilities ranged from contract negotiations, recruiting new employees and Doctors, managing the finances and day-to-day operations of the 6 locations. She set up and implemented systems to allow the practice to run more efficiently.  She was also responsible for ensuring the practice was compliant with HIPAA regulations. During her time with NSBENDO, Michele was instrumental in growing the practice from four to six locations. Michele has presented courses for the American Association of Endodontics during their annual sessions, and at the University of California, San Francisco on running a multi-location, multi-doctor practice. Michele has a strong work ethic and has had much success in creating a culture that breeds teamwork and unity. Michele is a native of Niagara Falls, NY and an avid Buffalo Bills fan. </a:t>
            </a:r>
          </a:p>
          <a:p>
            <a:pPr fontAlgn="base"/>
            <a:endParaRPr lang="en-US" sz="1600" dirty="0"/>
          </a:p>
          <a:p>
            <a:pPr fontAlgn="base"/>
            <a:endParaRPr lang="en-US" sz="1600" dirty="0"/>
          </a:p>
        </p:txBody>
      </p:sp>
      <p:sp>
        <p:nvSpPr>
          <p:cNvPr id="7" name="Title 1">
            <a:extLst>
              <a:ext uri="{FF2B5EF4-FFF2-40B4-BE49-F238E27FC236}">
                <a16:creationId xmlns:a16="http://schemas.microsoft.com/office/drawing/2014/main" id="{48344F36-473A-45C9-84A0-58D3A8684D49}"/>
              </a:ext>
            </a:extLst>
          </p:cNvPr>
          <p:cNvSpPr txBox="1">
            <a:spLocks/>
          </p:cNvSpPr>
          <p:nvPr/>
        </p:nvSpPr>
        <p:spPr>
          <a:xfrm>
            <a:off x="1951328" y="1556968"/>
            <a:ext cx="5055765"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9" name="Picture 8">
            <a:extLst>
              <a:ext uri="{FF2B5EF4-FFF2-40B4-BE49-F238E27FC236}">
                <a16:creationId xmlns:a16="http://schemas.microsoft.com/office/drawing/2014/main" id="{334EB964-CA01-456D-8B50-97FE7B7522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795" y="1167067"/>
            <a:ext cx="1168333" cy="1435215"/>
          </a:xfrm>
          <a:prstGeom prst="rect">
            <a:avLst/>
          </a:prstGeom>
        </p:spPr>
      </p:pic>
    </p:spTree>
    <p:extLst>
      <p:ext uri="{BB962C8B-B14F-4D97-AF65-F5344CB8AC3E}">
        <p14:creationId xmlns:p14="http://schemas.microsoft.com/office/powerpoint/2010/main" val="1329798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Executive Team</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40" y="5898717"/>
            <a:ext cx="871148" cy="869476"/>
          </a:xfrm>
          <a:prstGeom prst="rect">
            <a:avLst/>
          </a:prstGeom>
        </p:spPr>
      </p:pic>
      <p:sp>
        <p:nvSpPr>
          <p:cNvPr id="5" name="Title 2">
            <a:extLst>
              <a:ext uri="{FF2B5EF4-FFF2-40B4-BE49-F238E27FC236}">
                <a16:creationId xmlns:a16="http://schemas.microsoft.com/office/drawing/2014/main" id="{93E98F26-E8A7-4428-A584-47768CC54E78}"/>
              </a:ext>
            </a:extLst>
          </p:cNvPr>
          <p:cNvSpPr txBox="1">
            <a:spLocks/>
          </p:cNvSpPr>
          <p:nvPr/>
        </p:nvSpPr>
        <p:spPr>
          <a:xfrm>
            <a:off x="2511105" y="936614"/>
            <a:ext cx="4753761"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mn-lt"/>
              </a:rPr>
              <a:t>Director of Security</a:t>
            </a:r>
            <a:br>
              <a:rPr lang="en-US" sz="3200" b="1" dirty="0">
                <a:latin typeface="+mn-lt"/>
              </a:rPr>
            </a:br>
            <a:r>
              <a:rPr lang="en-US" sz="3200" b="1" dirty="0">
                <a:latin typeface="+mn-lt"/>
              </a:rPr>
              <a:t>Dan Magoon</a:t>
            </a:r>
          </a:p>
        </p:txBody>
      </p:sp>
      <p:sp>
        <p:nvSpPr>
          <p:cNvPr id="7" name="Title 1">
            <a:extLst>
              <a:ext uri="{FF2B5EF4-FFF2-40B4-BE49-F238E27FC236}">
                <a16:creationId xmlns:a16="http://schemas.microsoft.com/office/drawing/2014/main" id="{48344F36-473A-45C9-84A0-58D3A8684D49}"/>
              </a:ext>
            </a:extLst>
          </p:cNvPr>
          <p:cNvSpPr txBox="1">
            <a:spLocks/>
          </p:cNvSpPr>
          <p:nvPr/>
        </p:nvSpPr>
        <p:spPr>
          <a:xfrm>
            <a:off x="1951328" y="1556968"/>
            <a:ext cx="5055765"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11" name="Picture 10">
            <a:extLst>
              <a:ext uri="{FF2B5EF4-FFF2-40B4-BE49-F238E27FC236}">
                <a16:creationId xmlns:a16="http://schemas.microsoft.com/office/drawing/2014/main" id="{9DD1D07A-63D3-4E61-8E0B-CCCCB07EAE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823" y="1350956"/>
            <a:ext cx="1631141" cy="1631141"/>
          </a:xfrm>
          <a:prstGeom prst="rect">
            <a:avLst/>
          </a:prstGeom>
        </p:spPr>
      </p:pic>
      <p:sp>
        <p:nvSpPr>
          <p:cNvPr id="9" name="TextBox 8">
            <a:extLst>
              <a:ext uri="{FF2B5EF4-FFF2-40B4-BE49-F238E27FC236}">
                <a16:creationId xmlns:a16="http://schemas.microsoft.com/office/drawing/2014/main" id="{C0DDD71D-6A04-4D87-B377-F808A682F37A}"/>
              </a:ext>
            </a:extLst>
          </p:cNvPr>
          <p:cNvSpPr txBox="1"/>
          <p:nvPr/>
        </p:nvSpPr>
        <p:spPr>
          <a:xfrm>
            <a:off x="2511105" y="2052481"/>
            <a:ext cx="8366960" cy="4031873"/>
          </a:xfrm>
          <a:prstGeom prst="rect">
            <a:avLst/>
          </a:prstGeom>
          <a:noFill/>
        </p:spPr>
        <p:txBody>
          <a:bodyPr wrap="square">
            <a:spAutoFit/>
          </a:bodyPr>
          <a:lstStyle/>
          <a:p>
            <a:r>
              <a:rPr lang="en-US" sz="1600" dirty="0"/>
              <a:t>Dan is a committed and driven community leader.  As Director of Security, he is responsible for all aspects of the physical security, Video Management Systems, Access Control, and corporate compliance with the local and state regulating bodies.  He plays a vital role in the development of the CNA Stores security </a:t>
            </a:r>
            <a:r>
              <a:rPr lang="en-US" sz="1600" b="0" i="0" dirty="0">
                <a:effectLst/>
              </a:rPr>
              <a:t>policies and implementation of our security process to safeguard our customers and our employees. </a:t>
            </a:r>
          </a:p>
          <a:p>
            <a:endParaRPr lang="en-US" sz="1600" b="0" i="0" dirty="0">
              <a:effectLst/>
            </a:endParaRPr>
          </a:p>
          <a:p>
            <a:r>
              <a:rPr lang="en-US" sz="1600" dirty="0"/>
              <a:t>Prior to joining the CNA Team, Dan was CEO of SBI Armor a company that specializes in protective services. Dan is a former U.S. Army Paratrooper with combat experience in Iraq and Afghanistan.  He spent the last decade building a non-profit organization called Massachusetts Fallen Heroes.  He is a founding member and the Executive Director.  Before entering the Security Industry, he spent 11 Years as a Boston Firefighter. During his time at the BFD, he held leadership positions on the Executive Board at the Boston Firefighters Local Union 718 and currently serves as Chairman of the Board at the Boston Firefighters Credit Union.</a:t>
            </a:r>
          </a:p>
          <a:p>
            <a:endParaRPr lang="en-US" sz="1600" dirty="0"/>
          </a:p>
          <a:p>
            <a:r>
              <a:rPr lang="en-US" sz="1600" dirty="0"/>
              <a:t>He currently resides in Dorchester, Massachusetts with his wife Megan and two sons, Conrad and Winston.</a:t>
            </a:r>
          </a:p>
        </p:txBody>
      </p:sp>
    </p:spTree>
    <p:extLst>
      <p:ext uri="{BB962C8B-B14F-4D97-AF65-F5344CB8AC3E}">
        <p14:creationId xmlns:p14="http://schemas.microsoft.com/office/powerpoint/2010/main" val="401008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een plant in front of a palm tree&#10;&#10;Description automatically generated">
            <a:extLst>
              <a:ext uri="{FF2B5EF4-FFF2-40B4-BE49-F238E27FC236}">
                <a16:creationId xmlns:a16="http://schemas.microsoft.com/office/drawing/2014/main" id="{F56443A7-E0E2-4C74-ACB7-5A29D29DD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9957AC03-A7FA-4465-BA80-77CA79B71A25}"/>
              </a:ext>
            </a:extLst>
          </p:cNvPr>
          <p:cNvSpPr>
            <a:spLocks noGrp="1"/>
          </p:cNvSpPr>
          <p:nvPr>
            <p:ph type="subTitle" idx="1"/>
          </p:nvPr>
        </p:nvSpPr>
        <p:spPr>
          <a:xfrm>
            <a:off x="3064211" y="3933043"/>
            <a:ext cx="6063575" cy="1755573"/>
          </a:xfrm>
        </p:spPr>
        <p:txBody>
          <a:bodyPr anchor="t">
            <a:normAutofit fontScale="62500" lnSpcReduction="20000"/>
          </a:bodyPr>
          <a:lstStyle/>
          <a:p>
            <a:pPr algn="ctr"/>
            <a:r>
              <a:rPr lang="en-US" sz="3200"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www.cnastores.com</a:t>
            </a: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a:solidFill>
                  <a:schemeClr val="bg1"/>
                </a:solidFill>
                <a:latin typeface="Arial" panose="020B0604020202020204" pitchFamily="34" charset="0"/>
                <a:cs typeface="Arial" panose="020B0604020202020204" pitchFamily="34" charset="0"/>
              </a:rPr>
              <a:t>For Further information, please contact:</a:t>
            </a:r>
          </a:p>
          <a:p>
            <a:pPr algn="ctr"/>
            <a:r>
              <a:rPr lang="en-US" sz="3200" b="1" dirty="0">
                <a:solidFill>
                  <a:schemeClr val="bg1"/>
                </a:solidFill>
                <a:latin typeface="Arial" panose="020B0604020202020204" pitchFamily="34" charset="0"/>
                <a:cs typeface="Arial" panose="020B0604020202020204" pitchFamily="34" charset="0"/>
              </a:rPr>
              <a:t>Robert DiFazio</a:t>
            </a:r>
          </a:p>
          <a:p>
            <a:pPr algn="ctr"/>
            <a:r>
              <a:rPr lang="en-US" sz="3200" b="1" dirty="0">
                <a:solidFill>
                  <a:schemeClr val="bg1"/>
                </a:solidFill>
                <a:latin typeface="Arial" panose="020B0604020202020204" pitchFamily="34" charset="0"/>
                <a:cs typeface="Arial" panose="020B0604020202020204" pitchFamily="34" charset="0"/>
              </a:rPr>
              <a:t>781-589-3192</a:t>
            </a:r>
          </a:p>
          <a:p>
            <a:pPr algn="ctr"/>
            <a:r>
              <a:rPr lang="en-US" sz="3200" b="1" dirty="0">
                <a:solidFill>
                  <a:schemeClr val="bg1"/>
                </a:solidFill>
                <a:latin typeface="Arial" panose="020B0604020202020204" pitchFamily="34" charset="0"/>
                <a:cs typeface="Arial" panose="020B0604020202020204" pitchFamily="34" charset="0"/>
              </a:rPr>
              <a:t>rob@cnastores.com</a:t>
            </a:r>
            <a:endParaRPr lang="en-US" sz="1800" b="1" dirty="0">
              <a:solidFill>
                <a:schemeClr val="bg1"/>
              </a:solidFill>
              <a:latin typeface="Arial" panose="020B0604020202020204" pitchFamily="34" charset="0"/>
              <a:cs typeface="Arial" panose="020B0604020202020204" pitchFamily="34" charset="0"/>
            </a:endParaRPr>
          </a:p>
          <a:p>
            <a:pPr algn="ctr"/>
            <a:endParaRPr lang="en-US" sz="3200" b="1" dirty="0">
              <a:solidFill>
                <a:schemeClr val="bg1"/>
              </a:solidFill>
              <a:latin typeface="Arial" panose="020B0604020202020204" pitchFamily="34" charset="0"/>
              <a:cs typeface="Arial" panose="020B0604020202020204" pitchFamily="34" charset="0"/>
            </a:endParaRPr>
          </a:p>
        </p:txBody>
      </p:sp>
      <p:pic>
        <p:nvPicPr>
          <p:cNvPr id="7" name="Picture 6" descr="A picture containing drawing, food&#10;&#10;Description automatically generated">
            <a:extLst>
              <a:ext uri="{FF2B5EF4-FFF2-40B4-BE49-F238E27FC236}">
                <a16:creationId xmlns:a16="http://schemas.microsoft.com/office/drawing/2014/main" id="{4D378E3C-EDFF-462E-A401-35881F9EB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957" y="721201"/>
            <a:ext cx="2700085" cy="2707799"/>
          </a:xfrm>
          <a:prstGeom prst="rect">
            <a:avLst/>
          </a:prstGeom>
        </p:spPr>
      </p:pic>
    </p:spTree>
    <p:extLst>
      <p:ext uri="{BB962C8B-B14F-4D97-AF65-F5344CB8AC3E}">
        <p14:creationId xmlns:p14="http://schemas.microsoft.com/office/powerpoint/2010/main" val="279115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Community Outreach Meeting Objectives</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40" y="5898717"/>
            <a:ext cx="871148" cy="869476"/>
          </a:xfrm>
          <a:prstGeom prst="rect">
            <a:avLst/>
          </a:prstGeom>
        </p:spPr>
      </p:pic>
      <p:sp>
        <p:nvSpPr>
          <p:cNvPr id="6" name="TextBox 5">
            <a:extLst>
              <a:ext uri="{FF2B5EF4-FFF2-40B4-BE49-F238E27FC236}">
                <a16:creationId xmlns:a16="http://schemas.microsoft.com/office/drawing/2014/main" id="{567EF8CF-2BA2-4DE3-AEB8-BB30334FEE81}"/>
              </a:ext>
            </a:extLst>
          </p:cNvPr>
          <p:cNvSpPr txBox="1"/>
          <p:nvPr/>
        </p:nvSpPr>
        <p:spPr>
          <a:xfrm>
            <a:off x="613794" y="1295275"/>
            <a:ext cx="10414089" cy="3670300"/>
          </a:xfrm>
          <a:prstGeom prst="rect">
            <a:avLst/>
          </a:prstGeom>
          <a:noFill/>
        </p:spPr>
        <p:txBody>
          <a:bodyPr wrap="square" rtlCol="0">
            <a:spAutoFit/>
          </a:bodyPr>
          <a:lstStyle/>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solidFill>
                  <a:prstClr val="black"/>
                </a:solidFill>
                <a:latin typeface="Gill Sans MT" panose="020B0502020104020203"/>
              </a:rPr>
              <a:t>The type of Marijuana Establishment to be located at the proposed address;</a:t>
            </a:r>
          </a:p>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solidFill>
                  <a:prstClr val="black"/>
                </a:solidFill>
                <a:latin typeface="Gill Sans MT" panose="020B0502020104020203"/>
              </a:rPr>
              <a:t>Information adequate to demonstrate that the location will be maintained securely;</a:t>
            </a:r>
          </a:p>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solidFill>
                  <a:prstClr val="black"/>
                </a:solidFill>
                <a:latin typeface="Gill Sans MT" panose="020B0502020104020203"/>
              </a:rPr>
              <a:t>Steps to be taken by the Marijuana Establishment to prevent diversion to minors;</a:t>
            </a:r>
          </a:p>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solidFill>
                  <a:prstClr val="black"/>
                </a:solidFill>
                <a:latin typeface="Gill Sans MT" panose="020B0502020104020203"/>
              </a:rPr>
              <a:t>A plan by the Marijuana Establishment to positively impact the community; and</a:t>
            </a:r>
          </a:p>
          <a:p>
            <a:pPr marL="228600" lvl="0" indent="-228600" defTabSz="914400">
              <a:lnSpc>
                <a:spcPct val="120000"/>
              </a:lnSpc>
              <a:spcBef>
                <a:spcPts val="1000"/>
              </a:spcBef>
              <a:buClr>
                <a:srgbClr val="00B050"/>
              </a:buClr>
              <a:buSzPct val="100000"/>
              <a:buFont typeface="Arial" panose="020B0604020202020204" pitchFamily="34" charset="0"/>
              <a:buChar char="•"/>
            </a:pPr>
            <a:r>
              <a:rPr lang="en-US" sz="2400" dirty="0">
                <a:solidFill>
                  <a:prstClr val="black"/>
                </a:solidFill>
                <a:latin typeface="Gill Sans MT" panose="020B0502020104020203"/>
              </a:rPr>
              <a:t>Information adequate to demonstrate that the location will not constitute a nuisance as defined by law.</a:t>
            </a:r>
          </a:p>
        </p:txBody>
      </p:sp>
    </p:spTree>
    <p:extLst>
      <p:ext uri="{BB962C8B-B14F-4D97-AF65-F5344CB8AC3E}">
        <p14:creationId xmlns:p14="http://schemas.microsoft.com/office/powerpoint/2010/main" val="1696419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green plant&#10;&#10;Description automatically generated">
            <a:extLst>
              <a:ext uri="{FF2B5EF4-FFF2-40B4-BE49-F238E27FC236}">
                <a16:creationId xmlns:a16="http://schemas.microsoft.com/office/drawing/2014/main" id="{7305CA65-5460-48EF-8879-21EBDA6B9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2C8B766-D020-4E27-85A4-DD8F8CD4D0CA}"/>
              </a:ext>
            </a:extLst>
          </p:cNvPr>
          <p:cNvSpPr txBox="1"/>
          <p:nvPr/>
        </p:nvSpPr>
        <p:spPr>
          <a:xfrm>
            <a:off x="7029974" y="1783959"/>
            <a:ext cx="4840448" cy="28891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b="1" dirty="0">
                <a:latin typeface="+mj-lt"/>
                <a:ea typeface="+mj-ea"/>
                <a:cs typeface="+mj-cs"/>
              </a:rPr>
              <a:t>The Company</a:t>
            </a:r>
          </a:p>
        </p:txBody>
      </p:sp>
      <p:sp>
        <p:nvSpPr>
          <p:cNvPr id="32" name="Freeform: Shape 3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computer, computer, sitting, dark&#10;&#10;Description automatically generated">
            <a:extLst>
              <a:ext uri="{FF2B5EF4-FFF2-40B4-BE49-F238E27FC236}">
                <a16:creationId xmlns:a16="http://schemas.microsoft.com/office/drawing/2014/main" id="{1F3849CD-6EDA-4F2A-8C88-DF8EF8F1C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52" y="857204"/>
            <a:ext cx="5153484" cy="5143592"/>
          </a:xfrm>
          <a:prstGeom prst="rect">
            <a:avLst/>
          </a:prstGeom>
        </p:spPr>
      </p:pic>
    </p:spTree>
    <p:extLst>
      <p:ext uri="{BB962C8B-B14F-4D97-AF65-F5344CB8AC3E}">
        <p14:creationId xmlns:p14="http://schemas.microsoft.com/office/powerpoint/2010/main" val="395268969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Executive Summary</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425" y="5898716"/>
            <a:ext cx="871148" cy="869476"/>
          </a:xfrm>
          <a:prstGeom prst="rect">
            <a:avLst/>
          </a:prstGeom>
        </p:spPr>
      </p:pic>
      <p:sp>
        <p:nvSpPr>
          <p:cNvPr id="10" name="TextBox 9">
            <a:extLst>
              <a:ext uri="{FF2B5EF4-FFF2-40B4-BE49-F238E27FC236}">
                <a16:creationId xmlns:a16="http://schemas.microsoft.com/office/drawing/2014/main" id="{5EF50027-394A-449C-94E9-1D6B141BE903}"/>
              </a:ext>
            </a:extLst>
          </p:cNvPr>
          <p:cNvSpPr txBox="1"/>
          <p:nvPr/>
        </p:nvSpPr>
        <p:spPr>
          <a:xfrm>
            <a:off x="613795" y="1200030"/>
            <a:ext cx="9689050" cy="2862322"/>
          </a:xfrm>
          <a:prstGeom prst="rect">
            <a:avLst/>
          </a:prstGeom>
          <a:noFill/>
        </p:spPr>
        <p:txBody>
          <a:bodyPr wrap="square" rtlCol="0">
            <a:spAutoFit/>
          </a:bodyPr>
          <a:lstStyle/>
          <a:p>
            <a:pPr marL="285750" indent="-285750">
              <a:buClr>
                <a:srgbClr val="00B050"/>
              </a:buClr>
              <a:buFont typeface="Arial" panose="020B0604020202020204" pitchFamily="34" charset="0"/>
              <a:buChar char="•"/>
            </a:pPr>
            <a:r>
              <a:rPr lang="en-US" dirty="0"/>
              <a:t>Our Disabled Veteran-Led Company brings expertise and a unique background in business management, law enforcement, cultivation, and operational excellence. As a licensed Marijuana Cultivation and Manufacturing facility, we will bring the Massachusetts marijuana community a variety of marijuana products and services. </a:t>
            </a:r>
          </a:p>
          <a:p>
            <a:pPr marL="285750" indent="-285750">
              <a:buClr>
                <a:srgbClr val="00B050"/>
              </a:buClr>
              <a:buFont typeface="Arial" panose="020B0604020202020204" pitchFamily="34" charset="0"/>
              <a:buChar char="•"/>
            </a:pPr>
            <a:endParaRPr lang="en-US" dirty="0"/>
          </a:p>
          <a:p>
            <a:pPr marL="285750" indent="-285750">
              <a:buClr>
                <a:srgbClr val="00B050"/>
              </a:buClr>
              <a:buFont typeface="Arial" panose="020B0604020202020204" pitchFamily="34" charset="0"/>
              <a:buChar char="•"/>
            </a:pPr>
            <a:r>
              <a:rPr lang="en-US" dirty="0"/>
              <a:t>The extensive experience of our management team along with our previous experience in business operations will be the foundation on which we continue to build. </a:t>
            </a:r>
          </a:p>
          <a:p>
            <a:pPr marL="285750" indent="-285750">
              <a:buClr>
                <a:srgbClr val="00B050"/>
              </a:buClr>
              <a:buFont typeface="Arial" panose="020B0604020202020204" pitchFamily="34" charset="0"/>
              <a:buChar char="•"/>
            </a:pPr>
            <a:endParaRPr lang="en-US" dirty="0"/>
          </a:p>
          <a:p>
            <a:pPr marL="285750" indent="-285750">
              <a:buClr>
                <a:srgbClr val="00B050"/>
              </a:buClr>
              <a:buFont typeface="Arial" panose="020B0604020202020204" pitchFamily="34" charset="0"/>
              <a:buChar char="•"/>
            </a:pPr>
            <a:r>
              <a:rPr lang="en-US" dirty="0"/>
              <a:t>CNA Stores looks forward to becoming an integral part of the Winchendon community and shall offer a safe and secure environment.</a:t>
            </a:r>
          </a:p>
        </p:txBody>
      </p:sp>
    </p:spTree>
    <p:extLst>
      <p:ext uri="{BB962C8B-B14F-4D97-AF65-F5344CB8AC3E}">
        <p14:creationId xmlns:p14="http://schemas.microsoft.com/office/powerpoint/2010/main" val="4204636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8B766-D020-4E27-85A4-DD8F8CD4D0CA}"/>
              </a:ext>
            </a:extLst>
          </p:cNvPr>
          <p:cNvSpPr txBox="1"/>
          <p:nvPr/>
        </p:nvSpPr>
        <p:spPr>
          <a:xfrm>
            <a:off x="613795" y="251397"/>
            <a:ext cx="10964411" cy="707886"/>
          </a:xfrm>
          <a:prstGeom prst="rect">
            <a:avLst/>
          </a:prstGeom>
          <a:noFill/>
        </p:spPr>
        <p:txBody>
          <a:bodyPr wrap="square" rtlCol="0">
            <a:spAutoFit/>
          </a:bodyPr>
          <a:lstStyle/>
          <a:p>
            <a:r>
              <a:rPr lang="en-US" sz="4000" b="1" dirty="0"/>
              <a:t>CNA Stores Inc.</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425" y="5898716"/>
            <a:ext cx="871148" cy="869476"/>
          </a:xfrm>
          <a:prstGeom prst="rect">
            <a:avLst/>
          </a:prstGeom>
        </p:spPr>
      </p:pic>
      <p:sp>
        <p:nvSpPr>
          <p:cNvPr id="10" name="TextBox 9">
            <a:extLst>
              <a:ext uri="{FF2B5EF4-FFF2-40B4-BE49-F238E27FC236}">
                <a16:creationId xmlns:a16="http://schemas.microsoft.com/office/drawing/2014/main" id="{5EF50027-394A-449C-94E9-1D6B141BE903}"/>
              </a:ext>
            </a:extLst>
          </p:cNvPr>
          <p:cNvSpPr txBox="1"/>
          <p:nvPr/>
        </p:nvSpPr>
        <p:spPr>
          <a:xfrm>
            <a:off x="613794" y="1200030"/>
            <a:ext cx="10964411" cy="1477328"/>
          </a:xfrm>
          <a:prstGeom prst="rect">
            <a:avLst/>
          </a:prstGeom>
          <a:noFill/>
        </p:spPr>
        <p:txBody>
          <a:bodyPr wrap="square" rtlCol="0">
            <a:spAutoFit/>
          </a:bodyPr>
          <a:lstStyle/>
          <a:p>
            <a:r>
              <a:rPr lang="en-US" b="1" dirty="0"/>
              <a:t>MISSION STATEMENT</a:t>
            </a:r>
          </a:p>
          <a:p>
            <a:r>
              <a:rPr lang="en-US" dirty="0"/>
              <a:t>At CNA Stores our mission is to cultivate Quality, Integrity, and Commitment. We produce the highest quality product that provides an unparalleled experience and promotes a better quality of life. We have the Integrity to do the right thing even when no one is watching and are Committed to our Veterans, our Community, and the Environment.</a:t>
            </a:r>
          </a:p>
        </p:txBody>
      </p:sp>
      <p:pic>
        <p:nvPicPr>
          <p:cNvPr id="11" name="Picture 10">
            <a:extLst>
              <a:ext uri="{FF2B5EF4-FFF2-40B4-BE49-F238E27FC236}">
                <a16:creationId xmlns:a16="http://schemas.microsoft.com/office/drawing/2014/main" id="{78302E17-F66E-46D7-B326-D356955347BB}"/>
              </a:ext>
            </a:extLst>
          </p:cNvPr>
          <p:cNvPicPr>
            <a:picLocks noChangeAspect="1"/>
          </p:cNvPicPr>
          <p:nvPr/>
        </p:nvPicPr>
        <p:blipFill>
          <a:blip r:embed="rId3"/>
          <a:stretch>
            <a:fillRect/>
          </a:stretch>
        </p:blipFill>
        <p:spPr>
          <a:xfrm>
            <a:off x="620434" y="2812709"/>
            <a:ext cx="11081760" cy="2950656"/>
          </a:xfrm>
          <a:prstGeom prst="rect">
            <a:avLst/>
          </a:prstGeom>
        </p:spPr>
      </p:pic>
    </p:spTree>
    <p:extLst>
      <p:ext uri="{BB962C8B-B14F-4D97-AF65-F5344CB8AC3E}">
        <p14:creationId xmlns:p14="http://schemas.microsoft.com/office/powerpoint/2010/main" val="2082526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EF50027-394A-449C-94E9-1D6B141BE903}"/>
              </a:ext>
            </a:extLst>
          </p:cNvPr>
          <p:cNvSpPr txBox="1"/>
          <p:nvPr/>
        </p:nvSpPr>
        <p:spPr>
          <a:xfrm>
            <a:off x="243534" y="857052"/>
            <a:ext cx="11399985" cy="4708981"/>
          </a:xfrm>
          <a:prstGeom prst="rect">
            <a:avLst/>
          </a:prstGeom>
          <a:noFill/>
        </p:spPr>
        <p:txBody>
          <a:bodyPr wrap="square" rtlCol="0">
            <a:spAutoFit/>
          </a:bodyPr>
          <a:lstStyle/>
          <a:p>
            <a:r>
              <a:rPr lang="en-US" sz="1200" b="1" u="sng" dirty="0"/>
              <a:t>RETAIL LOCATIONS</a:t>
            </a:r>
          </a:p>
          <a:p>
            <a:pPr marL="285750" indent="-285750">
              <a:buFont typeface="Arial" panose="020B0604020202020204" pitchFamily="34" charset="0"/>
              <a:buChar char="•"/>
            </a:pPr>
            <a:r>
              <a:rPr lang="en-US" sz="1200" dirty="0"/>
              <a:t>Haverhill, MA</a:t>
            </a:r>
          </a:p>
          <a:p>
            <a:pPr marL="742950" lvl="1" indent="-285750">
              <a:buFont typeface="Arial" panose="020B0604020202020204" pitchFamily="34" charset="0"/>
              <a:buChar char="•"/>
            </a:pPr>
            <a:r>
              <a:rPr lang="en-US" sz="1200" dirty="0"/>
              <a:t>558 River St., Haverhill, MA</a:t>
            </a:r>
          </a:p>
          <a:p>
            <a:pPr marL="742950" lvl="1" indent="-285750">
              <a:buFont typeface="Arial" panose="020B0604020202020204" pitchFamily="34" charset="0"/>
              <a:buChar char="•"/>
            </a:pPr>
            <a:r>
              <a:rPr lang="en-US" sz="1200" dirty="0"/>
              <a:t>Approximately 9,000 sq. ft.</a:t>
            </a:r>
          </a:p>
          <a:p>
            <a:pPr marL="742950" lvl="1" indent="-285750">
              <a:buFont typeface="Arial" panose="020B0604020202020204" pitchFamily="34" charset="0"/>
              <a:buChar char="•"/>
            </a:pPr>
            <a:r>
              <a:rPr lang="en-US" sz="1200" dirty="0"/>
              <a:t>Open and operational.</a:t>
            </a:r>
          </a:p>
          <a:p>
            <a:pPr marL="285750" indent="-285750">
              <a:buFont typeface="Arial" panose="020B0604020202020204" pitchFamily="34" charset="0"/>
              <a:buChar char="•"/>
            </a:pPr>
            <a:r>
              <a:rPr lang="en-US" sz="1200" dirty="0"/>
              <a:t>Amesbury, MA</a:t>
            </a:r>
          </a:p>
          <a:p>
            <a:pPr marL="742950" lvl="1" indent="-285750">
              <a:buFont typeface="Arial" panose="020B0604020202020204" pitchFamily="34" charset="0"/>
              <a:buChar char="•"/>
            </a:pPr>
            <a:r>
              <a:rPr lang="en-US" sz="1200" dirty="0"/>
              <a:t>77 Macy St., Amesbury, MA</a:t>
            </a:r>
          </a:p>
          <a:p>
            <a:pPr marL="742950" lvl="1" indent="-285750">
              <a:buFont typeface="Arial" panose="020B0604020202020204" pitchFamily="34" charset="0"/>
              <a:buChar char="•"/>
            </a:pPr>
            <a:r>
              <a:rPr lang="en-US" sz="1200" dirty="0"/>
              <a:t>Approximately 5,500 sq. ft</a:t>
            </a:r>
          </a:p>
          <a:p>
            <a:pPr marL="742950" lvl="1" indent="-285750">
              <a:buFont typeface="Arial" panose="020B0604020202020204" pitchFamily="34" charset="0"/>
              <a:buChar char="•"/>
            </a:pPr>
            <a:r>
              <a:rPr lang="en-US" sz="1200" dirty="0"/>
              <a:t>Open and operational.</a:t>
            </a:r>
          </a:p>
          <a:p>
            <a:pPr marL="285750" indent="-285750">
              <a:buFont typeface="Arial" panose="020B0604020202020204" pitchFamily="34" charset="0"/>
              <a:buChar char="•"/>
            </a:pPr>
            <a:r>
              <a:rPr lang="en-US" sz="1200" dirty="0"/>
              <a:t>Boston, MA</a:t>
            </a:r>
          </a:p>
          <a:p>
            <a:pPr marL="742950" lvl="1" indent="-285750">
              <a:buFont typeface="Arial" panose="020B0604020202020204" pitchFamily="34" charset="0"/>
              <a:buChar char="•"/>
            </a:pPr>
            <a:r>
              <a:rPr lang="en-US" sz="1200" dirty="0"/>
              <a:t>South Boston</a:t>
            </a:r>
          </a:p>
          <a:p>
            <a:pPr marL="742950" lvl="1" indent="-285750">
              <a:buFont typeface="Arial" panose="020B0604020202020204" pitchFamily="34" charset="0"/>
              <a:buChar char="•"/>
            </a:pPr>
            <a:r>
              <a:rPr lang="en-US" sz="1200" dirty="0"/>
              <a:t>Approximately 2,000 sq. ft</a:t>
            </a:r>
          </a:p>
          <a:p>
            <a:pPr marL="742950" lvl="1" indent="-285750">
              <a:buFont typeface="Arial" panose="020B0604020202020204" pitchFamily="34" charset="0"/>
              <a:buChar char="•"/>
            </a:pPr>
            <a:r>
              <a:rPr lang="en-US" sz="1200" dirty="0"/>
              <a:t>Site Control and obtained a Host Community Agreement with the City of Boston.  </a:t>
            </a:r>
          </a:p>
          <a:p>
            <a:pPr marL="742950" lvl="1" indent="-285750">
              <a:buFont typeface="Arial" panose="020B0604020202020204" pitchFamily="34" charset="0"/>
              <a:buChar char="•"/>
            </a:pPr>
            <a:r>
              <a:rPr lang="en-US" sz="1200" dirty="0"/>
              <a:t>Currently filing for our license with the Cannabis Control Commission</a:t>
            </a:r>
          </a:p>
          <a:p>
            <a:endParaRPr lang="en-US" sz="1200" b="1" dirty="0"/>
          </a:p>
          <a:p>
            <a:r>
              <a:rPr lang="en-US" sz="1200" b="1" u="sng" dirty="0"/>
              <a:t>CULTIVATION AND MANUFACTURING</a:t>
            </a:r>
          </a:p>
          <a:p>
            <a:pPr marL="285750" indent="-285750">
              <a:buFont typeface="Arial" panose="020B0604020202020204" pitchFamily="34" charset="0"/>
              <a:buChar char="•"/>
            </a:pPr>
            <a:r>
              <a:rPr lang="en-US" sz="1200" dirty="0"/>
              <a:t>Amesbury, MA</a:t>
            </a:r>
          </a:p>
          <a:p>
            <a:pPr marL="742950" lvl="1" indent="-285750">
              <a:buFont typeface="Arial" panose="020B0604020202020204" pitchFamily="34" charset="0"/>
              <a:buChar char="•"/>
            </a:pPr>
            <a:r>
              <a:rPr lang="en-US" sz="1200" dirty="0"/>
              <a:t>57 South Hunt Rd, Amesbury MA</a:t>
            </a:r>
          </a:p>
          <a:p>
            <a:pPr marL="742950" lvl="1" indent="-285750">
              <a:buFont typeface="Arial" panose="020B0604020202020204" pitchFamily="34" charset="0"/>
              <a:buChar char="•"/>
            </a:pPr>
            <a:r>
              <a:rPr lang="en-US" sz="1200" dirty="0"/>
              <a:t>Approximately 53,000 sq.ft.</a:t>
            </a:r>
          </a:p>
          <a:p>
            <a:pPr marL="742950" lvl="1" indent="-285750">
              <a:buFont typeface="Arial" panose="020B0604020202020204" pitchFamily="34" charset="0"/>
              <a:buChar char="•"/>
            </a:pPr>
            <a:r>
              <a:rPr lang="en-US" sz="1200" dirty="0"/>
              <a:t>We currently have our </a:t>
            </a:r>
            <a:r>
              <a:rPr lang="en-US" sz="1200" b="1" dirty="0"/>
              <a:t>provisional licenses </a:t>
            </a:r>
            <a:r>
              <a:rPr lang="en-US" sz="1200" dirty="0"/>
              <a:t>for cultivation and Manufacturing</a:t>
            </a:r>
          </a:p>
          <a:p>
            <a:pPr marL="742950" lvl="1" indent="-285750">
              <a:buFont typeface="Arial" panose="020B0604020202020204" pitchFamily="34" charset="0"/>
              <a:buChar char="•"/>
            </a:pPr>
            <a:r>
              <a:rPr lang="en-US" sz="1200" dirty="0"/>
              <a:t>We have received our special permit and Building permit from the City of Amesbury.</a:t>
            </a:r>
          </a:p>
          <a:p>
            <a:pPr marL="742950" lvl="1" indent="-285750">
              <a:buFont typeface="Arial" panose="020B0604020202020204" pitchFamily="34" charset="0"/>
              <a:buChar char="•"/>
            </a:pPr>
            <a:r>
              <a:rPr lang="en-US" sz="1200" dirty="0"/>
              <a:t>Approximately 40,000 Sq.ft of Canopy and a 20,000 sq.ft of Manufacturing and office space</a:t>
            </a:r>
          </a:p>
          <a:p>
            <a:pPr marL="742950" lvl="1" indent="-285750">
              <a:buFont typeface="Arial" panose="020B0604020202020204" pitchFamily="34" charset="0"/>
              <a:buChar char="•"/>
            </a:pPr>
            <a:r>
              <a:rPr lang="en-US" sz="1200" dirty="0"/>
              <a:t>Expected opening October 2022</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p:txBody>
      </p:sp>
      <p:sp>
        <p:nvSpPr>
          <p:cNvPr id="4" name="TextBox 3">
            <a:extLst>
              <a:ext uri="{FF2B5EF4-FFF2-40B4-BE49-F238E27FC236}">
                <a16:creationId xmlns:a16="http://schemas.microsoft.com/office/drawing/2014/main" id="{B2C8B766-D020-4E27-85A4-DD8F8CD4D0CA}"/>
              </a:ext>
            </a:extLst>
          </p:cNvPr>
          <p:cNvSpPr txBox="1"/>
          <p:nvPr/>
        </p:nvSpPr>
        <p:spPr>
          <a:xfrm>
            <a:off x="679108" y="89807"/>
            <a:ext cx="10964411" cy="707886"/>
          </a:xfrm>
          <a:prstGeom prst="rect">
            <a:avLst/>
          </a:prstGeom>
          <a:noFill/>
        </p:spPr>
        <p:txBody>
          <a:bodyPr wrap="square" rtlCol="0">
            <a:spAutoFit/>
          </a:bodyPr>
          <a:lstStyle/>
          <a:p>
            <a:r>
              <a:rPr lang="en-US" sz="4000" b="1" dirty="0"/>
              <a:t>CNA Stores Overview</a:t>
            </a:r>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71" y="5804553"/>
            <a:ext cx="871148" cy="869476"/>
          </a:xfrm>
          <a:prstGeom prst="rect">
            <a:avLst/>
          </a:prstGeom>
        </p:spPr>
      </p:pic>
      <p:pic>
        <p:nvPicPr>
          <p:cNvPr id="12" name="Picture 11" descr="A room filled with furniture and a fireplace&#10;&#10;Description automatically generated">
            <a:extLst>
              <a:ext uri="{FF2B5EF4-FFF2-40B4-BE49-F238E27FC236}">
                <a16:creationId xmlns:a16="http://schemas.microsoft.com/office/drawing/2014/main" id="{7634C466-9B9C-4130-B69C-0A5ACA40B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326" y="2244436"/>
            <a:ext cx="4950692" cy="27847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627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2C8B766-D020-4E27-85A4-DD8F8CD4D0CA}"/>
              </a:ext>
            </a:extLst>
          </p:cNvPr>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800" b="1" dirty="0">
                <a:latin typeface="+mj-lt"/>
                <a:ea typeface="+mj-ea"/>
                <a:cs typeface="+mj-cs"/>
              </a:rPr>
              <a:t>CNA Stores Vision for our Winchendon, MA Facility</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EF50027-394A-449C-94E9-1D6B141BE903}"/>
              </a:ext>
            </a:extLst>
          </p:cNvPr>
          <p:cNvSpPr txBox="1"/>
          <p:nvPr/>
        </p:nvSpPr>
        <p:spPr>
          <a:xfrm>
            <a:off x="0" y="2872899"/>
            <a:ext cx="5607586" cy="393022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b="1" u="sng" dirty="0"/>
              <a:t>CULTIVATION AND MANUFACTURING SITE</a:t>
            </a:r>
          </a:p>
          <a:p>
            <a:pPr lvl="1" indent="-228600" defTabSz="914400">
              <a:lnSpc>
                <a:spcPct val="90000"/>
              </a:lnSpc>
              <a:spcAft>
                <a:spcPts val="600"/>
              </a:spcAft>
              <a:buFont typeface="Arial" panose="020B0604020202020204" pitchFamily="34" charset="0"/>
              <a:buChar char="•"/>
            </a:pPr>
            <a:r>
              <a:rPr lang="en-US" dirty="0"/>
              <a:t>Currently we have site control over 14 acres in Winchendon, MA</a:t>
            </a:r>
          </a:p>
          <a:p>
            <a:pPr lvl="1" indent="-228600" defTabSz="914400">
              <a:lnSpc>
                <a:spcPct val="90000"/>
              </a:lnSpc>
              <a:spcAft>
                <a:spcPts val="600"/>
              </a:spcAft>
              <a:buFont typeface="Arial" panose="020B0604020202020204" pitchFamily="34" charset="0"/>
              <a:buChar char="•"/>
            </a:pPr>
            <a:r>
              <a:rPr lang="en-US" dirty="0"/>
              <a:t>Cultivate and Manufacture marijuana products.</a:t>
            </a:r>
          </a:p>
          <a:p>
            <a:pPr lvl="1" indent="-228600" defTabSz="914400">
              <a:lnSpc>
                <a:spcPct val="90000"/>
              </a:lnSpc>
              <a:spcAft>
                <a:spcPts val="600"/>
              </a:spcAft>
              <a:buFont typeface="Arial" panose="020B0604020202020204" pitchFamily="34" charset="0"/>
              <a:buChar char="•"/>
            </a:pPr>
            <a:r>
              <a:rPr lang="en-US" dirty="0"/>
              <a:t>Employ as many </a:t>
            </a:r>
            <a:r>
              <a:rPr lang="en-US" b="1" dirty="0"/>
              <a:t>Veterans</a:t>
            </a:r>
            <a:r>
              <a:rPr lang="en-US" dirty="0"/>
              <a:t> and personal from </a:t>
            </a:r>
            <a:r>
              <a:rPr lang="en-US" b="1" dirty="0"/>
              <a:t>Winchendon</a:t>
            </a:r>
            <a:r>
              <a:rPr lang="en-US" dirty="0"/>
              <a:t> as possible. </a:t>
            </a:r>
          </a:p>
          <a:p>
            <a:pPr lvl="1" indent="-228600" defTabSz="914400">
              <a:lnSpc>
                <a:spcPct val="90000"/>
              </a:lnSpc>
              <a:spcAft>
                <a:spcPts val="600"/>
              </a:spcAft>
              <a:buFont typeface="Arial" panose="020B0604020202020204" pitchFamily="34" charset="0"/>
              <a:buChar char="•"/>
            </a:pPr>
            <a:r>
              <a:rPr lang="en-US" dirty="0"/>
              <a:t>Vertical Farming Approach</a:t>
            </a:r>
          </a:p>
          <a:p>
            <a:pPr lvl="1" indent="-228600" defTabSz="914400">
              <a:lnSpc>
                <a:spcPct val="90000"/>
              </a:lnSpc>
              <a:spcAft>
                <a:spcPts val="600"/>
              </a:spcAft>
              <a:buFont typeface="Arial" panose="020B0604020202020204" pitchFamily="34" charset="0"/>
              <a:buChar char="•"/>
            </a:pPr>
            <a:r>
              <a:rPr lang="en-US" dirty="0"/>
              <a:t>Sustainable operations</a:t>
            </a:r>
          </a:p>
          <a:p>
            <a:pPr lvl="1" indent="-228600" defTabSz="914400">
              <a:lnSpc>
                <a:spcPct val="90000"/>
              </a:lnSpc>
              <a:spcAft>
                <a:spcPts val="600"/>
              </a:spcAft>
              <a:buFont typeface="Arial" panose="020B0604020202020204" pitchFamily="34" charset="0"/>
              <a:buChar char="•"/>
            </a:pPr>
            <a:r>
              <a:rPr lang="en-US" dirty="0"/>
              <a:t>Oder Controls</a:t>
            </a:r>
          </a:p>
          <a:p>
            <a:pPr lvl="1" indent="-228600" defTabSz="914400">
              <a:lnSpc>
                <a:spcPct val="90000"/>
              </a:lnSpc>
              <a:spcAft>
                <a:spcPts val="600"/>
              </a:spcAft>
              <a:buFont typeface="Arial" panose="020B0604020202020204" pitchFamily="34" charset="0"/>
              <a:buChar char="•"/>
            </a:pPr>
            <a:r>
              <a:rPr lang="en-US" dirty="0"/>
              <a:t>Phased approach</a:t>
            </a:r>
          </a:p>
          <a:p>
            <a:pPr marL="742950" lvl="1" indent="-228600" defTabSz="914400">
              <a:lnSpc>
                <a:spcPct val="90000"/>
              </a:lnSpc>
              <a:spcAft>
                <a:spcPts val="600"/>
              </a:spcAft>
              <a:buFont typeface="Arial" panose="020B0604020202020204" pitchFamily="34" charset="0"/>
              <a:buChar char="•"/>
            </a:pPr>
            <a:endParaRPr lang="en-US" dirty="0"/>
          </a:p>
          <a:p>
            <a:pPr lvl="1" indent="-228600" defTabSz="914400">
              <a:lnSpc>
                <a:spcPct val="90000"/>
              </a:lnSpc>
              <a:spcAft>
                <a:spcPts val="600"/>
              </a:spcAft>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BCB439FC-5301-4B3F-9C94-2260B9B30015}"/>
              </a:ext>
            </a:extLst>
          </p:cNvPr>
          <p:cNvPicPr>
            <a:picLocks noChangeAspect="1"/>
          </p:cNvPicPr>
          <p:nvPr/>
        </p:nvPicPr>
        <p:blipFill rotWithShape="1">
          <a:blip r:embed="rId2"/>
          <a:srcRect l="9169" r="1460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7058" y="5737127"/>
            <a:ext cx="871148" cy="869476"/>
          </a:xfrm>
          <a:prstGeom prst="rect">
            <a:avLst/>
          </a:prstGeom>
        </p:spPr>
      </p:pic>
    </p:spTree>
    <p:extLst>
      <p:ext uri="{BB962C8B-B14F-4D97-AF65-F5344CB8AC3E}">
        <p14:creationId xmlns:p14="http://schemas.microsoft.com/office/powerpoint/2010/main" val="419094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2C8B766-D020-4E27-85A4-DD8F8CD4D0CA}"/>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dirty="0">
                <a:solidFill>
                  <a:srgbClr val="FFFFFF"/>
                </a:solidFill>
                <a:latin typeface="+mj-lt"/>
                <a:ea typeface="+mj-ea"/>
                <a:cs typeface="+mj-cs"/>
              </a:rPr>
              <a:t>CNA Stores Vision for our Winchendon, MA Facility</a:t>
            </a:r>
          </a:p>
        </p:txBody>
      </p:sp>
      <p:sp>
        <p:nvSpPr>
          <p:cNvPr id="2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7058" y="5737127"/>
            <a:ext cx="871148" cy="869476"/>
          </a:xfrm>
          <a:prstGeom prst="rect">
            <a:avLst/>
          </a:prstGeom>
        </p:spPr>
      </p:pic>
      <p:pic>
        <p:nvPicPr>
          <p:cNvPr id="3" name="Picture 2">
            <a:extLst>
              <a:ext uri="{FF2B5EF4-FFF2-40B4-BE49-F238E27FC236}">
                <a16:creationId xmlns:a16="http://schemas.microsoft.com/office/drawing/2014/main" id="{2F172B17-F600-4274-8680-86813DC617DC}"/>
              </a:ext>
            </a:extLst>
          </p:cNvPr>
          <p:cNvPicPr>
            <a:picLocks noChangeAspect="1"/>
          </p:cNvPicPr>
          <p:nvPr/>
        </p:nvPicPr>
        <p:blipFill>
          <a:blip r:embed="rId3"/>
          <a:stretch>
            <a:fillRect/>
          </a:stretch>
        </p:blipFill>
        <p:spPr>
          <a:xfrm>
            <a:off x="2380472" y="947807"/>
            <a:ext cx="3678900" cy="4962385"/>
          </a:xfrm>
          <a:prstGeom prst="rect">
            <a:avLst/>
          </a:prstGeom>
        </p:spPr>
      </p:pic>
    </p:spTree>
    <p:extLst>
      <p:ext uri="{BB962C8B-B14F-4D97-AF65-F5344CB8AC3E}">
        <p14:creationId xmlns:p14="http://schemas.microsoft.com/office/powerpoint/2010/main" val="87825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37" name="Freeform: Shape 36">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B2C8B766-D020-4E27-85A4-DD8F8CD4D0CA}"/>
              </a:ext>
            </a:extLst>
          </p:cNvPr>
          <p:cNvSpPr txBox="1"/>
          <p:nvPr/>
        </p:nvSpPr>
        <p:spPr>
          <a:xfrm>
            <a:off x="765051" y="662400"/>
            <a:ext cx="3384000" cy="1492132"/>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2800" b="1" kern="1200">
                <a:solidFill>
                  <a:schemeClr val="bg1"/>
                </a:solidFill>
                <a:latin typeface="+mj-lt"/>
                <a:ea typeface="+mj-ea"/>
                <a:cs typeface="+mj-cs"/>
              </a:rPr>
              <a:t>CNA Stores Vision for our Winchendon, MA Facility</a:t>
            </a:r>
          </a:p>
        </p:txBody>
      </p:sp>
      <p:sp>
        <p:nvSpPr>
          <p:cNvPr id="10" name="TextBox 9">
            <a:extLst>
              <a:ext uri="{FF2B5EF4-FFF2-40B4-BE49-F238E27FC236}">
                <a16:creationId xmlns:a16="http://schemas.microsoft.com/office/drawing/2014/main" id="{5EF50027-394A-449C-94E9-1D6B141BE903}"/>
              </a:ext>
            </a:extLst>
          </p:cNvPr>
          <p:cNvSpPr txBox="1"/>
          <p:nvPr/>
        </p:nvSpPr>
        <p:spPr>
          <a:xfrm>
            <a:off x="765051" y="2286000"/>
            <a:ext cx="3384000" cy="3844800"/>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1900" b="1" u="sng" dirty="0">
                <a:solidFill>
                  <a:schemeClr val="bg1">
                    <a:alpha val="60000"/>
                  </a:schemeClr>
                </a:solidFill>
              </a:rPr>
              <a:t>CULTIVATION AND MANUFACTURING SITE</a:t>
            </a:r>
          </a:p>
          <a:p>
            <a:pPr marL="285750" indent="-228600" defTabSz="914400">
              <a:lnSpc>
                <a:spcPct val="90000"/>
              </a:lnSpc>
              <a:spcAft>
                <a:spcPts val="600"/>
              </a:spcAft>
              <a:buFont typeface="Arial" panose="020B0604020202020204" pitchFamily="34" charset="0"/>
              <a:buChar char="•"/>
            </a:pPr>
            <a:r>
              <a:rPr lang="en-US" sz="1900" dirty="0">
                <a:solidFill>
                  <a:schemeClr val="bg1">
                    <a:alpha val="60000"/>
                  </a:schemeClr>
                </a:solidFill>
              </a:rPr>
              <a:t>This project will be completed in phases</a:t>
            </a:r>
          </a:p>
          <a:p>
            <a:pPr marL="285750" indent="-228600" defTabSz="914400">
              <a:lnSpc>
                <a:spcPct val="90000"/>
              </a:lnSpc>
              <a:spcAft>
                <a:spcPts val="600"/>
              </a:spcAft>
              <a:buFont typeface="Arial" panose="020B0604020202020204" pitchFamily="34" charset="0"/>
              <a:buChar char="•"/>
            </a:pPr>
            <a:r>
              <a:rPr lang="en-US" sz="1900" u="sng" dirty="0">
                <a:solidFill>
                  <a:schemeClr val="bg1">
                    <a:alpha val="60000"/>
                  </a:schemeClr>
                </a:solidFill>
              </a:rPr>
              <a:t>Phase 1</a:t>
            </a:r>
          </a:p>
          <a:p>
            <a:pPr marL="742950" lvl="1" indent="-228600" defTabSz="914400">
              <a:lnSpc>
                <a:spcPct val="90000"/>
              </a:lnSpc>
              <a:spcAft>
                <a:spcPts val="600"/>
              </a:spcAft>
              <a:buFont typeface="Arial" panose="020B0604020202020204" pitchFamily="34" charset="0"/>
              <a:buChar char="•"/>
            </a:pPr>
            <a:r>
              <a:rPr lang="en-US" sz="1900" dirty="0">
                <a:solidFill>
                  <a:schemeClr val="bg1">
                    <a:alpha val="60000"/>
                  </a:schemeClr>
                </a:solidFill>
              </a:rPr>
              <a:t>Office Area</a:t>
            </a:r>
          </a:p>
          <a:p>
            <a:pPr marL="742950" lvl="1" indent="-228600" defTabSz="914400">
              <a:lnSpc>
                <a:spcPct val="90000"/>
              </a:lnSpc>
              <a:spcAft>
                <a:spcPts val="600"/>
              </a:spcAft>
              <a:buFont typeface="Arial" panose="020B0604020202020204" pitchFamily="34" charset="0"/>
              <a:buChar char="•"/>
            </a:pPr>
            <a:r>
              <a:rPr lang="en-US" sz="1900" dirty="0">
                <a:solidFill>
                  <a:schemeClr val="bg1">
                    <a:alpha val="60000"/>
                  </a:schemeClr>
                </a:solidFill>
              </a:rPr>
              <a:t>9 Grow Rooms</a:t>
            </a:r>
          </a:p>
          <a:p>
            <a:pPr marL="742950" lvl="1" indent="-228600" defTabSz="914400">
              <a:lnSpc>
                <a:spcPct val="90000"/>
              </a:lnSpc>
              <a:spcAft>
                <a:spcPts val="600"/>
              </a:spcAft>
              <a:buFont typeface="Arial" panose="020B0604020202020204" pitchFamily="34" charset="0"/>
              <a:buChar char="•"/>
            </a:pPr>
            <a:r>
              <a:rPr lang="en-US" sz="1900" dirty="0">
                <a:solidFill>
                  <a:schemeClr val="bg1">
                    <a:alpha val="60000"/>
                  </a:schemeClr>
                </a:solidFill>
              </a:rPr>
              <a:t>Manufacturing Area</a:t>
            </a:r>
          </a:p>
          <a:p>
            <a:pPr marL="285750" indent="-228600" defTabSz="914400">
              <a:lnSpc>
                <a:spcPct val="90000"/>
              </a:lnSpc>
              <a:spcAft>
                <a:spcPts val="600"/>
              </a:spcAft>
              <a:buFont typeface="Arial" panose="020B0604020202020204" pitchFamily="34" charset="0"/>
              <a:buChar char="•"/>
            </a:pPr>
            <a:r>
              <a:rPr lang="en-US" sz="1900" u="sng" dirty="0">
                <a:solidFill>
                  <a:schemeClr val="bg1">
                    <a:alpha val="60000"/>
                  </a:schemeClr>
                </a:solidFill>
              </a:rPr>
              <a:t>Phase 2 </a:t>
            </a:r>
          </a:p>
          <a:p>
            <a:pPr marL="742950" lvl="1" indent="-228600" defTabSz="914400">
              <a:lnSpc>
                <a:spcPct val="90000"/>
              </a:lnSpc>
              <a:spcAft>
                <a:spcPts val="600"/>
              </a:spcAft>
              <a:buFont typeface="Arial" panose="020B0604020202020204" pitchFamily="34" charset="0"/>
              <a:buChar char="•"/>
            </a:pPr>
            <a:r>
              <a:rPr lang="en-US" sz="1900" dirty="0">
                <a:solidFill>
                  <a:schemeClr val="bg1">
                    <a:alpha val="60000"/>
                  </a:schemeClr>
                </a:solidFill>
              </a:rPr>
              <a:t>7 Additional Grow Rooms</a:t>
            </a:r>
          </a:p>
          <a:p>
            <a:pPr marL="742950" lvl="1" indent="-228600" defTabSz="914400">
              <a:lnSpc>
                <a:spcPct val="90000"/>
              </a:lnSpc>
              <a:spcAft>
                <a:spcPts val="600"/>
              </a:spcAft>
              <a:buFont typeface="Arial" panose="020B0604020202020204" pitchFamily="34" charset="0"/>
              <a:buChar char="•"/>
            </a:pPr>
            <a:r>
              <a:rPr lang="en-US" sz="1900" dirty="0">
                <a:solidFill>
                  <a:schemeClr val="bg1">
                    <a:alpha val="60000"/>
                  </a:schemeClr>
                </a:solidFill>
              </a:rPr>
              <a:t>Additional Manufacturing</a:t>
            </a:r>
          </a:p>
          <a:p>
            <a:pPr lvl="1" indent="-228600" defTabSz="914400">
              <a:lnSpc>
                <a:spcPct val="90000"/>
              </a:lnSpc>
              <a:spcAft>
                <a:spcPts val="600"/>
              </a:spcAft>
              <a:buFont typeface="Arial" panose="020B0604020202020204" pitchFamily="34" charset="0"/>
              <a:buChar char="•"/>
            </a:pPr>
            <a:endParaRPr lang="en-US" sz="1900" dirty="0">
              <a:solidFill>
                <a:schemeClr val="bg1">
                  <a:alpha val="60000"/>
                </a:schemeClr>
              </a:solidFill>
            </a:endParaRPr>
          </a:p>
        </p:txBody>
      </p:sp>
      <p:pic>
        <p:nvPicPr>
          <p:cNvPr id="3" name="Picture 2">
            <a:extLst>
              <a:ext uri="{FF2B5EF4-FFF2-40B4-BE49-F238E27FC236}">
                <a16:creationId xmlns:a16="http://schemas.microsoft.com/office/drawing/2014/main" id="{D6813463-E7C7-42E1-988A-79C13CCD7CEA}"/>
              </a:ext>
            </a:extLst>
          </p:cNvPr>
          <p:cNvPicPr>
            <a:picLocks noChangeAspect="1"/>
          </p:cNvPicPr>
          <p:nvPr/>
        </p:nvPicPr>
        <p:blipFill rotWithShape="1">
          <a:blip r:embed="rId2"/>
          <a:srcRect b="25188"/>
          <a:stretch/>
        </p:blipFill>
        <p:spPr>
          <a:xfrm>
            <a:off x="5345536" y="309361"/>
            <a:ext cx="5217144" cy="6346416"/>
          </a:xfrm>
          <a:prstGeom prst="rect">
            <a:avLst/>
          </a:prstGeom>
        </p:spPr>
      </p:pic>
      <p:pic>
        <p:nvPicPr>
          <p:cNvPr id="8" name="Picture 7" descr="A picture containing computer, computer, sitting, dark&#10;&#10;Description automatically generated">
            <a:extLst>
              <a:ext uri="{FF2B5EF4-FFF2-40B4-BE49-F238E27FC236}">
                <a16:creationId xmlns:a16="http://schemas.microsoft.com/office/drawing/2014/main" id="{5099464B-5D0D-44E7-8CBF-AF35842A1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7058" y="5737127"/>
            <a:ext cx="871148" cy="869476"/>
          </a:xfrm>
          <a:prstGeom prst="rect">
            <a:avLst/>
          </a:prstGeom>
        </p:spPr>
      </p:pic>
    </p:spTree>
    <p:extLst>
      <p:ext uri="{BB962C8B-B14F-4D97-AF65-F5344CB8AC3E}">
        <p14:creationId xmlns:p14="http://schemas.microsoft.com/office/powerpoint/2010/main" val="620714609"/>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CB8EF0AFADC048B9DEFA0D2B353F7D" ma:contentTypeVersion="13" ma:contentTypeDescription="Create a new document." ma:contentTypeScope="" ma:versionID="829be4d8c943b2126f301f97347f82f2">
  <xsd:schema xmlns:xsd="http://www.w3.org/2001/XMLSchema" xmlns:xs="http://www.w3.org/2001/XMLSchema" xmlns:p="http://schemas.microsoft.com/office/2006/metadata/properties" xmlns:ns2="88af3b26-f9b3-4fae-8ba8-3b4f2cf88d5c" xmlns:ns3="73405883-2c93-425a-8798-7c93e22c7b65" targetNamespace="http://schemas.microsoft.com/office/2006/metadata/properties" ma:root="true" ma:fieldsID="a296f98beee29b6ddb01b3c6f780021d" ns2:_="" ns3:_="">
    <xsd:import namespace="88af3b26-f9b3-4fae-8ba8-3b4f2cf88d5c"/>
    <xsd:import namespace="73405883-2c93-425a-8798-7c93e22c7b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f3b26-f9b3-4fae-8ba8-3b4f2cf88d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405883-2c93-425a-8798-7c93e22c7b6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2DF8E9-6034-4B8A-B660-88C053874A6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AFC8B6E-66B3-4CEC-A747-0C188F8970BF}">
  <ds:schemaRefs>
    <ds:schemaRef ds:uri="http://schemas.microsoft.com/sharepoint/v3/contenttype/forms"/>
  </ds:schemaRefs>
</ds:datastoreItem>
</file>

<file path=customXml/itemProps3.xml><?xml version="1.0" encoding="utf-8"?>
<ds:datastoreItem xmlns:ds="http://schemas.openxmlformats.org/officeDocument/2006/customXml" ds:itemID="{6AEE777F-B0CC-436A-B9B8-60E6CEB8DF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af3b26-f9b3-4fae-8ba8-3b4f2cf88d5c"/>
    <ds:schemaRef ds:uri="73405883-2c93-425a-8798-7c93e22c7b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TotalTime>
  <Words>1617</Words>
  <Application>Microsoft Office PowerPoint</Application>
  <PresentationFormat>Widescreen</PresentationFormat>
  <Paragraphs>119</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DiFazio</dc:creator>
  <cp:lastModifiedBy>Tim Callahan</cp:lastModifiedBy>
  <cp:revision>3</cp:revision>
  <dcterms:created xsi:type="dcterms:W3CDTF">2020-12-16T21:23:23Z</dcterms:created>
  <dcterms:modified xsi:type="dcterms:W3CDTF">2022-04-06T22:54:49Z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0x010100CBCB8EF0AFADC048B9DEFA0D2B353F7D</vt:lpwstr>
  </property>
</Properties>
</file>