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93" r:id="rId4"/>
    <p:sldId id="294" r:id="rId5"/>
    <p:sldId id="297" r:id="rId6"/>
    <p:sldId id="305" r:id="rId7"/>
    <p:sldId id="306" r:id="rId8"/>
    <p:sldId id="307" r:id="rId9"/>
    <p:sldId id="295" r:id="rId10"/>
    <p:sldId id="296" r:id="rId11"/>
    <p:sldId id="298" r:id="rId12"/>
    <p:sldId id="300" r:id="rId13"/>
    <p:sldId id="299" r:id="rId14"/>
    <p:sldId id="301" r:id="rId15"/>
    <p:sldId id="302" r:id="rId16"/>
    <p:sldId id="303" r:id="rId17"/>
    <p:sldId id="304" r:id="rId18"/>
    <p:sldId id="258" r:id="rId19"/>
    <p:sldId id="292" r:id="rId20"/>
  </p:sldIdLst>
  <p:sldSz cx="12192000" cy="6858000"/>
  <p:notesSz cx="7010400" cy="9296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9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0"/>
            <a:ext cx="3037840" cy="4669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C6903-EEAF-40B4-92F1-F49B530FFE2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430"/>
            <a:ext cx="3037840" cy="466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29430"/>
            <a:ext cx="3037840" cy="466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D7571-4428-4DD9-A276-FBC018EA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20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9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7840" cy="4669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75B1C-DF5B-4B92-8E8D-75B1AEA40B57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30"/>
            <a:ext cx="3037840" cy="466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29430"/>
            <a:ext cx="3037840" cy="466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D14CC-2D32-47B1-B8F5-9B6950C6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07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D14CC-2D32-47B1-B8F5-9B6950C6C4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91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D14CC-2D32-47B1-B8F5-9B6950C6C4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97779" y="1994916"/>
            <a:ext cx="2234183" cy="221894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03730" y="225374"/>
            <a:ext cx="9622790" cy="1735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510662" y="4153915"/>
            <a:ext cx="7170674" cy="1703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E5496"/>
                </a:solidFill>
                <a:latin typeface="Book Antiqua"/>
                <a:cs typeface="Book Antiqua"/>
              </a:defRPr>
            </a:lvl1pPr>
          </a:lstStyle>
          <a:p>
            <a:pPr marL="102235">
              <a:lnSpc>
                <a:spcPts val="235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36220" y="341629"/>
            <a:ext cx="11704955" cy="1156970"/>
          </a:xfrm>
          <a:custGeom>
            <a:avLst/>
            <a:gdLst/>
            <a:ahLst/>
            <a:cxnLst/>
            <a:rect l="l" t="t" r="r" b="b"/>
            <a:pathLst>
              <a:path w="11704955" h="1156970">
                <a:moveTo>
                  <a:pt x="0" y="1156970"/>
                </a:moveTo>
                <a:lnTo>
                  <a:pt x="11704574" y="1156970"/>
                </a:lnTo>
                <a:lnTo>
                  <a:pt x="11704574" y="0"/>
                </a:lnTo>
                <a:lnTo>
                  <a:pt x="0" y="0"/>
                </a:lnTo>
                <a:lnTo>
                  <a:pt x="0" y="115697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61544" y="251459"/>
            <a:ext cx="11869420" cy="1336040"/>
          </a:xfrm>
          <a:custGeom>
            <a:avLst/>
            <a:gdLst/>
            <a:ahLst/>
            <a:cxnLst/>
            <a:rect l="l" t="t" r="r" b="b"/>
            <a:pathLst>
              <a:path w="11869420" h="1336040">
                <a:moveTo>
                  <a:pt x="11749405" y="1187450"/>
                </a:moveTo>
                <a:lnTo>
                  <a:pt x="119481" y="1187450"/>
                </a:lnTo>
                <a:lnTo>
                  <a:pt x="119481" y="1216660"/>
                </a:lnTo>
                <a:lnTo>
                  <a:pt x="11749405" y="1216660"/>
                </a:lnTo>
                <a:lnTo>
                  <a:pt x="11749405" y="1187450"/>
                </a:lnTo>
                <a:close/>
              </a:path>
              <a:path w="11869420" h="1336040">
                <a:moveTo>
                  <a:pt x="11749405" y="149352"/>
                </a:moveTo>
                <a:lnTo>
                  <a:pt x="11719560" y="149352"/>
                </a:lnTo>
                <a:lnTo>
                  <a:pt x="11719560" y="1187196"/>
                </a:lnTo>
                <a:lnTo>
                  <a:pt x="11749405" y="1187196"/>
                </a:lnTo>
                <a:lnTo>
                  <a:pt x="11749405" y="149352"/>
                </a:lnTo>
                <a:close/>
              </a:path>
              <a:path w="11869420" h="1336040">
                <a:moveTo>
                  <a:pt x="11868912" y="0"/>
                </a:moveTo>
                <a:lnTo>
                  <a:pt x="0" y="0"/>
                </a:lnTo>
                <a:lnTo>
                  <a:pt x="0" y="90170"/>
                </a:lnTo>
                <a:lnTo>
                  <a:pt x="0" y="1247140"/>
                </a:lnTo>
                <a:lnTo>
                  <a:pt x="0" y="1336040"/>
                </a:lnTo>
                <a:lnTo>
                  <a:pt x="11868912" y="1336040"/>
                </a:lnTo>
                <a:lnTo>
                  <a:pt x="11868912" y="1247140"/>
                </a:lnTo>
                <a:lnTo>
                  <a:pt x="89611" y="1247140"/>
                </a:lnTo>
                <a:lnTo>
                  <a:pt x="89611" y="90170"/>
                </a:lnTo>
                <a:lnTo>
                  <a:pt x="11779250" y="90170"/>
                </a:lnTo>
                <a:lnTo>
                  <a:pt x="11779250" y="1246886"/>
                </a:lnTo>
                <a:lnTo>
                  <a:pt x="11868912" y="1246886"/>
                </a:lnTo>
                <a:lnTo>
                  <a:pt x="11868912" y="90170"/>
                </a:lnTo>
                <a:lnTo>
                  <a:pt x="11868912" y="89662"/>
                </a:lnTo>
                <a:lnTo>
                  <a:pt x="11868912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E5496"/>
                </a:solidFill>
                <a:latin typeface="Book Antiqua"/>
                <a:cs typeface="Book Antiqua"/>
              </a:defRPr>
            </a:lvl1pPr>
          </a:lstStyle>
          <a:p>
            <a:pPr marL="102235">
              <a:lnSpc>
                <a:spcPts val="235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E5496"/>
                </a:solidFill>
                <a:latin typeface="Book Antiqua"/>
                <a:cs typeface="Book Antiqua"/>
              </a:defRPr>
            </a:lvl1pPr>
          </a:lstStyle>
          <a:p>
            <a:pPr marL="102235">
              <a:lnSpc>
                <a:spcPts val="235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36220" y="341629"/>
            <a:ext cx="11704955" cy="1156970"/>
          </a:xfrm>
          <a:custGeom>
            <a:avLst/>
            <a:gdLst/>
            <a:ahLst/>
            <a:cxnLst/>
            <a:rect l="l" t="t" r="r" b="b"/>
            <a:pathLst>
              <a:path w="11704955" h="1156970">
                <a:moveTo>
                  <a:pt x="0" y="1156970"/>
                </a:moveTo>
                <a:lnTo>
                  <a:pt x="11704574" y="1156970"/>
                </a:lnTo>
                <a:lnTo>
                  <a:pt x="11704574" y="0"/>
                </a:lnTo>
                <a:lnTo>
                  <a:pt x="0" y="0"/>
                </a:lnTo>
                <a:lnTo>
                  <a:pt x="0" y="115697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61544" y="251459"/>
            <a:ext cx="11869420" cy="1336040"/>
          </a:xfrm>
          <a:custGeom>
            <a:avLst/>
            <a:gdLst/>
            <a:ahLst/>
            <a:cxnLst/>
            <a:rect l="l" t="t" r="r" b="b"/>
            <a:pathLst>
              <a:path w="11869420" h="1336040">
                <a:moveTo>
                  <a:pt x="11749405" y="1187450"/>
                </a:moveTo>
                <a:lnTo>
                  <a:pt x="119481" y="1187450"/>
                </a:lnTo>
                <a:lnTo>
                  <a:pt x="119481" y="1216660"/>
                </a:lnTo>
                <a:lnTo>
                  <a:pt x="11749405" y="1216660"/>
                </a:lnTo>
                <a:lnTo>
                  <a:pt x="11749405" y="1187450"/>
                </a:lnTo>
                <a:close/>
              </a:path>
              <a:path w="11869420" h="1336040">
                <a:moveTo>
                  <a:pt x="11749405" y="149352"/>
                </a:moveTo>
                <a:lnTo>
                  <a:pt x="11719560" y="149352"/>
                </a:lnTo>
                <a:lnTo>
                  <a:pt x="11719560" y="1187196"/>
                </a:lnTo>
                <a:lnTo>
                  <a:pt x="11749405" y="1187196"/>
                </a:lnTo>
                <a:lnTo>
                  <a:pt x="11749405" y="149352"/>
                </a:lnTo>
                <a:close/>
              </a:path>
              <a:path w="11869420" h="1336040">
                <a:moveTo>
                  <a:pt x="11868912" y="0"/>
                </a:moveTo>
                <a:lnTo>
                  <a:pt x="0" y="0"/>
                </a:lnTo>
                <a:lnTo>
                  <a:pt x="0" y="90170"/>
                </a:lnTo>
                <a:lnTo>
                  <a:pt x="0" y="1247140"/>
                </a:lnTo>
                <a:lnTo>
                  <a:pt x="0" y="1336040"/>
                </a:lnTo>
                <a:lnTo>
                  <a:pt x="11868912" y="1336040"/>
                </a:lnTo>
                <a:lnTo>
                  <a:pt x="11868912" y="1247140"/>
                </a:lnTo>
                <a:lnTo>
                  <a:pt x="89611" y="1247140"/>
                </a:lnTo>
                <a:lnTo>
                  <a:pt x="89611" y="90170"/>
                </a:lnTo>
                <a:lnTo>
                  <a:pt x="11779250" y="90170"/>
                </a:lnTo>
                <a:lnTo>
                  <a:pt x="11779250" y="1246886"/>
                </a:lnTo>
                <a:lnTo>
                  <a:pt x="11868912" y="1246886"/>
                </a:lnTo>
                <a:lnTo>
                  <a:pt x="11868912" y="90170"/>
                </a:lnTo>
                <a:lnTo>
                  <a:pt x="11868912" y="89662"/>
                </a:lnTo>
                <a:lnTo>
                  <a:pt x="11868912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E5496"/>
                </a:solidFill>
                <a:latin typeface="Book Antiqua"/>
                <a:cs typeface="Book Antiqua"/>
              </a:defRPr>
            </a:lvl1pPr>
          </a:lstStyle>
          <a:p>
            <a:pPr marL="102235">
              <a:lnSpc>
                <a:spcPts val="235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E5496"/>
                </a:solidFill>
                <a:latin typeface="Book Antiqua"/>
                <a:cs typeface="Book Antiqua"/>
              </a:defRPr>
            </a:lvl1pPr>
          </a:lstStyle>
          <a:p>
            <a:pPr marL="102235">
              <a:lnSpc>
                <a:spcPts val="235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6830" y="1998929"/>
            <a:ext cx="4419600" cy="300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3047" y="2194941"/>
            <a:ext cx="11304270" cy="3989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908535" y="6676163"/>
            <a:ext cx="345440" cy="332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E5496"/>
                </a:solidFill>
                <a:latin typeface="Book Antiqua"/>
                <a:cs typeface="Book Antiqua"/>
              </a:defRPr>
            </a:lvl1pPr>
          </a:lstStyle>
          <a:p>
            <a:pPr marL="102235">
              <a:lnSpc>
                <a:spcPts val="235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-20513"/>
            <a:ext cx="12191999" cy="685799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78907" y="1828800"/>
            <a:ext cx="2234183" cy="221894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03730" y="225374"/>
            <a:ext cx="9622790" cy="1758174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 marR="5080" indent="1445895" algn="l">
              <a:lnSpc>
                <a:spcPts val="6370"/>
              </a:lnSpc>
              <a:spcBef>
                <a:spcPts val="910"/>
              </a:spcBef>
            </a:pPr>
            <a:r>
              <a:rPr sz="4800" dirty="0">
                <a:latin typeface="Book Antiqua"/>
                <a:cs typeface="Book Antiqua"/>
              </a:rPr>
              <a:t>FISCAL</a:t>
            </a:r>
            <a:r>
              <a:rPr sz="4800" spc="-35" dirty="0">
                <a:latin typeface="Book Antiqua"/>
                <a:cs typeface="Book Antiqua"/>
              </a:rPr>
              <a:t> </a:t>
            </a:r>
            <a:r>
              <a:rPr sz="4800" dirty="0">
                <a:latin typeface="Book Antiqua"/>
                <a:cs typeface="Book Antiqua"/>
              </a:rPr>
              <a:t>YEAR</a:t>
            </a:r>
            <a:r>
              <a:rPr sz="4800" spc="-5" dirty="0">
                <a:latin typeface="Book Antiqua"/>
                <a:cs typeface="Book Antiqua"/>
              </a:rPr>
              <a:t> </a:t>
            </a:r>
            <a:r>
              <a:rPr sz="4800" spc="-20" dirty="0" smtClean="0">
                <a:latin typeface="Book Antiqua"/>
                <a:cs typeface="Book Antiqua"/>
              </a:rPr>
              <a:t>202</a:t>
            </a:r>
            <a:r>
              <a:rPr lang="en-US" sz="4800" spc="-20" dirty="0" smtClean="0">
                <a:latin typeface="Book Antiqua"/>
                <a:cs typeface="Book Antiqua"/>
              </a:rPr>
              <a:t>5 </a:t>
            </a:r>
            <a:r>
              <a:rPr lang="en-US" sz="4800" spc="-20" smtClean="0">
                <a:latin typeface="Book Antiqua"/>
                <a:cs typeface="Book Antiqua"/>
              </a:rPr>
              <a:t>DRAFT      	</a:t>
            </a:r>
            <a:r>
              <a:rPr sz="4800" smtClean="0">
                <a:latin typeface="Book Antiqua"/>
                <a:cs typeface="Book Antiqua"/>
              </a:rPr>
              <a:t>BUDGET</a:t>
            </a:r>
            <a:r>
              <a:rPr sz="4800" spc="-30" smtClean="0">
                <a:latin typeface="Book Antiqua"/>
                <a:cs typeface="Book Antiqua"/>
              </a:rPr>
              <a:t> </a:t>
            </a:r>
            <a:r>
              <a:rPr sz="4800" spc="-10" dirty="0">
                <a:latin typeface="Book Antiqua"/>
                <a:cs typeface="Book Antiqua"/>
              </a:rPr>
              <a:t>PRESENTATION</a:t>
            </a:r>
            <a:endParaRPr sz="48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2733" y="4136847"/>
            <a:ext cx="9846945" cy="867289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797175" marR="2792095" algn="ctr">
              <a:lnSpc>
                <a:spcPts val="3020"/>
              </a:lnSpc>
              <a:spcBef>
                <a:spcPts val="900"/>
              </a:spcBef>
            </a:pPr>
            <a:endParaRPr lang="en-US" sz="2800" dirty="0" smtClean="0">
              <a:latin typeface="Book Antiqua"/>
              <a:cs typeface="Book Antiqua"/>
            </a:endParaRPr>
          </a:p>
          <a:p>
            <a:pPr algn="ctr">
              <a:lnSpc>
                <a:spcPts val="2985"/>
              </a:lnSpc>
            </a:pPr>
            <a:endParaRPr sz="28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92552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181610" algn="ctr">
              <a:lnSpc>
                <a:spcPct val="100000"/>
              </a:lnSpc>
              <a:spcBef>
                <a:spcPts val="1200"/>
              </a:spcBef>
            </a:pPr>
            <a:r>
              <a:rPr lang="en-US" sz="4800" dirty="0" smtClean="0">
                <a:latin typeface="Book Antiqua"/>
                <a:cs typeface="Book Antiqua"/>
              </a:rPr>
              <a:t>REVENUE (Tax levy)</a:t>
            </a:r>
            <a:endParaRPr sz="48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676400"/>
            <a:ext cx="11869420" cy="5073650"/>
            <a:chOff x="161544" y="1762760"/>
            <a:chExt cx="11869420" cy="498729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659" y="2291029"/>
            <a:ext cx="10333990" cy="399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indent="-685800">
              <a:lnSpc>
                <a:spcPts val="2985"/>
              </a:lnSpc>
              <a:buFont typeface="Wingdings"/>
              <a:buChar char=""/>
              <a:tabLst>
                <a:tab pos="698500" algn="l"/>
              </a:tabLst>
            </a:pPr>
            <a:endParaRPr sz="2800" dirty="0">
              <a:latin typeface="Book Antiqua"/>
              <a:cs typeface="Book Antiqu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6052" y="6597394"/>
            <a:ext cx="345946" cy="26060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983213"/>
              </p:ext>
            </p:extLst>
          </p:nvPr>
        </p:nvGraphicFramePr>
        <p:xfrm>
          <a:off x="914398" y="2041524"/>
          <a:ext cx="9601201" cy="3778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2162">
                  <a:extLst>
                    <a:ext uri="{9D8B030D-6E8A-4147-A177-3AD203B41FA5}">
                      <a16:colId xmlns:a16="http://schemas.microsoft.com/office/drawing/2014/main" val="2740788413"/>
                    </a:ext>
                  </a:extLst>
                </a:gridCol>
                <a:gridCol w="1631244">
                  <a:extLst>
                    <a:ext uri="{9D8B030D-6E8A-4147-A177-3AD203B41FA5}">
                      <a16:colId xmlns:a16="http://schemas.microsoft.com/office/drawing/2014/main" val="3905466344"/>
                    </a:ext>
                  </a:extLst>
                </a:gridCol>
                <a:gridCol w="1962007">
                  <a:extLst>
                    <a:ext uri="{9D8B030D-6E8A-4147-A177-3AD203B41FA5}">
                      <a16:colId xmlns:a16="http://schemas.microsoft.com/office/drawing/2014/main" val="2877279350"/>
                    </a:ext>
                  </a:extLst>
                </a:gridCol>
                <a:gridCol w="1904589">
                  <a:extLst>
                    <a:ext uri="{9D8B030D-6E8A-4147-A177-3AD203B41FA5}">
                      <a16:colId xmlns:a16="http://schemas.microsoft.com/office/drawing/2014/main" val="278411433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2138589163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FY22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FY23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5867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Tax</a:t>
                      </a:r>
                      <a:r>
                        <a:rPr lang="en-US" baseline="0" dirty="0" smtClean="0"/>
                        <a:t> levy prior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$12,974,050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$13,466,411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$13,906,524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$14,334,126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560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2.5%</a:t>
                      </a:r>
                      <a:r>
                        <a:rPr lang="en-US" baseline="0" dirty="0" smtClean="0"/>
                        <a:t>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</a:t>
                      </a:r>
                      <a:r>
                        <a:rPr lang="en-US" baseline="0" dirty="0" smtClean="0"/>
                        <a:t>   324,351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</a:t>
                      </a:r>
                      <a:r>
                        <a:rPr lang="en-US" baseline="0" dirty="0" smtClean="0"/>
                        <a:t>   336,660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347,663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358,353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7271"/>
                  </a:ext>
                </a:extLst>
              </a:tr>
              <a:tr h="520701">
                <a:tc>
                  <a:txBody>
                    <a:bodyPr/>
                    <a:lstStyle/>
                    <a:p>
                      <a:r>
                        <a:rPr lang="en-US" dirty="0" smtClean="0"/>
                        <a:t>New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168,010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103,453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79,939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80,000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0107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83075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$13,466,411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$13,906,524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$14,334,126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$14,772,479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2116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492,361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440,113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427,602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438,353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074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3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92552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181610" algn="ctr">
              <a:lnSpc>
                <a:spcPct val="100000"/>
              </a:lnSpc>
              <a:spcBef>
                <a:spcPts val="1200"/>
              </a:spcBef>
            </a:pPr>
            <a:r>
              <a:rPr lang="en-US" sz="4800" dirty="0" smtClean="0">
                <a:latin typeface="Book Antiqua"/>
                <a:cs typeface="Book Antiqua"/>
              </a:rPr>
              <a:t>REVENUE BUDGET FY22-FY25</a:t>
            </a:r>
            <a:endParaRPr sz="48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676400"/>
            <a:ext cx="11869420" cy="5073650"/>
            <a:chOff x="161544" y="1762760"/>
            <a:chExt cx="11869420" cy="498729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659" y="2291029"/>
            <a:ext cx="10333990" cy="399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indent="-685800">
              <a:lnSpc>
                <a:spcPts val="2985"/>
              </a:lnSpc>
              <a:buFont typeface="Wingdings"/>
              <a:buChar char=""/>
              <a:tabLst>
                <a:tab pos="698500" algn="l"/>
              </a:tabLst>
            </a:pPr>
            <a:endParaRPr sz="2800" dirty="0">
              <a:latin typeface="Book Antiqua"/>
              <a:cs typeface="Book Antiqu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6052" y="6597394"/>
            <a:ext cx="345946" cy="26060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728449"/>
              </p:ext>
            </p:extLst>
          </p:nvPr>
        </p:nvGraphicFramePr>
        <p:xfrm>
          <a:off x="914398" y="2041524"/>
          <a:ext cx="9601201" cy="3778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2162">
                  <a:extLst>
                    <a:ext uri="{9D8B030D-6E8A-4147-A177-3AD203B41FA5}">
                      <a16:colId xmlns:a16="http://schemas.microsoft.com/office/drawing/2014/main" val="2740788413"/>
                    </a:ext>
                  </a:extLst>
                </a:gridCol>
                <a:gridCol w="1631244">
                  <a:extLst>
                    <a:ext uri="{9D8B030D-6E8A-4147-A177-3AD203B41FA5}">
                      <a16:colId xmlns:a16="http://schemas.microsoft.com/office/drawing/2014/main" val="3905466344"/>
                    </a:ext>
                  </a:extLst>
                </a:gridCol>
                <a:gridCol w="1962007">
                  <a:extLst>
                    <a:ext uri="{9D8B030D-6E8A-4147-A177-3AD203B41FA5}">
                      <a16:colId xmlns:a16="http://schemas.microsoft.com/office/drawing/2014/main" val="2877279350"/>
                    </a:ext>
                  </a:extLst>
                </a:gridCol>
                <a:gridCol w="1904589">
                  <a:extLst>
                    <a:ext uri="{9D8B030D-6E8A-4147-A177-3AD203B41FA5}">
                      <a16:colId xmlns:a16="http://schemas.microsoft.com/office/drawing/2014/main" val="278411433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2138589163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FY22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FY23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5867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$30,512,474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$32,634,484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$34,443,211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$35,094,632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560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r>
                        <a:rPr lang="en-US" baseline="0" dirty="0" smtClean="0"/>
                        <a:t> prior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</a:t>
                      </a:r>
                      <a:r>
                        <a:rPr lang="en-US" baseline="0" dirty="0" smtClean="0"/>
                        <a:t>   557,244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</a:t>
                      </a:r>
                      <a:r>
                        <a:rPr lang="en-US" baseline="0" dirty="0" smtClean="0"/>
                        <a:t> 2,122,010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1,808,727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651,421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7271"/>
                  </a:ext>
                </a:extLst>
              </a:tr>
              <a:tr h="5207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0107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Chap</a:t>
                      </a:r>
                      <a:r>
                        <a:rPr lang="en-US" baseline="0" dirty="0" smtClean="0"/>
                        <a:t> 70/Local Aid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101,017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1,062,332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1,571,213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 99,156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83075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Tax</a:t>
                      </a:r>
                      <a:r>
                        <a:rPr lang="en-US" baseline="0" dirty="0" smtClean="0"/>
                        <a:t> Levy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492,361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440,113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427,602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438,353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2116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Total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593,378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1,502,445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1,998,815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537,509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074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06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92552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181610" algn="ctr">
              <a:lnSpc>
                <a:spcPct val="100000"/>
              </a:lnSpc>
              <a:spcBef>
                <a:spcPts val="1200"/>
              </a:spcBef>
            </a:pPr>
            <a:r>
              <a:rPr lang="en-US" sz="4800" dirty="0" smtClean="0">
                <a:latin typeface="Book Antiqua"/>
                <a:cs typeface="Book Antiqua"/>
              </a:rPr>
              <a:t>NET SCHOOL SPENDING</a:t>
            </a:r>
            <a:endParaRPr sz="48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676400"/>
            <a:ext cx="11869420" cy="5073650"/>
            <a:chOff x="161544" y="1762760"/>
            <a:chExt cx="11869420" cy="498729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659" y="2291029"/>
            <a:ext cx="10333990" cy="399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indent="-685800">
              <a:lnSpc>
                <a:spcPts val="2985"/>
              </a:lnSpc>
              <a:buFont typeface="Wingdings"/>
              <a:buChar char=""/>
              <a:tabLst>
                <a:tab pos="698500" algn="l"/>
              </a:tabLst>
            </a:pPr>
            <a:endParaRPr sz="2800" dirty="0">
              <a:latin typeface="Book Antiqua"/>
              <a:cs typeface="Book Antiqu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6052" y="6597394"/>
            <a:ext cx="345946" cy="26060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716303"/>
              </p:ext>
            </p:extLst>
          </p:nvPr>
        </p:nvGraphicFramePr>
        <p:xfrm>
          <a:off x="914398" y="2041524"/>
          <a:ext cx="9601201" cy="2149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2162">
                  <a:extLst>
                    <a:ext uri="{9D8B030D-6E8A-4147-A177-3AD203B41FA5}">
                      <a16:colId xmlns:a16="http://schemas.microsoft.com/office/drawing/2014/main" val="2740788413"/>
                    </a:ext>
                  </a:extLst>
                </a:gridCol>
                <a:gridCol w="1631244">
                  <a:extLst>
                    <a:ext uri="{9D8B030D-6E8A-4147-A177-3AD203B41FA5}">
                      <a16:colId xmlns:a16="http://schemas.microsoft.com/office/drawing/2014/main" val="3905466344"/>
                    </a:ext>
                  </a:extLst>
                </a:gridCol>
                <a:gridCol w="1962007">
                  <a:extLst>
                    <a:ext uri="{9D8B030D-6E8A-4147-A177-3AD203B41FA5}">
                      <a16:colId xmlns:a16="http://schemas.microsoft.com/office/drawing/2014/main" val="2877279350"/>
                    </a:ext>
                  </a:extLst>
                </a:gridCol>
                <a:gridCol w="1904589">
                  <a:extLst>
                    <a:ext uri="{9D8B030D-6E8A-4147-A177-3AD203B41FA5}">
                      <a16:colId xmlns:a16="http://schemas.microsoft.com/office/drawing/2014/main" val="278411433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2138589163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FY22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FY23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5867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17,040,600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18,305,278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  20,130,691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20,502,162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560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</a:t>
                      </a:r>
                      <a:r>
                        <a:rPr lang="en-US" baseline="0" dirty="0" smtClean="0"/>
                        <a:t>17,561,136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</a:t>
                      </a:r>
                      <a:r>
                        <a:rPr lang="en-US" baseline="0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7271"/>
                  </a:ext>
                </a:extLst>
              </a:tr>
              <a:tr h="520701">
                <a:tc>
                  <a:txBody>
                    <a:bodyPr/>
                    <a:lstStyle/>
                    <a:p>
                      <a:r>
                        <a:rPr lang="en-US" dirty="0" smtClean="0"/>
                        <a:t>Budgeted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18,670,799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20,180,691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01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89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92552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181610" algn="ctr">
              <a:lnSpc>
                <a:spcPct val="100000"/>
              </a:lnSpc>
              <a:spcBef>
                <a:spcPts val="1200"/>
              </a:spcBef>
            </a:pPr>
            <a:r>
              <a:rPr lang="en-US" sz="4800" dirty="0" smtClean="0">
                <a:latin typeface="Book Antiqua"/>
                <a:cs typeface="Book Antiqua"/>
              </a:rPr>
              <a:t>WATER/SEWER Retained Earnings</a:t>
            </a:r>
            <a:endParaRPr sz="48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676400"/>
            <a:ext cx="11869420" cy="5073650"/>
            <a:chOff x="161544" y="1762760"/>
            <a:chExt cx="11869420" cy="498729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659" y="2291029"/>
            <a:ext cx="10333990" cy="399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indent="-685800">
              <a:lnSpc>
                <a:spcPts val="2985"/>
              </a:lnSpc>
              <a:buFont typeface="Wingdings"/>
              <a:buChar char=""/>
              <a:tabLst>
                <a:tab pos="698500" algn="l"/>
              </a:tabLst>
            </a:pPr>
            <a:endParaRPr sz="2800" dirty="0">
              <a:latin typeface="Book Antiqua"/>
              <a:cs typeface="Book Antiqu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6052" y="6597394"/>
            <a:ext cx="345946" cy="26060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810488"/>
              </p:ext>
            </p:extLst>
          </p:nvPr>
        </p:nvGraphicFramePr>
        <p:xfrm>
          <a:off x="914398" y="2041524"/>
          <a:ext cx="9601201" cy="2149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2162">
                  <a:extLst>
                    <a:ext uri="{9D8B030D-6E8A-4147-A177-3AD203B41FA5}">
                      <a16:colId xmlns:a16="http://schemas.microsoft.com/office/drawing/2014/main" val="2740788413"/>
                    </a:ext>
                  </a:extLst>
                </a:gridCol>
                <a:gridCol w="1631244">
                  <a:extLst>
                    <a:ext uri="{9D8B030D-6E8A-4147-A177-3AD203B41FA5}">
                      <a16:colId xmlns:a16="http://schemas.microsoft.com/office/drawing/2014/main" val="3905466344"/>
                    </a:ext>
                  </a:extLst>
                </a:gridCol>
                <a:gridCol w="1962007">
                  <a:extLst>
                    <a:ext uri="{9D8B030D-6E8A-4147-A177-3AD203B41FA5}">
                      <a16:colId xmlns:a16="http://schemas.microsoft.com/office/drawing/2014/main" val="2877279350"/>
                    </a:ext>
                  </a:extLst>
                </a:gridCol>
                <a:gridCol w="1904589">
                  <a:extLst>
                    <a:ext uri="{9D8B030D-6E8A-4147-A177-3AD203B41FA5}">
                      <a16:colId xmlns:a16="http://schemas.microsoft.com/office/drawing/2014/main" val="278411433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2138589163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FY19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FY20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FY21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FY22 Amount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5867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 4,099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    22,207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    (81,563)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50,623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560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Sewer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</a:t>
                      </a:r>
                      <a:r>
                        <a:rPr lang="en-US" baseline="0" dirty="0" smtClean="0"/>
                        <a:t>     41,560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</a:t>
                      </a:r>
                      <a:r>
                        <a:rPr lang="en-US" baseline="0" dirty="0" smtClean="0"/>
                        <a:t>    (40,406)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(154,132)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</a:t>
                      </a:r>
                      <a:r>
                        <a:rPr lang="en-US" baseline="0" dirty="0" smtClean="0"/>
                        <a:t> 58,965</a:t>
                      </a:r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7271"/>
                  </a:ext>
                </a:extLst>
              </a:tr>
              <a:tr h="5207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01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69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92552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181610" algn="ctr">
              <a:lnSpc>
                <a:spcPct val="100000"/>
              </a:lnSpc>
              <a:spcBef>
                <a:spcPts val="1200"/>
              </a:spcBef>
            </a:pPr>
            <a:r>
              <a:rPr lang="en-US" sz="4800" dirty="0" smtClean="0">
                <a:latin typeface="Book Antiqua"/>
                <a:cs typeface="Book Antiqua"/>
              </a:rPr>
              <a:t>WATER ENTERPRISE FUND</a:t>
            </a:r>
            <a:endParaRPr sz="48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676400"/>
            <a:ext cx="11869420" cy="5073650"/>
            <a:chOff x="161544" y="1762760"/>
            <a:chExt cx="11869420" cy="498729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659" y="2291029"/>
            <a:ext cx="10333990" cy="399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indent="-685800">
              <a:lnSpc>
                <a:spcPts val="2985"/>
              </a:lnSpc>
              <a:buFont typeface="Wingdings"/>
              <a:buChar char=""/>
              <a:tabLst>
                <a:tab pos="698500" algn="l"/>
              </a:tabLst>
            </a:pPr>
            <a:endParaRPr sz="2800" dirty="0">
              <a:latin typeface="Book Antiqua"/>
              <a:cs typeface="Book Antiqu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6052" y="6597394"/>
            <a:ext cx="345946" cy="26060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369954"/>
              </p:ext>
            </p:extLst>
          </p:nvPr>
        </p:nvGraphicFramePr>
        <p:xfrm>
          <a:off x="1066800" y="2052636"/>
          <a:ext cx="10194289" cy="4418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016">
                  <a:extLst>
                    <a:ext uri="{9D8B030D-6E8A-4147-A177-3AD203B41FA5}">
                      <a16:colId xmlns:a16="http://schemas.microsoft.com/office/drawing/2014/main" val="2740788413"/>
                    </a:ext>
                  </a:extLst>
                </a:gridCol>
                <a:gridCol w="1464463">
                  <a:extLst>
                    <a:ext uri="{9D8B030D-6E8A-4147-A177-3AD203B41FA5}">
                      <a16:colId xmlns:a16="http://schemas.microsoft.com/office/drawing/2014/main" val="3905466344"/>
                    </a:ext>
                  </a:extLst>
                </a:gridCol>
                <a:gridCol w="1464463">
                  <a:extLst>
                    <a:ext uri="{9D8B030D-6E8A-4147-A177-3AD203B41FA5}">
                      <a16:colId xmlns:a16="http://schemas.microsoft.com/office/drawing/2014/main" val="2877279350"/>
                    </a:ext>
                  </a:extLst>
                </a:gridCol>
                <a:gridCol w="292892">
                  <a:extLst>
                    <a:ext uri="{9D8B030D-6E8A-4147-A177-3AD203B41FA5}">
                      <a16:colId xmlns:a16="http://schemas.microsoft.com/office/drawing/2014/main" val="4108974270"/>
                    </a:ext>
                  </a:extLst>
                </a:gridCol>
                <a:gridCol w="2241966">
                  <a:extLst>
                    <a:ext uri="{9D8B030D-6E8A-4147-A177-3AD203B41FA5}">
                      <a16:colId xmlns:a16="http://schemas.microsoft.com/office/drawing/2014/main" val="2784114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34060427"/>
                    </a:ext>
                  </a:extLst>
                </a:gridCol>
                <a:gridCol w="1659889">
                  <a:extLst>
                    <a:ext uri="{9D8B030D-6E8A-4147-A177-3AD203B41FA5}">
                      <a16:colId xmlns:a16="http://schemas.microsoft.com/office/drawing/2014/main" val="2138589163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5867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Personnel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244,076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194,110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Connection/CWA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11,615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11,500  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560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628,950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649,150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30,300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30,000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32621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Debt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139,517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115,000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/Penalties/</a:t>
                      </a:r>
                      <a:r>
                        <a:rPr lang="en-US" dirty="0" err="1" smtClean="0"/>
                        <a:t>Misc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15,655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15,500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638999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193,815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205,270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rates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1,184,700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1,331,550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515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928038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$ 1,206,358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$ 1,163,530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1,242,270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1,388,550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7271"/>
                  </a:ext>
                </a:extLst>
              </a:tr>
              <a:tr h="5207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225,020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01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92552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181610" algn="ctr">
              <a:lnSpc>
                <a:spcPct val="100000"/>
              </a:lnSpc>
              <a:spcBef>
                <a:spcPts val="1200"/>
              </a:spcBef>
            </a:pPr>
            <a:r>
              <a:rPr lang="en-US" sz="4800" dirty="0" smtClean="0">
                <a:latin typeface="Book Antiqua"/>
                <a:cs typeface="Book Antiqua"/>
              </a:rPr>
              <a:t>SEWER ENTERPRISE FUND</a:t>
            </a:r>
            <a:endParaRPr sz="48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676400"/>
            <a:ext cx="11869420" cy="5073650"/>
            <a:chOff x="161544" y="1762760"/>
            <a:chExt cx="11869420" cy="498729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659" y="2291029"/>
            <a:ext cx="10333990" cy="399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indent="-685800">
              <a:lnSpc>
                <a:spcPts val="2985"/>
              </a:lnSpc>
              <a:buFont typeface="Wingdings"/>
              <a:buChar char=""/>
              <a:tabLst>
                <a:tab pos="698500" algn="l"/>
              </a:tabLst>
            </a:pPr>
            <a:endParaRPr sz="2800" dirty="0">
              <a:latin typeface="Book Antiqua"/>
              <a:cs typeface="Book Antiqu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6052" y="6597394"/>
            <a:ext cx="345946" cy="26060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217470"/>
              </p:ext>
            </p:extLst>
          </p:nvPr>
        </p:nvGraphicFramePr>
        <p:xfrm>
          <a:off x="1066800" y="2052636"/>
          <a:ext cx="10194289" cy="4418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016">
                  <a:extLst>
                    <a:ext uri="{9D8B030D-6E8A-4147-A177-3AD203B41FA5}">
                      <a16:colId xmlns:a16="http://schemas.microsoft.com/office/drawing/2014/main" val="2740788413"/>
                    </a:ext>
                  </a:extLst>
                </a:gridCol>
                <a:gridCol w="1464463">
                  <a:extLst>
                    <a:ext uri="{9D8B030D-6E8A-4147-A177-3AD203B41FA5}">
                      <a16:colId xmlns:a16="http://schemas.microsoft.com/office/drawing/2014/main" val="3905466344"/>
                    </a:ext>
                  </a:extLst>
                </a:gridCol>
                <a:gridCol w="1464463">
                  <a:extLst>
                    <a:ext uri="{9D8B030D-6E8A-4147-A177-3AD203B41FA5}">
                      <a16:colId xmlns:a16="http://schemas.microsoft.com/office/drawing/2014/main" val="2877279350"/>
                    </a:ext>
                  </a:extLst>
                </a:gridCol>
                <a:gridCol w="292892">
                  <a:extLst>
                    <a:ext uri="{9D8B030D-6E8A-4147-A177-3AD203B41FA5}">
                      <a16:colId xmlns:a16="http://schemas.microsoft.com/office/drawing/2014/main" val="4108974270"/>
                    </a:ext>
                  </a:extLst>
                </a:gridCol>
                <a:gridCol w="2241966">
                  <a:extLst>
                    <a:ext uri="{9D8B030D-6E8A-4147-A177-3AD203B41FA5}">
                      <a16:colId xmlns:a16="http://schemas.microsoft.com/office/drawing/2014/main" val="2784114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34060427"/>
                    </a:ext>
                  </a:extLst>
                </a:gridCol>
                <a:gridCol w="1659889">
                  <a:extLst>
                    <a:ext uri="{9D8B030D-6E8A-4147-A177-3AD203B41FA5}">
                      <a16:colId xmlns:a16="http://schemas.microsoft.com/office/drawing/2014/main" val="2138589163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5867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Personnel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</a:t>
                      </a:r>
                      <a:r>
                        <a:rPr lang="en-US" baseline="0" dirty="0" smtClean="0"/>
                        <a:t>   16</a:t>
                      </a:r>
                      <a:r>
                        <a:rPr lang="en-US" dirty="0" smtClean="0"/>
                        <a:t>,476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130,000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20,200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20,000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560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$ 1,159,745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$ 1,206,500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30,300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30,000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32621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Debt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271,313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</a:t>
                      </a:r>
                      <a:r>
                        <a:rPr lang="en-US" baseline="0" dirty="0" smtClean="0"/>
                        <a:t>  60,000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/Penalties/</a:t>
                      </a:r>
                      <a:r>
                        <a:rPr lang="en-US" dirty="0" err="1" smtClean="0"/>
                        <a:t>Misc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  7,070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</a:t>
                      </a:r>
                      <a:r>
                        <a:rPr lang="en-US" baseline="0" dirty="0" smtClean="0"/>
                        <a:t>  5,050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638999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173,097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179,540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Sewer rates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1,140,086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1,174,000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515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Betterments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443,390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190,000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928038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$ 1,620,631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$ 1,576,040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1,641,046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1,419,050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7271"/>
                  </a:ext>
                </a:extLst>
              </a:tr>
              <a:tr h="5207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(156,990)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01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24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30997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181610" algn="ctr">
              <a:lnSpc>
                <a:spcPct val="100000"/>
              </a:lnSpc>
              <a:spcBef>
                <a:spcPts val="1200"/>
              </a:spcBef>
            </a:pPr>
            <a:r>
              <a:rPr lang="en-US" sz="4400" dirty="0" smtClean="0">
                <a:latin typeface="Book Antiqua"/>
                <a:cs typeface="Book Antiqua"/>
              </a:rPr>
              <a:t>TRANSFER STATION ENTERPRISE FUND</a:t>
            </a:r>
            <a:endParaRPr sz="44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676400"/>
            <a:ext cx="11869420" cy="5073650"/>
            <a:chOff x="161544" y="1762760"/>
            <a:chExt cx="11869420" cy="498729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659" y="2291029"/>
            <a:ext cx="10333990" cy="399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indent="-685800">
              <a:lnSpc>
                <a:spcPts val="2985"/>
              </a:lnSpc>
              <a:buFont typeface="Wingdings"/>
              <a:buChar char=""/>
              <a:tabLst>
                <a:tab pos="698500" algn="l"/>
              </a:tabLst>
            </a:pPr>
            <a:endParaRPr sz="2800" dirty="0">
              <a:latin typeface="Book Antiqua"/>
              <a:cs typeface="Book Antiqu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6052" y="6597394"/>
            <a:ext cx="345946" cy="26060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258192"/>
              </p:ext>
            </p:extLst>
          </p:nvPr>
        </p:nvGraphicFramePr>
        <p:xfrm>
          <a:off x="1066800" y="2052636"/>
          <a:ext cx="10194289" cy="4418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016">
                  <a:extLst>
                    <a:ext uri="{9D8B030D-6E8A-4147-A177-3AD203B41FA5}">
                      <a16:colId xmlns:a16="http://schemas.microsoft.com/office/drawing/2014/main" val="2740788413"/>
                    </a:ext>
                  </a:extLst>
                </a:gridCol>
                <a:gridCol w="1464463">
                  <a:extLst>
                    <a:ext uri="{9D8B030D-6E8A-4147-A177-3AD203B41FA5}">
                      <a16:colId xmlns:a16="http://schemas.microsoft.com/office/drawing/2014/main" val="3905466344"/>
                    </a:ext>
                  </a:extLst>
                </a:gridCol>
                <a:gridCol w="1464463">
                  <a:extLst>
                    <a:ext uri="{9D8B030D-6E8A-4147-A177-3AD203B41FA5}">
                      <a16:colId xmlns:a16="http://schemas.microsoft.com/office/drawing/2014/main" val="2877279350"/>
                    </a:ext>
                  </a:extLst>
                </a:gridCol>
                <a:gridCol w="292892">
                  <a:extLst>
                    <a:ext uri="{9D8B030D-6E8A-4147-A177-3AD203B41FA5}">
                      <a16:colId xmlns:a16="http://schemas.microsoft.com/office/drawing/2014/main" val="4108974270"/>
                    </a:ext>
                  </a:extLst>
                </a:gridCol>
                <a:gridCol w="2241966">
                  <a:extLst>
                    <a:ext uri="{9D8B030D-6E8A-4147-A177-3AD203B41FA5}">
                      <a16:colId xmlns:a16="http://schemas.microsoft.com/office/drawing/2014/main" val="2784114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34060427"/>
                    </a:ext>
                  </a:extLst>
                </a:gridCol>
                <a:gridCol w="1659889">
                  <a:extLst>
                    <a:ext uri="{9D8B030D-6E8A-4147-A177-3AD203B41FA5}">
                      <a16:colId xmlns:a16="http://schemas.microsoft.com/office/drawing/2014/main" val="2138589163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5867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Personnel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</a:t>
                      </a:r>
                      <a:r>
                        <a:rPr lang="en-US" baseline="0" dirty="0" smtClean="0"/>
                        <a:t>   68,340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</a:t>
                      </a:r>
                      <a:r>
                        <a:rPr lang="en-US" baseline="0" dirty="0" smtClean="0"/>
                        <a:t>  75,310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Trash</a:t>
                      </a:r>
                      <a:r>
                        <a:rPr lang="en-US" baseline="0" dirty="0" smtClean="0"/>
                        <a:t> Bags - Large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74,375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74,375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560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</a:t>
                      </a:r>
                      <a:r>
                        <a:rPr lang="en-US" baseline="0" dirty="0" smtClean="0"/>
                        <a:t>   173,997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</a:t>
                      </a:r>
                      <a:r>
                        <a:rPr lang="en-US" baseline="0" dirty="0" smtClean="0"/>
                        <a:t>   154,500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Trash</a:t>
                      </a:r>
                      <a:r>
                        <a:rPr lang="en-US" baseline="0" dirty="0" smtClean="0"/>
                        <a:t> Bags - 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31,500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31,500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32621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Debt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</a:t>
                      </a:r>
                      <a:r>
                        <a:rPr lang="en-US" baseline="0" dirty="0" smtClean="0"/>
                        <a:t>  30,000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Landfill</a:t>
                      </a:r>
                      <a:r>
                        <a:rPr lang="en-US" baseline="0" dirty="0" smtClean="0"/>
                        <a:t> Decals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 97,500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</a:t>
                      </a:r>
                      <a:r>
                        <a:rPr lang="en-US" baseline="0" dirty="0" smtClean="0"/>
                        <a:t>  97,500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638999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</a:t>
                      </a:r>
                      <a:r>
                        <a:rPr lang="en-US" baseline="0" dirty="0" smtClean="0"/>
                        <a:t>  13,761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23,480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Demolition</a:t>
                      </a:r>
                      <a:r>
                        <a:rPr lang="en-US" baseline="0" dirty="0" smtClean="0"/>
                        <a:t> Materials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</a:t>
                      </a:r>
                      <a:r>
                        <a:rPr lang="en-US" baseline="0" dirty="0" smtClean="0"/>
                        <a:t>      66,500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82,000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515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928038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</a:t>
                      </a:r>
                      <a:r>
                        <a:rPr lang="en-US" baseline="0" dirty="0" smtClean="0"/>
                        <a:t>   256,098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</a:t>
                      </a:r>
                      <a:r>
                        <a:rPr lang="en-US" baseline="0" dirty="0" smtClean="0"/>
                        <a:t>  283,290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</a:t>
                      </a:r>
                      <a:r>
                        <a:rPr lang="en-US" baseline="0" dirty="0" smtClean="0"/>
                        <a:t>    269,875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</a:t>
                      </a:r>
                      <a:r>
                        <a:rPr lang="en-US" baseline="0" dirty="0" smtClean="0"/>
                        <a:t>   287,875</a:t>
                      </a:r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7271"/>
                  </a:ext>
                </a:extLst>
              </a:tr>
              <a:tr h="5207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 4,585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01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0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30997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181610" algn="ctr">
              <a:lnSpc>
                <a:spcPct val="100000"/>
              </a:lnSpc>
              <a:spcBef>
                <a:spcPts val="1200"/>
              </a:spcBef>
            </a:pPr>
            <a:r>
              <a:rPr lang="en-US" sz="4400" dirty="0" smtClean="0">
                <a:latin typeface="Book Antiqua"/>
                <a:cs typeface="Book Antiqua"/>
              </a:rPr>
              <a:t>PEG ACCESS ENTERPRISE FUND</a:t>
            </a:r>
            <a:endParaRPr sz="44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676400"/>
            <a:ext cx="11869420" cy="5073650"/>
            <a:chOff x="161544" y="1762760"/>
            <a:chExt cx="11869420" cy="498729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659" y="2291029"/>
            <a:ext cx="10333990" cy="399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indent="-685800">
              <a:lnSpc>
                <a:spcPts val="2985"/>
              </a:lnSpc>
              <a:buFont typeface="Wingdings"/>
              <a:buChar char=""/>
              <a:tabLst>
                <a:tab pos="698500" algn="l"/>
              </a:tabLst>
            </a:pPr>
            <a:endParaRPr sz="2800" dirty="0">
              <a:latin typeface="Book Antiqua"/>
              <a:cs typeface="Book Antiqu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6052" y="6597394"/>
            <a:ext cx="345946" cy="26060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587644"/>
              </p:ext>
            </p:extLst>
          </p:nvPr>
        </p:nvGraphicFramePr>
        <p:xfrm>
          <a:off x="1066800" y="2052636"/>
          <a:ext cx="10243031" cy="432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016">
                  <a:extLst>
                    <a:ext uri="{9D8B030D-6E8A-4147-A177-3AD203B41FA5}">
                      <a16:colId xmlns:a16="http://schemas.microsoft.com/office/drawing/2014/main" val="2740788413"/>
                    </a:ext>
                  </a:extLst>
                </a:gridCol>
                <a:gridCol w="1464463">
                  <a:extLst>
                    <a:ext uri="{9D8B030D-6E8A-4147-A177-3AD203B41FA5}">
                      <a16:colId xmlns:a16="http://schemas.microsoft.com/office/drawing/2014/main" val="3905466344"/>
                    </a:ext>
                  </a:extLst>
                </a:gridCol>
                <a:gridCol w="1513205">
                  <a:extLst>
                    <a:ext uri="{9D8B030D-6E8A-4147-A177-3AD203B41FA5}">
                      <a16:colId xmlns:a16="http://schemas.microsoft.com/office/drawing/2014/main" val="2877279350"/>
                    </a:ext>
                  </a:extLst>
                </a:gridCol>
                <a:gridCol w="292892">
                  <a:extLst>
                    <a:ext uri="{9D8B030D-6E8A-4147-A177-3AD203B41FA5}">
                      <a16:colId xmlns:a16="http://schemas.microsoft.com/office/drawing/2014/main" val="4108974270"/>
                    </a:ext>
                  </a:extLst>
                </a:gridCol>
                <a:gridCol w="2241966">
                  <a:extLst>
                    <a:ext uri="{9D8B030D-6E8A-4147-A177-3AD203B41FA5}">
                      <a16:colId xmlns:a16="http://schemas.microsoft.com/office/drawing/2014/main" val="2784114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34060427"/>
                    </a:ext>
                  </a:extLst>
                </a:gridCol>
                <a:gridCol w="1659889">
                  <a:extLst>
                    <a:ext uri="{9D8B030D-6E8A-4147-A177-3AD203B41FA5}">
                      <a16:colId xmlns:a16="http://schemas.microsoft.com/office/drawing/2014/main" val="2138589163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5867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Personnel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</a:t>
                      </a:r>
                      <a:r>
                        <a:rPr lang="en-US" baseline="0" dirty="0" smtClean="0"/>
                        <a:t>   35,000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</a:t>
                      </a:r>
                      <a:r>
                        <a:rPr lang="en-US" baseline="0" dirty="0" smtClean="0"/>
                        <a:t> 67,500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</a:t>
                      </a:r>
                      <a:r>
                        <a:rPr lang="en-US" baseline="0" dirty="0" smtClean="0"/>
                        <a:t> Payment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30,000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30,000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560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</a:t>
                      </a:r>
                      <a:r>
                        <a:rPr lang="en-US" baseline="0" dirty="0" smtClean="0"/>
                        <a:t>     46,300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</a:t>
                      </a:r>
                      <a:r>
                        <a:rPr lang="en-US" baseline="0" dirty="0" smtClean="0"/>
                        <a:t>    29,000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PEG</a:t>
                      </a:r>
                      <a:r>
                        <a:rPr lang="en-US" baseline="0" dirty="0" smtClean="0"/>
                        <a:t> Quarterly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80,000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96,000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32621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</a:t>
                      </a:r>
                      <a:r>
                        <a:rPr lang="en-US" baseline="0" dirty="0" smtClean="0"/>
                        <a:t>  30,000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</a:t>
                      </a:r>
                      <a:r>
                        <a:rPr lang="en-US" baseline="0" dirty="0" smtClean="0"/>
                        <a:t> 30,000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</a:t>
                      </a:r>
                      <a:r>
                        <a:rPr lang="en-US" baseline="0" dirty="0" smtClean="0"/>
                        <a:t> Assessment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 </a:t>
                      </a:r>
                      <a:r>
                        <a:rPr lang="en-US" baseline="0" dirty="0" smtClean="0"/>
                        <a:t> 1,300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1,000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638999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</a:t>
                      </a:r>
                      <a:r>
                        <a:rPr lang="en-US" baseline="0" dirty="0" smtClean="0"/>
                        <a:t> 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  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515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928038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</a:t>
                      </a:r>
                      <a:r>
                        <a:rPr lang="en-US" baseline="0" dirty="0" smtClean="0"/>
                        <a:t>   111,300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</a:t>
                      </a:r>
                      <a:r>
                        <a:rPr lang="en-US" baseline="0" dirty="0" smtClean="0"/>
                        <a:t>  127,000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</a:t>
                      </a:r>
                      <a:r>
                        <a:rPr lang="en-US" baseline="0" dirty="0" smtClean="0"/>
                        <a:t>    111,300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</a:t>
                      </a:r>
                      <a:r>
                        <a:rPr lang="en-US" baseline="0" dirty="0" smtClean="0"/>
                        <a:t> 127,000  </a:t>
                      </a:r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7271"/>
                  </a:ext>
                </a:extLst>
              </a:tr>
              <a:tr h="5207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01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88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92552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R="69850" algn="ctr">
              <a:lnSpc>
                <a:spcPct val="100000"/>
              </a:lnSpc>
              <a:spcBef>
                <a:spcPts val="1200"/>
              </a:spcBef>
            </a:pPr>
            <a:r>
              <a:rPr lang="en-US" sz="4800" dirty="0" smtClean="0">
                <a:latin typeface="Book Antiqua"/>
                <a:cs typeface="Book Antiqua"/>
              </a:rPr>
              <a:t>Challenges going forward FY26-</a:t>
            </a:r>
            <a:endParaRPr sz="48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762760"/>
            <a:ext cx="12030710" cy="5095240"/>
            <a:chOff x="161544" y="1762760"/>
            <a:chExt cx="12030710" cy="509524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46051" y="6597394"/>
              <a:ext cx="345946" cy="260603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403047" y="2194941"/>
            <a:ext cx="11304270" cy="5239703"/>
          </a:xfrm>
          <a:prstGeom prst="rect">
            <a:avLst/>
          </a:prstGeom>
        </p:spPr>
        <p:txBody>
          <a:bodyPr vert="horz" wrap="square" lIns="0" tIns="373189" rIns="0" bIns="0" rtlCol="0">
            <a:spAutoFit/>
          </a:bodyPr>
          <a:lstStyle/>
          <a:p>
            <a:pPr marL="1009650" marR="329565" indent="-685800">
              <a:lnSpc>
                <a:spcPct val="120100"/>
              </a:lnSpc>
              <a:spcBef>
                <a:spcPts val="100"/>
              </a:spcBef>
              <a:buFont typeface="Wingdings"/>
              <a:buChar char=""/>
              <a:tabLst>
                <a:tab pos="1010285" algn="l"/>
              </a:tabLst>
            </a:pPr>
            <a:r>
              <a:rPr lang="en-US" sz="2000" dirty="0" smtClean="0"/>
              <a:t>Health insurance 10% increase   = $265K</a:t>
            </a:r>
            <a:endParaRPr sz="2000" dirty="0"/>
          </a:p>
          <a:p>
            <a:pPr marL="1009650" indent="-685165">
              <a:lnSpc>
                <a:spcPct val="100000"/>
              </a:lnSpc>
              <a:spcBef>
                <a:spcPts val="650"/>
              </a:spcBef>
              <a:buFont typeface="Wingdings"/>
              <a:buChar char=""/>
              <a:tabLst>
                <a:tab pos="1010285" algn="l"/>
              </a:tabLst>
            </a:pPr>
            <a:r>
              <a:rPr lang="en-US" sz="2000" dirty="0" smtClean="0"/>
              <a:t>Pension contribution 10% increase  = $230K</a:t>
            </a:r>
            <a:endParaRPr sz="2000" dirty="0"/>
          </a:p>
          <a:p>
            <a:pPr marL="1009650" marR="213360" indent="-685800">
              <a:lnSpc>
                <a:spcPts val="3890"/>
              </a:lnSpc>
              <a:spcBef>
                <a:spcPts val="235"/>
              </a:spcBef>
              <a:buFont typeface="Wingdings"/>
              <a:buChar char=""/>
              <a:tabLst>
                <a:tab pos="1010285" algn="l"/>
              </a:tabLst>
            </a:pPr>
            <a:r>
              <a:rPr lang="en-US" sz="2000" dirty="0" smtClean="0"/>
              <a:t>Debt – About $3.5M was authorized and borrowed in the past year.  Principal not due in FY24 or FY25 but will be due in FY26. 10 year borrowing = $350K principal + $200K </a:t>
            </a:r>
            <a:r>
              <a:rPr lang="en-US" sz="2000" dirty="0" err="1" smtClean="0"/>
              <a:t>int</a:t>
            </a:r>
            <a:endParaRPr lang="en-US" sz="2000" dirty="0" smtClean="0"/>
          </a:p>
          <a:p>
            <a:pPr marL="1009650" marR="213360" indent="-685800">
              <a:lnSpc>
                <a:spcPts val="3890"/>
              </a:lnSpc>
              <a:spcBef>
                <a:spcPts val="235"/>
              </a:spcBef>
              <a:buFont typeface="Wingdings"/>
              <a:buChar char=""/>
              <a:tabLst>
                <a:tab pos="1010285" algn="l"/>
              </a:tabLst>
            </a:pPr>
            <a:r>
              <a:rPr lang="en-US" sz="2000" dirty="0" smtClean="0"/>
              <a:t>Water and sewer funds have run a deficit in some of the past few years.  Sewer deficit estimated at $124,250 for FY23</a:t>
            </a:r>
          </a:p>
          <a:p>
            <a:pPr marL="1009650" marR="213360" indent="-685800">
              <a:lnSpc>
                <a:spcPts val="3890"/>
              </a:lnSpc>
              <a:spcBef>
                <a:spcPts val="235"/>
              </a:spcBef>
              <a:buFont typeface="Wingdings"/>
              <a:buChar char=""/>
              <a:tabLst>
                <a:tab pos="1010285" algn="l"/>
              </a:tabLst>
            </a:pPr>
            <a:r>
              <a:rPr lang="en-US" sz="2000" dirty="0" smtClean="0"/>
              <a:t>$9.5M water line project to be paid for with water rate increase</a:t>
            </a:r>
          </a:p>
          <a:p>
            <a:pPr marL="1009650" marR="213360" indent="-685800">
              <a:lnSpc>
                <a:spcPts val="3890"/>
              </a:lnSpc>
              <a:spcBef>
                <a:spcPts val="235"/>
              </a:spcBef>
              <a:buFont typeface="Wingdings"/>
              <a:buChar char=""/>
              <a:tabLst>
                <a:tab pos="1010285" algn="l"/>
              </a:tabLst>
            </a:pPr>
            <a:r>
              <a:rPr lang="en-US" sz="2000" dirty="0" smtClean="0"/>
              <a:t>Union contracts expire at the end of FY25</a:t>
            </a:r>
          </a:p>
          <a:p>
            <a:pPr marL="1009650" marR="213360" indent="-685800">
              <a:lnSpc>
                <a:spcPts val="3890"/>
              </a:lnSpc>
              <a:spcBef>
                <a:spcPts val="235"/>
              </a:spcBef>
              <a:buFont typeface="Wingdings"/>
              <a:buChar char=""/>
              <a:tabLst>
                <a:tab pos="1010285" algn="l"/>
              </a:tabLst>
            </a:pPr>
            <a:endParaRPr sz="2000" dirty="0"/>
          </a:p>
          <a:p>
            <a:pPr marL="1009650" indent="-685165">
              <a:lnSpc>
                <a:spcPct val="100000"/>
              </a:lnSpc>
              <a:spcBef>
                <a:spcPts val="409"/>
              </a:spcBef>
              <a:buFont typeface="Wingdings"/>
              <a:buChar char=""/>
              <a:tabLst>
                <a:tab pos="1010285" algn="l"/>
              </a:tabLst>
            </a:pPr>
            <a:endParaRPr sz="2700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403730" y="225374"/>
            <a:ext cx="9622790" cy="1758174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 marR="5080" indent="1445895">
              <a:lnSpc>
                <a:spcPts val="6370"/>
              </a:lnSpc>
              <a:spcBef>
                <a:spcPts val="910"/>
              </a:spcBef>
            </a:pPr>
            <a:r>
              <a:rPr sz="5900" dirty="0">
                <a:solidFill>
                  <a:srgbClr val="767070"/>
                </a:solidFill>
                <a:latin typeface="Book Antiqua"/>
                <a:cs typeface="Book Antiqua"/>
              </a:rPr>
              <a:t>FISCAL</a:t>
            </a:r>
            <a:r>
              <a:rPr sz="5900" spc="-35" dirty="0">
                <a:solidFill>
                  <a:srgbClr val="767070"/>
                </a:solidFill>
                <a:latin typeface="Book Antiqua"/>
                <a:cs typeface="Book Antiqua"/>
              </a:rPr>
              <a:t> </a:t>
            </a:r>
            <a:r>
              <a:rPr sz="5900" dirty="0">
                <a:solidFill>
                  <a:srgbClr val="767070"/>
                </a:solidFill>
                <a:latin typeface="Book Antiqua"/>
                <a:cs typeface="Book Antiqua"/>
              </a:rPr>
              <a:t>YEAR</a:t>
            </a:r>
            <a:r>
              <a:rPr sz="5900" spc="-5" dirty="0">
                <a:solidFill>
                  <a:srgbClr val="767070"/>
                </a:solidFill>
                <a:latin typeface="Book Antiqua"/>
                <a:cs typeface="Book Antiqua"/>
              </a:rPr>
              <a:t> </a:t>
            </a:r>
            <a:r>
              <a:rPr sz="5900" spc="-20" dirty="0" smtClean="0">
                <a:solidFill>
                  <a:srgbClr val="767070"/>
                </a:solidFill>
                <a:latin typeface="Book Antiqua"/>
                <a:cs typeface="Book Antiqua"/>
              </a:rPr>
              <a:t>202</a:t>
            </a:r>
            <a:r>
              <a:rPr lang="en-US" sz="5900" spc="-20" dirty="0" smtClean="0">
                <a:solidFill>
                  <a:srgbClr val="767070"/>
                </a:solidFill>
                <a:latin typeface="Book Antiqua"/>
                <a:cs typeface="Book Antiqua"/>
              </a:rPr>
              <a:t>5 </a:t>
            </a:r>
            <a:r>
              <a:rPr sz="5900" spc="-20" dirty="0" smtClean="0">
                <a:solidFill>
                  <a:srgbClr val="767070"/>
                </a:solidFill>
                <a:latin typeface="Book Antiqua"/>
                <a:cs typeface="Book Antiqua"/>
              </a:rPr>
              <a:t> </a:t>
            </a:r>
            <a:r>
              <a:rPr sz="5900" dirty="0">
                <a:solidFill>
                  <a:srgbClr val="767070"/>
                </a:solidFill>
                <a:latin typeface="Book Antiqua"/>
                <a:cs typeface="Book Antiqua"/>
              </a:rPr>
              <a:t>BUDGET</a:t>
            </a:r>
            <a:r>
              <a:rPr sz="5900" spc="-30" dirty="0">
                <a:solidFill>
                  <a:srgbClr val="767070"/>
                </a:solidFill>
                <a:latin typeface="Book Antiqua"/>
                <a:cs typeface="Book Antiqua"/>
              </a:rPr>
              <a:t> </a:t>
            </a:r>
            <a:r>
              <a:rPr sz="5900" spc="-10" dirty="0">
                <a:solidFill>
                  <a:srgbClr val="767070"/>
                </a:solidFill>
                <a:latin typeface="Book Antiqua"/>
                <a:cs typeface="Book Antiqua"/>
              </a:rPr>
              <a:t>PRESENTATION</a:t>
            </a:r>
            <a:endParaRPr sz="5900" dirty="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</a:pPr>
            <a:r>
              <a:rPr sz="11000" b="1" spc="-10" dirty="0">
                <a:latin typeface="Book Antiqua"/>
                <a:cs typeface="Book Antiqua"/>
              </a:rPr>
              <a:t>Questions?</a:t>
            </a:r>
            <a:endParaRPr sz="110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92552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181610" algn="ctr">
              <a:lnSpc>
                <a:spcPct val="100000"/>
              </a:lnSpc>
              <a:spcBef>
                <a:spcPts val="1200"/>
              </a:spcBef>
            </a:pPr>
            <a:r>
              <a:rPr lang="en-US" sz="4800" dirty="0" smtClean="0">
                <a:latin typeface="Book Antiqua"/>
                <a:cs typeface="Book Antiqua"/>
              </a:rPr>
              <a:t>EXPENSES</a:t>
            </a:r>
            <a:endParaRPr sz="48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676400"/>
            <a:ext cx="11869420" cy="5073650"/>
            <a:chOff x="161544" y="1762760"/>
            <a:chExt cx="11869420" cy="498729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659" y="2291029"/>
            <a:ext cx="10333990" cy="399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indent="-685800">
              <a:lnSpc>
                <a:spcPts val="2985"/>
              </a:lnSpc>
              <a:buFont typeface="Wingdings"/>
              <a:buChar char=""/>
              <a:tabLst>
                <a:tab pos="698500" algn="l"/>
              </a:tabLst>
            </a:pPr>
            <a:endParaRPr sz="2800" dirty="0">
              <a:latin typeface="Book Antiqua"/>
              <a:cs typeface="Book Antiqu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6052" y="6597394"/>
            <a:ext cx="345946" cy="26060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761159"/>
              </p:ext>
            </p:extLst>
          </p:nvPr>
        </p:nvGraphicFramePr>
        <p:xfrm>
          <a:off x="2129154" y="2041524"/>
          <a:ext cx="72390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740788413"/>
                    </a:ext>
                  </a:extLst>
                </a:gridCol>
                <a:gridCol w="1677355">
                  <a:extLst>
                    <a:ext uri="{9D8B030D-6E8A-4147-A177-3AD203B41FA5}">
                      <a16:colId xmlns:a16="http://schemas.microsoft.com/office/drawing/2014/main" val="278411433"/>
                    </a:ext>
                  </a:extLst>
                </a:gridCol>
                <a:gridCol w="1690943">
                  <a:extLst>
                    <a:ext uri="{9D8B030D-6E8A-4147-A177-3AD203B41FA5}">
                      <a16:colId xmlns:a16="http://schemas.microsoft.com/office/drawing/2014/main" val="2138589163"/>
                    </a:ext>
                  </a:extLst>
                </a:gridCol>
                <a:gridCol w="1660902">
                  <a:extLst>
                    <a:ext uri="{9D8B030D-6E8A-4147-A177-3AD203B41FA5}">
                      <a16:colId xmlns:a16="http://schemas.microsoft.com/office/drawing/2014/main" val="1996261708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5867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$16,983,226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$17,432,926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449,700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560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Police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2,026,087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2,094,210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68,123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727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Fire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1,504,323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1,613,375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109,052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0107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DPW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1,560,672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1,679,950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119,278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893348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TM/Select/</a:t>
                      </a:r>
                      <a:r>
                        <a:rPr lang="en-US" dirty="0" err="1" smtClean="0"/>
                        <a:t>FinCom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553,203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539,050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(14,153)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2116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Finance/Legal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533,198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597,290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64,092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79271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IT/Town Clerk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370,476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431,915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61,439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07416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92552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181610" algn="ctr">
              <a:lnSpc>
                <a:spcPct val="100000"/>
              </a:lnSpc>
              <a:spcBef>
                <a:spcPts val="1200"/>
              </a:spcBef>
            </a:pPr>
            <a:r>
              <a:rPr lang="en-US" sz="4800" dirty="0" smtClean="0">
                <a:latin typeface="Book Antiqua"/>
                <a:cs typeface="Book Antiqua"/>
              </a:rPr>
              <a:t>EXPENSES (cont.)</a:t>
            </a:r>
            <a:endParaRPr sz="48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676400"/>
            <a:ext cx="11869420" cy="5073650"/>
            <a:chOff x="161544" y="1762760"/>
            <a:chExt cx="11869420" cy="498729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659" y="2291029"/>
            <a:ext cx="10333990" cy="399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indent="-685800">
              <a:lnSpc>
                <a:spcPts val="2985"/>
              </a:lnSpc>
              <a:buFont typeface="Wingdings"/>
              <a:buChar char=""/>
              <a:tabLst>
                <a:tab pos="698500" algn="l"/>
              </a:tabLst>
            </a:pPr>
            <a:endParaRPr sz="2800" dirty="0">
              <a:latin typeface="Book Antiqua"/>
              <a:cs typeface="Book Antiqu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6052" y="6597394"/>
            <a:ext cx="345946" cy="26060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875410"/>
              </p:ext>
            </p:extLst>
          </p:nvPr>
        </p:nvGraphicFramePr>
        <p:xfrm>
          <a:off x="2129154" y="2041524"/>
          <a:ext cx="72390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740788413"/>
                    </a:ext>
                  </a:extLst>
                </a:gridCol>
                <a:gridCol w="1677355">
                  <a:extLst>
                    <a:ext uri="{9D8B030D-6E8A-4147-A177-3AD203B41FA5}">
                      <a16:colId xmlns:a16="http://schemas.microsoft.com/office/drawing/2014/main" val="278411433"/>
                    </a:ext>
                  </a:extLst>
                </a:gridCol>
                <a:gridCol w="1690943">
                  <a:extLst>
                    <a:ext uri="{9D8B030D-6E8A-4147-A177-3AD203B41FA5}">
                      <a16:colId xmlns:a16="http://schemas.microsoft.com/office/drawing/2014/main" val="2138589163"/>
                    </a:ext>
                  </a:extLst>
                </a:gridCol>
                <a:gridCol w="1660902">
                  <a:extLst>
                    <a:ext uri="{9D8B030D-6E8A-4147-A177-3AD203B41FA5}">
                      <a16:colId xmlns:a16="http://schemas.microsoft.com/office/drawing/2014/main" val="1996261708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5867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Conserv</a:t>
                      </a:r>
                      <a:r>
                        <a:rPr lang="en-US" dirty="0" smtClean="0"/>
                        <a:t>/Planning/TH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265,923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284,585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18,662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560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Building/Health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184,094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206,500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22,406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727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COA/Lib/Vet/Rec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674,387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741,630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67,243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0107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Monty/</a:t>
                      </a:r>
                      <a:r>
                        <a:rPr lang="en-US" dirty="0" err="1" smtClean="0"/>
                        <a:t>Transp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Tuit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3,325,944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3,374,490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</a:t>
                      </a:r>
                      <a:r>
                        <a:rPr lang="en-US" baseline="0" dirty="0" smtClean="0"/>
                        <a:t>   48,546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893348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Other Cherry Sheet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42,148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39,650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(2,498)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2116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Debt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1,153,598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857,600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(295,998)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79271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Prop/</a:t>
                      </a:r>
                      <a:r>
                        <a:rPr lang="en-US" dirty="0" err="1" smtClean="0"/>
                        <a:t>Liab</a:t>
                      </a:r>
                      <a:r>
                        <a:rPr lang="en-US" dirty="0" smtClean="0"/>
                        <a:t>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354,484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381,000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26,516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074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92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92552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181610" algn="ctr">
              <a:lnSpc>
                <a:spcPct val="100000"/>
              </a:lnSpc>
              <a:spcBef>
                <a:spcPts val="1200"/>
              </a:spcBef>
            </a:pPr>
            <a:r>
              <a:rPr lang="en-US" sz="4800" dirty="0" smtClean="0">
                <a:latin typeface="Book Antiqua"/>
                <a:cs typeface="Book Antiqua"/>
              </a:rPr>
              <a:t>EXPENSES (cont.)</a:t>
            </a:r>
            <a:endParaRPr sz="48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676400"/>
            <a:ext cx="11869420" cy="5073650"/>
            <a:chOff x="161544" y="1762760"/>
            <a:chExt cx="11869420" cy="498729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659" y="2291029"/>
            <a:ext cx="10333990" cy="399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indent="-685800">
              <a:lnSpc>
                <a:spcPts val="2985"/>
              </a:lnSpc>
              <a:buFont typeface="Wingdings"/>
              <a:buChar char=""/>
              <a:tabLst>
                <a:tab pos="698500" algn="l"/>
              </a:tabLst>
            </a:pPr>
            <a:endParaRPr sz="2800" dirty="0">
              <a:latin typeface="Book Antiqua"/>
              <a:cs typeface="Book Antiqu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6052" y="6597394"/>
            <a:ext cx="345946" cy="26060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99675"/>
              </p:ext>
            </p:extLst>
          </p:nvPr>
        </p:nvGraphicFramePr>
        <p:xfrm>
          <a:off x="2129154" y="2041524"/>
          <a:ext cx="72390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740788413"/>
                    </a:ext>
                  </a:extLst>
                </a:gridCol>
                <a:gridCol w="1677355">
                  <a:extLst>
                    <a:ext uri="{9D8B030D-6E8A-4147-A177-3AD203B41FA5}">
                      <a16:colId xmlns:a16="http://schemas.microsoft.com/office/drawing/2014/main" val="278411433"/>
                    </a:ext>
                  </a:extLst>
                </a:gridCol>
                <a:gridCol w="1690943">
                  <a:extLst>
                    <a:ext uri="{9D8B030D-6E8A-4147-A177-3AD203B41FA5}">
                      <a16:colId xmlns:a16="http://schemas.microsoft.com/office/drawing/2014/main" val="2138589163"/>
                    </a:ext>
                  </a:extLst>
                </a:gridCol>
                <a:gridCol w="1660902">
                  <a:extLst>
                    <a:ext uri="{9D8B030D-6E8A-4147-A177-3AD203B41FA5}">
                      <a16:colId xmlns:a16="http://schemas.microsoft.com/office/drawing/2014/main" val="1996261708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5867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Retirement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2,101,010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2,307,100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206,090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560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Workers Comp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162,000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180,000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18,000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727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Unemployment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50,000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0107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Health/Life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2,384,102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2,688,000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303,898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893348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Medicare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239,850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290,000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50,150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2116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79271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$34,468,725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$35,839,271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1,370,546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074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8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92552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181610" algn="ctr">
              <a:lnSpc>
                <a:spcPct val="100000"/>
              </a:lnSpc>
              <a:spcBef>
                <a:spcPts val="1200"/>
              </a:spcBef>
            </a:pPr>
            <a:r>
              <a:rPr lang="en-US" sz="4800" dirty="0" smtClean="0">
                <a:latin typeface="Book Antiqua"/>
                <a:cs typeface="Book Antiqua"/>
              </a:rPr>
              <a:t>REVENUES</a:t>
            </a:r>
            <a:endParaRPr sz="48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676400"/>
            <a:ext cx="11869420" cy="5073650"/>
            <a:chOff x="161544" y="1762760"/>
            <a:chExt cx="11869420" cy="498729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659" y="2291029"/>
            <a:ext cx="10333990" cy="399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indent="-685800">
              <a:lnSpc>
                <a:spcPts val="2985"/>
              </a:lnSpc>
              <a:buFont typeface="Wingdings"/>
              <a:buChar char=""/>
              <a:tabLst>
                <a:tab pos="698500" algn="l"/>
              </a:tabLst>
            </a:pPr>
            <a:endParaRPr sz="2800" dirty="0">
              <a:latin typeface="Book Antiqua"/>
              <a:cs typeface="Book Antiqu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846052" y="6597394"/>
            <a:ext cx="345946" cy="26060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045709"/>
              </p:ext>
            </p:extLst>
          </p:nvPr>
        </p:nvGraphicFramePr>
        <p:xfrm>
          <a:off x="2129154" y="1768132"/>
          <a:ext cx="7239000" cy="4890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740788413"/>
                    </a:ext>
                  </a:extLst>
                </a:gridCol>
                <a:gridCol w="1677355">
                  <a:extLst>
                    <a:ext uri="{9D8B030D-6E8A-4147-A177-3AD203B41FA5}">
                      <a16:colId xmlns:a16="http://schemas.microsoft.com/office/drawing/2014/main" val="278411433"/>
                    </a:ext>
                  </a:extLst>
                </a:gridCol>
                <a:gridCol w="1690943">
                  <a:extLst>
                    <a:ext uri="{9D8B030D-6E8A-4147-A177-3AD203B41FA5}">
                      <a16:colId xmlns:a16="http://schemas.microsoft.com/office/drawing/2014/main" val="2138589163"/>
                    </a:ext>
                  </a:extLst>
                </a:gridCol>
                <a:gridCol w="1660902">
                  <a:extLst>
                    <a:ext uri="{9D8B030D-6E8A-4147-A177-3AD203B41FA5}">
                      <a16:colId xmlns:a16="http://schemas.microsoft.com/office/drawing/2014/main" val="1996261708"/>
                    </a:ext>
                  </a:extLst>
                </a:gridCol>
              </a:tblGrid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58674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Chapter</a:t>
                      </a:r>
                      <a:r>
                        <a:rPr lang="en-US" baseline="0" dirty="0" smtClean="0"/>
                        <a:t> 70/Local 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$16,012,136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$16,111,292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</a:t>
                      </a:r>
                      <a:r>
                        <a:rPr lang="en-US" baseline="0" dirty="0" smtClean="0"/>
                        <a:t>  99,156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5607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</a:t>
                      </a:r>
                      <a:r>
                        <a:rPr lang="en-US" baseline="0" dirty="0" smtClean="0"/>
                        <a:t>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$14,562,139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$15,012,476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450,337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7271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Motor Vehicle</a:t>
                      </a:r>
                      <a:r>
                        <a:rPr lang="en-US" baseline="0" dirty="0" smtClean="0"/>
                        <a:t> Excise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1,309,371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1,250,000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(59,371)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01072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Transfers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420,864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420,864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     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893348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HT, AL, SOL, SSP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</a:t>
                      </a:r>
                      <a:r>
                        <a:rPr lang="en-US" baseline="0" dirty="0" smtClean="0"/>
                        <a:t>  49,163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49,160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</a:t>
                      </a:r>
                      <a:r>
                        <a:rPr lang="en-US" baseline="0" dirty="0" smtClean="0"/>
                        <a:t>   (3)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211603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Cable PEG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</a:t>
                      </a:r>
                      <a:r>
                        <a:rPr lang="en-US" baseline="0" dirty="0" smtClean="0"/>
                        <a:t>  37,337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</a:t>
                      </a:r>
                      <a:r>
                        <a:rPr lang="en-US" baseline="0" dirty="0" smtClean="0"/>
                        <a:t>  37,400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</a:t>
                      </a:r>
                      <a:r>
                        <a:rPr lang="en-US" baseline="0" dirty="0" smtClean="0"/>
                        <a:t>  63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351191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SPED Medicaid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</a:t>
                      </a:r>
                      <a:r>
                        <a:rPr lang="en-US" baseline="0" dirty="0" smtClean="0"/>
                        <a:t>     60,600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</a:t>
                      </a:r>
                      <a:r>
                        <a:rPr lang="en-US" baseline="0" dirty="0" smtClean="0"/>
                        <a:t>      60,600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</a:t>
                      </a:r>
                      <a:r>
                        <a:rPr lang="en-US" baseline="0" dirty="0" smtClean="0"/>
                        <a:t>      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792713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Penalties/</a:t>
                      </a:r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210,693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200,000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</a:t>
                      </a:r>
                      <a:r>
                        <a:rPr lang="en-US" baseline="0" dirty="0" smtClean="0"/>
                        <a:t>    (10,693)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074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64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92552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181610" algn="ctr">
              <a:lnSpc>
                <a:spcPct val="100000"/>
              </a:lnSpc>
              <a:spcBef>
                <a:spcPts val="1200"/>
              </a:spcBef>
            </a:pPr>
            <a:r>
              <a:rPr lang="en-US" sz="4800" dirty="0" smtClean="0">
                <a:latin typeface="Book Antiqua"/>
                <a:cs typeface="Book Antiqua"/>
              </a:rPr>
              <a:t>REVENUES (Cont.)</a:t>
            </a:r>
            <a:endParaRPr sz="48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676400"/>
            <a:ext cx="11869420" cy="5073650"/>
            <a:chOff x="161544" y="1762760"/>
            <a:chExt cx="11869420" cy="498729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659" y="2291029"/>
            <a:ext cx="10333990" cy="399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indent="-685800">
              <a:lnSpc>
                <a:spcPts val="2985"/>
              </a:lnSpc>
              <a:buFont typeface="Wingdings"/>
              <a:buChar char=""/>
              <a:tabLst>
                <a:tab pos="698500" algn="l"/>
              </a:tabLst>
            </a:pPr>
            <a:endParaRPr sz="2800" dirty="0">
              <a:latin typeface="Book Antiqua"/>
              <a:cs typeface="Book Antiqu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846052" y="6597394"/>
            <a:ext cx="345946" cy="26060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119290"/>
              </p:ext>
            </p:extLst>
          </p:nvPr>
        </p:nvGraphicFramePr>
        <p:xfrm>
          <a:off x="2129154" y="1768132"/>
          <a:ext cx="7239000" cy="4890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740788413"/>
                    </a:ext>
                  </a:extLst>
                </a:gridCol>
                <a:gridCol w="1677355">
                  <a:extLst>
                    <a:ext uri="{9D8B030D-6E8A-4147-A177-3AD203B41FA5}">
                      <a16:colId xmlns:a16="http://schemas.microsoft.com/office/drawing/2014/main" val="278411433"/>
                    </a:ext>
                  </a:extLst>
                </a:gridCol>
                <a:gridCol w="1690943">
                  <a:extLst>
                    <a:ext uri="{9D8B030D-6E8A-4147-A177-3AD203B41FA5}">
                      <a16:colId xmlns:a16="http://schemas.microsoft.com/office/drawing/2014/main" val="2138589163"/>
                    </a:ext>
                  </a:extLst>
                </a:gridCol>
                <a:gridCol w="1660902">
                  <a:extLst>
                    <a:ext uri="{9D8B030D-6E8A-4147-A177-3AD203B41FA5}">
                      <a16:colId xmlns:a16="http://schemas.microsoft.com/office/drawing/2014/main" val="1996261708"/>
                    </a:ext>
                  </a:extLst>
                </a:gridCol>
              </a:tblGrid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58674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PILOT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     54,302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     55,000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</a:t>
                      </a:r>
                      <a:r>
                        <a:rPr lang="en-US" baseline="0" dirty="0" smtClean="0"/>
                        <a:t>      698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5607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Meals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   101,063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   105,000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3,937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7271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Cannabis</a:t>
                      </a:r>
                      <a:r>
                        <a:rPr lang="en-US" baseline="0" dirty="0" smtClean="0"/>
                        <a:t>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</a:t>
                      </a:r>
                      <a:r>
                        <a:rPr lang="en-US" baseline="0" dirty="0" smtClean="0"/>
                        <a:t>       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140,000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140,000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01072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TCML,RMV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</a:t>
                      </a:r>
                      <a:r>
                        <a:rPr lang="en-US" baseline="0" dirty="0" smtClean="0"/>
                        <a:t>    9,640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</a:t>
                      </a:r>
                      <a:r>
                        <a:rPr lang="en-US" baseline="0" dirty="0" smtClean="0"/>
                        <a:t>   9,640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     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893348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Other cherry sheet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302,549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409,515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106,966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211603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</a:t>
                      </a:r>
                      <a:r>
                        <a:rPr lang="en-US" baseline="0" dirty="0" smtClean="0"/>
                        <a:t>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</a:t>
                      </a:r>
                      <a:r>
                        <a:rPr lang="en-US" baseline="0" dirty="0" smtClean="0"/>
                        <a:t>  22,414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60,000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37,586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351191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Treasurer </a:t>
                      </a:r>
                      <a:r>
                        <a:rPr lang="en-US" dirty="0" err="1" smtClean="0"/>
                        <a:t>misc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</a:t>
                      </a:r>
                      <a:r>
                        <a:rPr lang="en-US" baseline="0" dirty="0" smtClean="0"/>
                        <a:t>   221,235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</a:t>
                      </a:r>
                      <a:r>
                        <a:rPr lang="en-US" baseline="0" dirty="0" smtClean="0"/>
                        <a:t>    250,000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</a:t>
                      </a:r>
                      <a:r>
                        <a:rPr lang="en-US" baseline="0" dirty="0" smtClean="0"/>
                        <a:t>  28,765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792713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Town clerk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42,299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42,400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</a:t>
                      </a:r>
                      <a:r>
                        <a:rPr lang="en-US" baseline="0" dirty="0" smtClean="0"/>
                        <a:t>          101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074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9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92552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181610" algn="ctr">
              <a:lnSpc>
                <a:spcPct val="100000"/>
              </a:lnSpc>
              <a:spcBef>
                <a:spcPts val="1200"/>
              </a:spcBef>
            </a:pPr>
            <a:r>
              <a:rPr lang="en-US" sz="4800" dirty="0" smtClean="0">
                <a:latin typeface="Book Antiqua"/>
                <a:cs typeface="Book Antiqua"/>
              </a:rPr>
              <a:t>REVENUES (Cont.)</a:t>
            </a:r>
            <a:endParaRPr sz="48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676400"/>
            <a:ext cx="11869420" cy="5073650"/>
            <a:chOff x="161544" y="1762760"/>
            <a:chExt cx="11869420" cy="498729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659" y="2291029"/>
            <a:ext cx="10333990" cy="399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indent="-685800">
              <a:lnSpc>
                <a:spcPts val="2985"/>
              </a:lnSpc>
              <a:buFont typeface="Wingdings"/>
              <a:buChar char=""/>
              <a:tabLst>
                <a:tab pos="698500" algn="l"/>
              </a:tabLst>
            </a:pPr>
            <a:endParaRPr sz="2800" dirty="0">
              <a:latin typeface="Book Antiqua"/>
              <a:cs typeface="Book Antiqu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6052" y="6597394"/>
            <a:ext cx="345946" cy="26060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571843"/>
              </p:ext>
            </p:extLst>
          </p:nvPr>
        </p:nvGraphicFramePr>
        <p:xfrm>
          <a:off x="2129154" y="1768132"/>
          <a:ext cx="7239000" cy="3803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740788413"/>
                    </a:ext>
                  </a:extLst>
                </a:gridCol>
                <a:gridCol w="1677355">
                  <a:extLst>
                    <a:ext uri="{9D8B030D-6E8A-4147-A177-3AD203B41FA5}">
                      <a16:colId xmlns:a16="http://schemas.microsoft.com/office/drawing/2014/main" val="278411433"/>
                    </a:ext>
                  </a:extLst>
                </a:gridCol>
                <a:gridCol w="1690943">
                  <a:extLst>
                    <a:ext uri="{9D8B030D-6E8A-4147-A177-3AD203B41FA5}">
                      <a16:colId xmlns:a16="http://schemas.microsoft.com/office/drawing/2014/main" val="2138589163"/>
                    </a:ext>
                  </a:extLst>
                </a:gridCol>
                <a:gridCol w="1660902">
                  <a:extLst>
                    <a:ext uri="{9D8B030D-6E8A-4147-A177-3AD203B41FA5}">
                      <a16:colId xmlns:a16="http://schemas.microsoft.com/office/drawing/2014/main" val="1996261708"/>
                    </a:ext>
                  </a:extLst>
                </a:gridCol>
              </a:tblGrid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58674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CC,PB,ZB,PO,FL,PT,FP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     72,858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     30,300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</a:t>
                      </a:r>
                      <a:r>
                        <a:rPr lang="en-US" baseline="0" dirty="0" smtClean="0"/>
                        <a:t> (42,558)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5607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Ambulance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   710,883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   650,000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(60,883)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7271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Building permits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</a:t>
                      </a:r>
                      <a:r>
                        <a:rPr lang="en-US" baseline="0" dirty="0" smtClean="0"/>
                        <a:t>   145,273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150,000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 4,727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01072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Cem</a:t>
                      </a:r>
                      <a:r>
                        <a:rPr lang="en-US" dirty="0" smtClean="0"/>
                        <a:t>, BOH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</a:t>
                      </a:r>
                      <a:r>
                        <a:rPr lang="en-US" baseline="0" dirty="0" smtClean="0"/>
                        <a:t>   56,777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</a:t>
                      </a:r>
                      <a:r>
                        <a:rPr lang="en-US" baseline="0" dirty="0" smtClean="0"/>
                        <a:t>  51,000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(5,777)   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893348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792713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$34,443,211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$35,094,648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</a:t>
                      </a:r>
                      <a:r>
                        <a:rPr lang="en-US" baseline="0" dirty="0" smtClean="0"/>
                        <a:t>    651,437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074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55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92552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181610" algn="ctr">
              <a:lnSpc>
                <a:spcPct val="100000"/>
              </a:lnSpc>
              <a:spcBef>
                <a:spcPts val="1200"/>
              </a:spcBef>
            </a:pPr>
            <a:r>
              <a:rPr lang="en-US" sz="4800" dirty="0" smtClean="0">
                <a:latin typeface="Book Antiqua"/>
                <a:cs typeface="Book Antiqua"/>
              </a:rPr>
              <a:t>BUDGET TOTALS</a:t>
            </a:r>
            <a:endParaRPr sz="48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676400"/>
            <a:ext cx="11869420" cy="5073650"/>
            <a:chOff x="161544" y="1762760"/>
            <a:chExt cx="11869420" cy="498729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659" y="2291029"/>
            <a:ext cx="10333990" cy="399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indent="-685800">
              <a:lnSpc>
                <a:spcPts val="2985"/>
              </a:lnSpc>
              <a:buFont typeface="Wingdings"/>
              <a:buChar char=""/>
              <a:tabLst>
                <a:tab pos="698500" algn="l"/>
              </a:tabLst>
            </a:pPr>
            <a:endParaRPr sz="2800" dirty="0">
              <a:latin typeface="Book Antiqua"/>
              <a:cs typeface="Book Antiqu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6052" y="6597394"/>
            <a:ext cx="345946" cy="26060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177313"/>
              </p:ext>
            </p:extLst>
          </p:nvPr>
        </p:nvGraphicFramePr>
        <p:xfrm>
          <a:off x="2129154" y="1768132"/>
          <a:ext cx="7239000" cy="4346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740788413"/>
                    </a:ext>
                  </a:extLst>
                </a:gridCol>
                <a:gridCol w="1677355">
                  <a:extLst>
                    <a:ext uri="{9D8B030D-6E8A-4147-A177-3AD203B41FA5}">
                      <a16:colId xmlns:a16="http://schemas.microsoft.com/office/drawing/2014/main" val="278411433"/>
                    </a:ext>
                  </a:extLst>
                </a:gridCol>
                <a:gridCol w="1690943">
                  <a:extLst>
                    <a:ext uri="{9D8B030D-6E8A-4147-A177-3AD203B41FA5}">
                      <a16:colId xmlns:a16="http://schemas.microsoft.com/office/drawing/2014/main" val="2138589163"/>
                    </a:ext>
                  </a:extLst>
                </a:gridCol>
                <a:gridCol w="1660902">
                  <a:extLst>
                    <a:ext uri="{9D8B030D-6E8A-4147-A177-3AD203B41FA5}">
                      <a16:colId xmlns:a16="http://schemas.microsoft.com/office/drawing/2014/main" val="1996261708"/>
                    </a:ext>
                  </a:extLst>
                </a:gridCol>
              </a:tblGrid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58674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35,839,271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35,094,648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(744,623) </a:t>
                      </a:r>
                      <a:r>
                        <a:rPr lang="en-US" baseline="0" dirty="0" smtClean="0"/>
                        <a:t>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5607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7271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ARPA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200,000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200,000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01072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Cannabis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150,000  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893348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Free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250,000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250,000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904281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Treasurer </a:t>
                      </a:r>
                      <a:r>
                        <a:rPr lang="en-US" dirty="0" err="1" smtClean="0"/>
                        <a:t>Misc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144,623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144,623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792713"/>
                  </a:ext>
                </a:extLst>
              </a:tr>
              <a:tr h="543354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$35,839,271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$35,839,271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</a:t>
                      </a:r>
                      <a:r>
                        <a:rPr lang="en-US" baseline="0" dirty="0" smtClean="0"/>
                        <a:t>       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074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2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60" y="386079"/>
            <a:ext cx="11600180" cy="892552"/>
          </a:xfrm>
          <a:prstGeom prst="rect">
            <a:avLst/>
          </a:prstGeom>
          <a:solidFill>
            <a:srgbClr val="DEEBF7"/>
          </a:solidFill>
          <a:ln w="29845">
            <a:solidFill>
              <a:srgbClr val="2E5496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181610" algn="ctr">
              <a:lnSpc>
                <a:spcPct val="100000"/>
              </a:lnSpc>
              <a:spcBef>
                <a:spcPts val="1200"/>
              </a:spcBef>
            </a:pPr>
            <a:r>
              <a:rPr lang="en-US" sz="4800" dirty="0" smtClean="0">
                <a:latin typeface="Book Antiqua"/>
                <a:cs typeface="Book Antiqua"/>
              </a:rPr>
              <a:t>REVENUE (from State)</a:t>
            </a:r>
            <a:endParaRPr sz="48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1544" y="1676400"/>
            <a:ext cx="11869420" cy="5073650"/>
            <a:chOff x="161544" y="1762760"/>
            <a:chExt cx="11869420" cy="4987290"/>
          </a:xfrm>
        </p:grpSpPr>
        <p:sp>
          <p:nvSpPr>
            <p:cNvPr id="4" name="object 4"/>
            <p:cNvSpPr/>
            <p:nvPr/>
          </p:nvSpPr>
          <p:spPr>
            <a:xfrm>
              <a:off x="236220" y="1852930"/>
              <a:ext cx="11704955" cy="4806950"/>
            </a:xfrm>
            <a:custGeom>
              <a:avLst/>
              <a:gdLst/>
              <a:ahLst/>
              <a:cxnLst/>
              <a:rect l="l" t="t" r="r" b="b"/>
              <a:pathLst>
                <a:path w="11704955" h="4806950">
                  <a:moveTo>
                    <a:pt x="0" y="4806950"/>
                  </a:moveTo>
                  <a:lnTo>
                    <a:pt x="11704574" y="4806950"/>
                  </a:lnTo>
                  <a:lnTo>
                    <a:pt x="11704574" y="0"/>
                  </a:lnTo>
                  <a:lnTo>
                    <a:pt x="0" y="0"/>
                  </a:lnTo>
                  <a:lnTo>
                    <a:pt x="0" y="480695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544" y="1762759"/>
              <a:ext cx="11869420" cy="4987290"/>
            </a:xfrm>
            <a:custGeom>
              <a:avLst/>
              <a:gdLst/>
              <a:ahLst/>
              <a:cxnLst/>
              <a:rect l="l" t="t" r="r" b="b"/>
              <a:pathLst>
                <a:path w="11869420" h="4987290">
                  <a:moveTo>
                    <a:pt x="11749405" y="120650"/>
                  </a:moveTo>
                  <a:lnTo>
                    <a:pt x="11719560" y="120650"/>
                  </a:lnTo>
                  <a:lnTo>
                    <a:pt x="11719560" y="149860"/>
                  </a:lnTo>
                  <a:lnTo>
                    <a:pt x="11719560" y="4837430"/>
                  </a:lnTo>
                  <a:lnTo>
                    <a:pt x="149352" y="4837430"/>
                  </a:lnTo>
                  <a:lnTo>
                    <a:pt x="149352" y="149860"/>
                  </a:lnTo>
                  <a:lnTo>
                    <a:pt x="11719560" y="149860"/>
                  </a:lnTo>
                  <a:lnTo>
                    <a:pt x="11719560" y="120650"/>
                  </a:lnTo>
                  <a:lnTo>
                    <a:pt x="119481" y="120650"/>
                  </a:lnTo>
                  <a:lnTo>
                    <a:pt x="119481" y="149860"/>
                  </a:lnTo>
                  <a:lnTo>
                    <a:pt x="119481" y="4837430"/>
                  </a:lnTo>
                  <a:lnTo>
                    <a:pt x="119481" y="4867910"/>
                  </a:lnTo>
                  <a:lnTo>
                    <a:pt x="11749405" y="4867910"/>
                  </a:lnTo>
                  <a:lnTo>
                    <a:pt x="11749405" y="4837684"/>
                  </a:lnTo>
                  <a:lnTo>
                    <a:pt x="11749405" y="4837430"/>
                  </a:lnTo>
                  <a:lnTo>
                    <a:pt x="11749405" y="149860"/>
                  </a:lnTo>
                  <a:lnTo>
                    <a:pt x="11749405" y="120650"/>
                  </a:lnTo>
                  <a:close/>
                </a:path>
                <a:path w="11869420" h="4987290">
                  <a:moveTo>
                    <a:pt x="11868912" y="0"/>
                  </a:moveTo>
                  <a:lnTo>
                    <a:pt x="11779250" y="0"/>
                  </a:lnTo>
                  <a:lnTo>
                    <a:pt x="11779250" y="90170"/>
                  </a:lnTo>
                  <a:lnTo>
                    <a:pt x="11779250" y="4897120"/>
                  </a:lnTo>
                  <a:lnTo>
                    <a:pt x="89611" y="4897120"/>
                  </a:lnTo>
                  <a:lnTo>
                    <a:pt x="89611" y="90170"/>
                  </a:lnTo>
                  <a:lnTo>
                    <a:pt x="11779250" y="90170"/>
                  </a:lnTo>
                  <a:lnTo>
                    <a:pt x="11779250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4897120"/>
                  </a:lnTo>
                  <a:lnTo>
                    <a:pt x="0" y="4987290"/>
                  </a:lnTo>
                  <a:lnTo>
                    <a:pt x="11868912" y="4987290"/>
                  </a:lnTo>
                  <a:lnTo>
                    <a:pt x="11868912" y="4897437"/>
                  </a:lnTo>
                  <a:lnTo>
                    <a:pt x="11868912" y="4897120"/>
                  </a:lnTo>
                  <a:lnTo>
                    <a:pt x="11868912" y="90170"/>
                  </a:lnTo>
                  <a:lnTo>
                    <a:pt x="11868912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659" y="2291029"/>
            <a:ext cx="10333990" cy="399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indent="-685800">
              <a:lnSpc>
                <a:spcPts val="2985"/>
              </a:lnSpc>
              <a:buFont typeface="Wingdings"/>
              <a:buChar char=""/>
              <a:tabLst>
                <a:tab pos="698500" algn="l"/>
              </a:tabLst>
            </a:pPr>
            <a:endParaRPr sz="2800" dirty="0">
              <a:latin typeface="Book Antiqua"/>
              <a:cs typeface="Book Antiqu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6052" y="6597394"/>
            <a:ext cx="345946" cy="26060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55"/>
              </a:lnSpc>
            </a:pPr>
            <a:r>
              <a:rPr spc="-50" dirty="0"/>
              <a:t>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213504"/>
              </p:ext>
            </p:extLst>
          </p:nvPr>
        </p:nvGraphicFramePr>
        <p:xfrm>
          <a:off x="914398" y="2041524"/>
          <a:ext cx="9601201" cy="362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2162">
                  <a:extLst>
                    <a:ext uri="{9D8B030D-6E8A-4147-A177-3AD203B41FA5}">
                      <a16:colId xmlns:a16="http://schemas.microsoft.com/office/drawing/2014/main" val="2740788413"/>
                    </a:ext>
                  </a:extLst>
                </a:gridCol>
                <a:gridCol w="1631244">
                  <a:extLst>
                    <a:ext uri="{9D8B030D-6E8A-4147-A177-3AD203B41FA5}">
                      <a16:colId xmlns:a16="http://schemas.microsoft.com/office/drawing/2014/main" val="3905466344"/>
                    </a:ext>
                  </a:extLst>
                </a:gridCol>
                <a:gridCol w="1962007">
                  <a:extLst>
                    <a:ext uri="{9D8B030D-6E8A-4147-A177-3AD203B41FA5}">
                      <a16:colId xmlns:a16="http://schemas.microsoft.com/office/drawing/2014/main" val="2877279350"/>
                    </a:ext>
                  </a:extLst>
                </a:gridCol>
                <a:gridCol w="1904589">
                  <a:extLst>
                    <a:ext uri="{9D8B030D-6E8A-4147-A177-3AD203B41FA5}">
                      <a16:colId xmlns:a16="http://schemas.microsoft.com/office/drawing/2014/main" val="278411433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2138589163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FY22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FY23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Amount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5867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Chapter 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$11,529,590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$12,492,076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$14,000,926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$14,039,746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560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Local 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1,849,001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1,948,847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2,011,210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2,071,546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7271"/>
                  </a:ext>
                </a:extLst>
              </a:tr>
              <a:tr h="2711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0107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$13,378,591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$14,440,923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$16,012,136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$16,111,292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2116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101,017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1,062,332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1,571,213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  99,156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79271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074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22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16254</TotalTime>
  <Words>1109</Words>
  <Application>Microsoft Office PowerPoint</Application>
  <PresentationFormat>Widescreen</PresentationFormat>
  <Paragraphs>523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Book Antiqua</vt:lpstr>
      <vt:lpstr>Calibri</vt:lpstr>
      <vt:lpstr>Wingdings</vt:lpstr>
      <vt:lpstr>Office Theme</vt:lpstr>
      <vt:lpstr>FISCAL YEAR 2025 DRAFT       BUDGET PRESENTATION</vt:lpstr>
      <vt:lpstr>EXPENSES</vt:lpstr>
      <vt:lpstr>EXPENSES (cont.)</vt:lpstr>
      <vt:lpstr>EXPENSES (cont.)</vt:lpstr>
      <vt:lpstr>REVENUES</vt:lpstr>
      <vt:lpstr>REVENUES (Cont.)</vt:lpstr>
      <vt:lpstr>REVENUES (Cont.)</vt:lpstr>
      <vt:lpstr>BUDGET TOTALS</vt:lpstr>
      <vt:lpstr>REVENUE (from State)</vt:lpstr>
      <vt:lpstr>REVENUE (Tax levy)</vt:lpstr>
      <vt:lpstr>REVENUE BUDGET FY22-FY25</vt:lpstr>
      <vt:lpstr>NET SCHOOL SPENDING</vt:lpstr>
      <vt:lpstr>WATER/SEWER Retained Earnings</vt:lpstr>
      <vt:lpstr>WATER ENTERPRISE FUND</vt:lpstr>
      <vt:lpstr>SEWER ENTERPRISE FUND</vt:lpstr>
      <vt:lpstr>TRANSFER STATION ENTERPRISE FUND</vt:lpstr>
      <vt:lpstr>PEG ACCESS ENTERPRISE FUND</vt:lpstr>
      <vt:lpstr>Challenges going forward FY26-</vt:lpstr>
      <vt:lpstr>FISCAL YEAR 2025  BUDGET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 2023 BUDGET PRESENTATION</dc:title>
  <dc:creator>Justin Sultzbach</dc:creator>
  <cp:lastModifiedBy>Deb Dennis</cp:lastModifiedBy>
  <cp:revision>77</cp:revision>
  <cp:lastPrinted>2024-03-11T20:42:18Z</cp:lastPrinted>
  <dcterms:created xsi:type="dcterms:W3CDTF">2024-02-05T15:16:57Z</dcterms:created>
  <dcterms:modified xsi:type="dcterms:W3CDTF">2024-03-12T16:43:00Z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2024-02-05T00:00:00Z</vt:filetime>
  </property>
  <property fmtid="{D5CDD505-2E9C-101B-9397-08002B2CF9AE}" pid="5" name="Producer">
    <vt:lpwstr>Microsoft® PowerPoint® 2016</vt:lpwstr>
  </property>
</Properties>
</file>