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1" r:id="rId3"/>
    <p:sldId id="259" r:id="rId4"/>
    <p:sldId id="258" r:id="rId5"/>
    <p:sldId id="272" r:id="rId6"/>
    <p:sldId id="273" r:id="rId7"/>
    <p:sldId id="269" r:id="rId8"/>
    <p:sldId id="265" r:id="rId9"/>
    <p:sldId id="266" r:id="rId10"/>
    <p:sldId id="274" r:id="rId11"/>
    <p:sldId id="268" r:id="rId12"/>
    <p:sldId id="276" r:id="rId13"/>
    <p:sldId id="275" r:id="rId14"/>
    <p:sldId id="267" r:id="rId15"/>
    <p:sldId id="262" r:id="rId16"/>
    <p:sldId id="264" r:id="rId17"/>
    <p:sldId id="270"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7" autoAdjust="0"/>
    <p:restoredTop sz="94660"/>
  </p:normalViewPr>
  <p:slideViewPr>
    <p:cSldViewPr snapToGrid="0">
      <p:cViewPr>
        <p:scale>
          <a:sx n="80" d="100"/>
          <a:sy n="80" d="100"/>
        </p:scale>
        <p:origin x="1050" y="78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hickey\AppData\Local\Microsoft\Windows\INetCache\Content.Outlook\N9ZHX3YO\Book1%20(00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536707741981708E-2"/>
          <c:y val="0.11433216483876231"/>
          <c:w val="0.90639597189014831"/>
          <c:h val="0.77079658792650918"/>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Sheet1!$B$1:$O$1</c:f>
              <c:strCache>
                <c:ptCount val="14"/>
                <c:pt idx="0">
                  <c:v>FY07</c:v>
                </c:pt>
                <c:pt idx="1">
                  <c:v>FY08</c:v>
                </c:pt>
                <c:pt idx="2">
                  <c:v>FY09</c:v>
                </c:pt>
                <c:pt idx="3">
                  <c:v>FY10</c:v>
                </c:pt>
                <c:pt idx="4">
                  <c:v>FY11</c:v>
                </c:pt>
                <c:pt idx="5">
                  <c:v>FY12</c:v>
                </c:pt>
                <c:pt idx="6">
                  <c:v>FY13</c:v>
                </c:pt>
                <c:pt idx="7">
                  <c:v>FY14</c:v>
                </c:pt>
                <c:pt idx="8">
                  <c:v>FY15</c:v>
                </c:pt>
                <c:pt idx="9">
                  <c:v>FY16</c:v>
                </c:pt>
                <c:pt idx="10">
                  <c:v>FY17</c:v>
                </c:pt>
                <c:pt idx="11">
                  <c:v>FY18</c:v>
                </c:pt>
                <c:pt idx="12">
                  <c:v>FY19</c:v>
                </c:pt>
                <c:pt idx="13">
                  <c:v>FY20</c:v>
                </c:pt>
              </c:strCache>
            </c:strRef>
          </c:cat>
          <c:val>
            <c:numRef>
              <c:f>Sheet1!$B$2:$O$2</c:f>
            </c:numRef>
          </c:val>
          <c:smooth val="0"/>
        </c:ser>
        <c:ser>
          <c:idx val="1"/>
          <c:order val="1"/>
          <c:spPr>
            <a:ln w="28575" cap="rnd">
              <a:solidFill>
                <a:srgbClr val="002060"/>
              </a:solidFill>
              <a:round/>
            </a:ln>
            <a:effectLst/>
          </c:spPr>
          <c:marker>
            <c:symbol val="none"/>
          </c:marker>
          <c:cat>
            <c:strRef>
              <c:f>Sheet1!$B$1:$O$1</c:f>
              <c:strCache>
                <c:ptCount val="14"/>
                <c:pt idx="0">
                  <c:v>FY07</c:v>
                </c:pt>
                <c:pt idx="1">
                  <c:v>FY08</c:v>
                </c:pt>
                <c:pt idx="2">
                  <c:v>FY09</c:v>
                </c:pt>
                <c:pt idx="3">
                  <c:v>FY10</c:v>
                </c:pt>
                <c:pt idx="4">
                  <c:v>FY11</c:v>
                </c:pt>
                <c:pt idx="5">
                  <c:v>FY12</c:v>
                </c:pt>
                <c:pt idx="6">
                  <c:v>FY13</c:v>
                </c:pt>
                <c:pt idx="7">
                  <c:v>FY14</c:v>
                </c:pt>
                <c:pt idx="8">
                  <c:v>FY15</c:v>
                </c:pt>
                <c:pt idx="9">
                  <c:v>FY16</c:v>
                </c:pt>
                <c:pt idx="10">
                  <c:v>FY17</c:v>
                </c:pt>
                <c:pt idx="11">
                  <c:v>FY18</c:v>
                </c:pt>
                <c:pt idx="12">
                  <c:v>FY19</c:v>
                </c:pt>
                <c:pt idx="13">
                  <c:v>FY20</c:v>
                </c:pt>
              </c:strCache>
            </c:strRef>
          </c:cat>
          <c:val>
            <c:numRef>
              <c:f>Sheet1!$B$3:$O$3</c:f>
              <c:numCache>
                <c:formatCode>General</c:formatCode>
                <c:ptCount val="14"/>
                <c:pt idx="0">
                  <c:v>1008.16</c:v>
                </c:pt>
                <c:pt idx="1">
                  <c:v>1209.79</c:v>
                </c:pt>
                <c:pt idx="2">
                  <c:v>1270.28</c:v>
                </c:pt>
                <c:pt idx="3">
                  <c:v>1270.28</c:v>
                </c:pt>
                <c:pt idx="4">
                  <c:v>1270.3800000000001</c:v>
                </c:pt>
                <c:pt idx="5">
                  <c:v>1308.3900000000001</c:v>
                </c:pt>
                <c:pt idx="6">
                  <c:v>1308.3900000000001</c:v>
                </c:pt>
                <c:pt idx="7">
                  <c:v>1308.3900000000001</c:v>
                </c:pt>
                <c:pt idx="8">
                  <c:v>1360.72</c:v>
                </c:pt>
                <c:pt idx="9">
                  <c:v>1819.77</c:v>
                </c:pt>
                <c:pt idx="10">
                  <c:v>1674.68</c:v>
                </c:pt>
                <c:pt idx="11">
                  <c:v>1778.41</c:v>
                </c:pt>
                <c:pt idx="12">
                  <c:v>1811.87</c:v>
                </c:pt>
                <c:pt idx="13">
                  <c:v>1634.28</c:v>
                </c:pt>
              </c:numCache>
            </c:numRef>
          </c:val>
          <c:smooth val="0"/>
        </c:ser>
        <c:dLbls>
          <c:showLegendKey val="0"/>
          <c:showVal val="0"/>
          <c:showCatName val="0"/>
          <c:showSerName val="0"/>
          <c:showPercent val="0"/>
          <c:showBubbleSize val="0"/>
        </c:dLbls>
        <c:smooth val="0"/>
        <c:axId val="338102248"/>
        <c:axId val="338107736"/>
      </c:lineChart>
      <c:catAx>
        <c:axId val="338102248"/>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i="0" baseline="0" dirty="0"/>
                  <a:t>Fiscal Year</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38107736"/>
        <c:crosses val="autoZero"/>
        <c:auto val="1"/>
        <c:lblAlgn val="ctr"/>
        <c:lblOffset val="100"/>
        <c:noMultiLvlLbl val="0"/>
      </c:catAx>
      <c:valAx>
        <c:axId val="3381077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US" sz="1200" b="1" i="0" baseline="0" dirty="0"/>
                  <a:t>Monthly </a:t>
                </a:r>
                <a:r>
                  <a:rPr lang="en-US" sz="1200" b="1" i="0" baseline="0" dirty="0" smtClean="0"/>
                  <a:t>Family Premium</a:t>
                </a:r>
                <a:endParaRPr lang="en-US" sz="1200" b="1" i="0" baseline="0" dirty="0"/>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38102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39738943039287"/>
          <c:y val="0.34869123248011014"/>
          <c:w val="0.71505671751968503"/>
          <c:h val="0.60104929865592405"/>
        </c:manualLayout>
      </c:layout>
      <c:barChart>
        <c:barDir val="col"/>
        <c:grouping val="clustered"/>
        <c:varyColors val="0"/>
        <c:ser>
          <c:idx val="0"/>
          <c:order val="0"/>
          <c:tx>
            <c:strRef>
              <c:f>Sheet1!$B$1</c:f>
              <c:strCache>
                <c:ptCount val="1"/>
                <c:pt idx="0">
                  <c:v>Free Cash</c:v>
                </c:pt>
              </c:strCache>
            </c:strRef>
          </c:tx>
          <c:spPr>
            <a:solidFill>
              <a:schemeClr val="accent1"/>
            </a:solidFill>
            <a:ln>
              <a:noFill/>
            </a:ln>
            <a:effectLst/>
          </c:spPr>
          <c:invertIfNegative val="0"/>
          <c:dLbls>
            <c:dLbl>
              <c:idx val="0"/>
              <c:layout>
                <c:manualLayout>
                  <c:x val="0"/>
                  <c:y val="-1.854819820502367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4.0781583312415896E-17"/>
                  <c:y val="-3.2459346858791434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8.1563166624831793E-17"/>
                  <c:y val="-3.2459346858791434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2011</c:v>
                </c:pt>
                <c:pt idx="1">
                  <c:v>2012</c:v>
                </c:pt>
                <c:pt idx="2">
                  <c:v>2013</c:v>
                </c:pt>
                <c:pt idx="3">
                  <c:v>2014</c:v>
                </c:pt>
                <c:pt idx="4">
                  <c:v>2015</c:v>
                </c:pt>
                <c:pt idx="5">
                  <c:v>2016</c:v>
                </c:pt>
                <c:pt idx="6">
                  <c:v>2017</c:v>
                </c:pt>
                <c:pt idx="7">
                  <c:v>2018</c:v>
                </c:pt>
                <c:pt idx="8">
                  <c:v>2019</c:v>
                </c:pt>
                <c:pt idx="9">
                  <c:v>FY20 est. </c:v>
                </c:pt>
              </c:strCache>
            </c:strRef>
          </c:cat>
          <c:val>
            <c:numRef>
              <c:f>Sheet1!$B$2:$B$10</c:f>
              <c:numCache>
                <c:formatCode>"$"#,##0_);[Red]\("$"#,##0\)</c:formatCode>
                <c:ptCount val="9"/>
                <c:pt idx="0">
                  <c:v>-141251</c:v>
                </c:pt>
                <c:pt idx="1">
                  <c:v>-73646</c:v>
                </c:pt>
                <c:pt idx="2">
                  <c:v>-68855</c:v>
                </c:pt>
                <c:pt idx="3">
                  <c:v>-699874</c:v>
                </c:pt>
                <c:pt idx="4">
                  <c:v>-2486798</c:v>
                </c:pt>
                <c:pt idx="5">
                  <c:v>72607</c:v>
                </c:pt>
                <c:pt idx="6">
                  <c:v>1670652</c:v>
                </c:pt>
                <c:pt idx="7">
                  <c:v>1372588</c:v>
                </c:pt>
                <c:pt idx="8">
                  <c:v>1064151</c:v>
                </c:pt>
              </c:numCache>
            </c:numRef>
          </c:val>
        </c:ser>
        <c:ser>
          <c:idx val="1"/>
          <c:order val="1"/>
          <c:tx>
            <c:strRef>
              <c:f>Sheet1!$C$1</c:f>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2011</c:v>
                </c:pt>
                <c:pt idx="1">
                  <c:v>2012</c:v>
                </c:pt>
                <c:pt idx="2">
                  <c:v>2013</c:v>
                </c:pt>
                <c:pt idx="3">
                  <c:v>2014</c:v>
                </c:pt>
                <c:pt idx="4">
                  <c:v>2015</c:v>
                </c:pt>
                <c:pt idx="5">
                  <c:v>2016</c:v>
                </c:pt>
                <c:pt idx="6">
                  <c:v>2017</c:v>
                </c:pt>
                <c:pt idx="7">
                  <c:v>2018</c:v>
                </c:pt>
                <c:pt idx="8">
                  <c:v>2019</c:v>
                </c:pt>
                <c:pt idx="9">
                  <c:v>FY20 est. </c:v>
                </c:pt>
              </c:strCache>
            </c:strRef>
          </c:cat>
          <c:val>
            <c:numRef>
              <c:f>Sheet1!$C$2:$C$11</c:f>
            </c:numRef>
          </c:val>
        </c:ser>
        <c:ser>
          <c:idx val="2"/>
          <c:order val="2"/>
          <c:tx>
            <c:strRef>
              <c:f>Sheet1!$D$1</c:f>
              <c:strCache>
                <c:ptCount val="1"/>
                <c:pt idx="0">
                  <c:v>Column2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2011</c:v>
                </c:pt>
                <c:pt idx="1">
                  <c:v>2012</c:v>
                </c:pt>
                <c:pt idx="2">
                  <c:v>2013</c:v>
                </c:pt>
                <c:pt idx="3">
                  <c:v>2014</c:v>
                </c:pt>
                <c:pt idx="4">
                  <c:v>2015</c:v>
                </c:pt>
                <c:pt idx="5">
                  <c:v>2016</c:v>
                </c:pt>
                <c:pt idx="6">
                  <c:v>2017</c:v>
                </c:pt>
                <c:pt idx="7">
                  <c:v>2018</c:v>
                </c:pt>
                <c:pt idx="8">
                  <c:v>2019</c:v>
                </c:pt>
                <c:pt idx="9">
                  <c:v>FY20 est. </c:v>
                </c:pt>
              </c:strCache>
            </c:strRef>
          </c:cat>
          <c:val>
            <c:numRef>
              <c:f>Sheet1!$D$2:$D$11</c:f>
            </c:numRef>
          </c:val>
        </c:ser>
        <c:dLbls>
          <c:dLblPos val="outEnd"/>
          <c:showLegendKey val="0"/>
          <c:showVal val="1"/>
          <c:showCatName val="0"/>
          <c:showSerName val="0"/>
          <c:showPercent val="0"/>
          <c:showBubbleSize val="0"/>
        </c:dLbls>
        <c:gapWidth val="219"/>
        <c:overlap val="-27"/>
        <c:axId val="338104600"/>
        <c:axId val="338107344"/>
      </c:barChart>
      <c:catAx>
        <c:axId val="33810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8107344"/>
        <c:crosses val="autoZero"/>
        <c:auto val="1"/>
        <c:lblAlgn val="ctr"/>
        <c:lblOffset val="100"/>
        <c:noMultiLvlLbl val="0"/>
      </c:catAx>
      <c:valAx>
        <c:axId val="33810734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810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0.81449</cdr:x>
      <cdr:y>0.05449</cdr:y>
    </cdr:from>
    <cdr:to>
      <cdr:x>0.91689</cdr:x>
      <cdr:y>0.12438</cdr:y>
    </cdr:to>
    <cdr:sp macro="" textlink="">
      <cdr:nvSpPr>
        <cdr:cNvPr id="2" name="TextBox 1"/>
        <cdr:cNvSpPr txBox="1"/>
      </cdr:nvSpPr>
      <cdr:spPr>
        <a:xfrm xmlns:a="http://schemas.openxmlformats.org/drawingml/2006/main">
          <a:off x="9023715" y="250826"/>
          <a:ext cx="1134532" cy="32173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t>Moved to GIC</a:t>
          </a:r>
          <a:endParaRPr lang="en-US" dirty="0"/>
        </a:p>
      </cdr:txBody>
    </cdr:sp>
  </cdr:relSizeAnchor>
  <cdr:relSizeAnchor xmlns:cdr="http://schemas.openxmlformats.org/drawingml/2006/chartDrawing">
    <cdr:from>
      <cdr:x>0.77093</cdr:x>
      <cdr:y>0.12254</cdr:y>
    </cdr:from>
    <cdr:to>
      <cdr:x>0.86416</cdr:x>
      <cdr:y>0.22738</cdr:y>
    </cdr:to>
    <cdr:cxnSp macro="">
      <cdr:nvCxnSpPr>
        <cdr:cNvPr id="4" name="Straight Arrow Connector 3"/>
        <cdr:cNvCxnSpPr/>
      </cdr:nvCxnSpPr>
      <cdr:spPr>
        <a:xfrm xmlns:a="http://schemas.openxmlformats.org/drawingml/2006/main" flipH="1">
          <a:off x="8541116" y="564093"/>
          <a:ext cx="1032932" cy="4826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0.41022</cdr:x>
      <cdr:y>0.30276</cdr:y>
    </cdr:from>
    <cdr:to>
      <cdr:x>0.47518</cdr:x>
      <cdr:y>0.37081</cdr:y>
    </cdr:to>
    <cdr:sp macro="" textlink="">
      <cdr:nvSpPr>
        <cdr:cNvPr id="3" name="TextBox 2"/>
        <cdr:cNvSpPr txBox="1"/>
      </cdr:nvSpPr>
      <cdr:spPr>
        <a:xfrm xmlns:a="http://schemas.openxmlformats.org/drawingml/2006/main">
          <a:off x="4544848" y="1393721"/>
          <a:ext cx="719667" cy="3132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$249,239</a:t>
          </a:r>
          <a:endParaRPr lang="en-US" sz="1100" dirty="0"/>
        </a:p>
      </cdr:txBody>
    </cdr:sp>
  </cdr:relSizeAnchor>
  <cdr:relSizeAnchor xmlns:cdr="http://schemas.openxmlformats.org/drawingml/2006/chartDrawing">
    <cdr:from>
      <cdr:x>0.52409</cdr:x>
      <cdr:y>0.4553</cdr:y>
    </cdr:from>
    <cdr:to>
      <cdr:x>0.6051</cdr:x>
      <cdr:y>0.51232</cdr:y>
    </cdr:to>
    <cdr:sp macro="" textlink="">
      <cdr:nvSpPr>
        <cdr:cNvPr id="5" name="TextBox 4"/>
        <cdr:cNvSpPr txBox="1"/>
      </cdr:nvSpPr>
      <cdr:spPr>
        <a:xfrm xmlns:a="http://schemas.openxmlformats.org/drawingml/2006/main">
          <a:off x="5806381" y="2095913"/>
          <a:ext cx="897466" cy="2624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t>($1.910,512)</a:t>
          </a:r>
          <a:endParaRPr lang="en-US" sz="1100" dirty="0"/>
        </a:p>
      </cdr:txBody>
    </cdr:sp>
  </cdr:relSizeAnchor>
  <cdr:relSizeAnchor xmlns:cdr="http://schemas.openxmlformats.org/drawingml/2006/chartDrawing">
    <cdr:from>
      <cdr:x>0.59287</cdr:x>
      <cdr:y>0.5143</cdr:y>
    </cdr:from>
    <cdr:to>
      <cdr:x>0.67235</cdr:x>
      <cdr:y>0.58051</cdr:y>
    </cdr:to>
    <cdr:sp macro="" textlink="">
      <cdr:nvSpPr>
        <cdr:cNvPr id="6" name="TextBox 5"/>
        <cdr:cNvSpPr txBox="1"/>
      </cdr:nvSpPr>
      <cdr:spPr>
        <a:xfrm xmlns:a="http://schemas.openxmlformats.org/drawingml/2006/main">
          <a:off x="6568381" y="2367493"/>
          <a:ext cx="880533"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($2,993,117)</a:t>
          </a:r>
          <a:endParaRPr lang="en-US" sz="1100" dirty="0"/>
        </a:p>
      </cdr:txBody>
    </cdr:sp>
  </cdr:relSizeAnchor>
  <cdr:relSizeAnchor xmlns:cdr="http://schemas.openxmlformats.org/drawingml/2006/chartDrawing">
    <cdr:from>
      <cdr:x>0.41251</cdr:x>
      <cdr:y>0.49223</cdr:y>
    </cdr:from>
    <cdr:to>
      <cdr:x>0.50804</cdr:x>
      <cdr:y>0.63385</cdr:y>
    </cdr:to>
    <cdr:sp macro="" textlink="">
      <cdr:nvSpPr>
        <cdr:cNvPr id="7" name="TextBox 6"/>
        <cdr:cNvSpPr txBox="1"/>
      </cdr:nvSpPr>
      <cdr:spPr>
        <a:xfrm xmlns:a="http://schemas.openxmlformats.org/drawingml/2006/main">
          <a:off x="4570247" y="2265893"/>
          <a:ext cx="1058334" cy="65193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Year End</a:t>
          </a:r>
        </a:p>
        <a:p xmlns:a="http://schemas.openxmlformats.org/drawingml/2006/main">
          <a:r>
            <a:rPr lang="en-US" sz="1100" dirty="0" smtClean="0"/>
            <a:t>Health Trust</a:t>
          </a:r>
        </a:p>
        <a:p xmlns:a="http://schemas.openxmlformats.org/drawingml/2006/main">
          <a:r>
            <a:rPr lang="en-US" dirty="0" smtClean="0"/>
            <a:t>Fund Balances</a:t>
          </a:r>
          <a:endParaRPr lang="en-US" sz="1100" dirty="0"/>
        </a:p>
      </cdr:txBody>
    </cdr:sp>
  </cdr:relSizeAnchor>
  <cdr:relSizeAnchor xmlns:cdr="http://schemas.openxmlformats.org/drawingml/2006/chartDrawing">
    <cdr:from>
      <cdr:x>0.44385</cdr:x>
      <cdr:y>0.35612</cdr:y>
    </cdr:from>
    <cdr:to>
      <cdr:x>0.45225</cdr:x>
      <cdr:y>0.47383</cdr:y>
    </cdr:to>
    <cdr:cxnSp macro="">
      <cdr:nvCxnSpPr>
        <cdr:cNvPr id="9" name="Straight Arrow Connector 8"/>
        <cdr:cNvCxnSpPr/>
      </cdr:nvCxnSpPr>
      <cdr:spPr>
        <a:xfrm xmlns:a="http://schemas.openxmlformats.org/drawingml/2006/main" flipV="1">
          <a:off x="4917381" y="1639359"/>
          <a:ext cx="93134" cy="54186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0.51339</cdr:x>
      <cdr:y>0.55108</cdr:y>
    </cdr:from>
    <cdr:to>
      <cdr:x>0.59669</cdr:x>
      <cdr:y>0.56028</cdr:y>
    </cdr:to>
    <cdr:cxnSp macro="">
      <cdr:nvCxnSpPr>
        <cdr:cNvPr id="11" name="Straight Arrow Connector 10"/>
        <cdr:cNvCxnSpPr/>
      </cdr:nvCxnSpPr>
      <cdr:spPr>
        <a:xfrm xmlns:a="http://schemas.openxmlformats.org/drawingml/2006/main" flipV="1">
          <a:off x="5687848" y="2536826"/>
          <a:ext cx="922867" cy="4233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EF2CE7A-E0FB-4DB7-ADD5-FCF1734FCAAB}" type="datetime1">
              <a:rPr lang="en-US" smtClean="0"/>
              <a:pPr/>
              <a:t>6/13/2019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275248993"/>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54E999-6275-4E21-9C82-276CA19102C1}" type="datetime1">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Tree>
    <p:extLst>
      <p:ext uri="{BB962C8B-B14F-4D97-AF65-F5344CB8AC3E}">
        <p14:creationId xmlns:p14="http://schemas.microsoft.com/office/powerpoint/2010/main" val="1930595773"/>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CD9EF5-1166-42C5-B6EA-CF7157534332}" type="datetime1">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39214188"/>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DDBE793-65C4-4691-ABFF-27517244C91A}" type="datetime1">
              <a:rPr lang="en-US" smtClean="0"/>
              <a:pPr/>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3"/>
            <a:ext cx="609600" cy="441325"/>
          </a:xfrm>
        </p:spPr>
        <p:txBody>
          <a:body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196541102"/>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0289A471-794E-4761-AA5B-92588EF15BFC}" type="datetime1">
              <a:rPr lang="en-US" smtClean="0"/>
              <a:pPr/>
              <a:t>6/13/2019</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57325478"/>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4CC2B51E-E2ED-4644-BFD7-C5DB00CC286A}" type="datetime1">
              <a:rPr lang="en-US" smtClean="0"/>
              <a:pPr/>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518744865"/>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6D2080-F0F7-4FB7-A788-EADF6A3AAB92}" type="datetime1">
              <a:rPr lang="en-US" smtClean="0"/>
              <a:pPr/>
              <a:t>6/13/2019</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638488522"/>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F59012-8546-41DC-AF43-E03E7AD89AC5}" type="datetime1">
              <a:rPr lang="en-US" smtClean="0"/>
              <a:pPr/>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1"/>
            <a:ext cx="609600" cy="441325"/>
          </a:xfrm>
        </p:spPr>
        <p:txBody>
          <a:body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Tree>
    <p:extLst>
      <p:ext uri="{BB962C8B-B14F-4D97-AF65-F5344CB8AC3E}">
        <p14:creationId xmlns:p14="http://schemas.microsoft.com/office/powerpoint/2010/main" val="1182484405"/>
      </p:ext>
    </p:extLst>
  </p:cSld>
  <p:clrMapOvr>
    <a:masterClrMapping/>
  </p:clrMapOvr>
  <p:transition spd="slow">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839478CA-13E1-4449-8ED4-498A7442A7EE}" type="datetime1">
              <a:rPr lang="en-US" smtClean="0"/>
              <a:pPr/>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7DC0606D-90E3-4D72-89A9-3FB6283C4DDF}" type="slidenum">
              <a:rPr lang="en-US" smtClean="0"/>
              <a:pPr/>
              <a:t>‹#›</a:t>
            </a:fld>
            <a:endParaRPr lang="en-US" dirty="0"/>
          </a:p>
        </p:txBody>
      </p:sp>
    </p:spTree>
    <p:extLst>
      <p:ext uri="{BB962C8B-B14F-4D97-AF65-F5344CB8AC3E}">
        <p14:creationId xmlns:p14="http://schemas.microsoft.com/office/powerpoint/2010/main" val="1550520157"/>
      </p:ext>
    </p:extLst>
  </p:cSld>
  <p:clrMapOvr>
    <a:masterClrMapping/>
  </p:clrMapOvr>
  <p:transition spd="slow">
    <p:pul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Date Placeholder 4"/>
          <p:cNvSpPr>
            <a:spLocks noGrp="1"/>
          </p:cNvSpPr>
          <p:nvPr>
            <p:ph type="dt" sz="half" idx="10"/>
          </p:nvPr>
        </p:nvSpPr>
        <p:spPr/>
        <p:txBody>
          <a:bodyPr/>
          <a:lstStyle/>
          <a:p>
            <a:fld id="{929F9BCF-04F0-4724-AD2F-6E435C88B0AF}" type="datetime1">
              <a:rPr lang="en-US" smtClean="0"/>
              <a:pPr/>
              <a:t>6/13/2019</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3635329565"/>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C2666259-A1C5-45ED-B478-741C1FD446E7}" type="datetime1">
              <a:rPr lang="en-US" smtClean="0"/>
              <a:pPr/>
              <a:t>6/13/2019</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043828843"/>
      </p:ext>
    </p:extLst>
  </p:cSld>
  <p:clrMapOvr>
    <a:masterClrMapping/>
  </p:clrMapOvr>
  <p:transition spd="slow">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80F09999-E4A3-43E8-9DBB-9ACA8A508BB4}" type="datetime1">
              <a:rPr lang="en-US" smtClean="0"/>
              <a:pPr/>
              <a:t>6/13/2019</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DC0606D-90E3-4D72-89A9-3FB6283C4DDF}" type="slidenum">
              <a:rPr lang="en-US" smtClean="0">
                <a:solidFill>
                  <a:srgbClr val="8CADAE">
                    <a:shade val="75000"/>
                  </a:srgbClr>
                </a:solidFill>
              </a:rPr>
              <a:pPr/>
              <a:t>‹#›</a:t>
            </a:fld>
            <a:endParaRPr lang="en-US" dirty="0">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1142572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iming>
    <p:tnLst>
      <p:par>
        <p:cTn id="1" dur="indefinite" restart="never" nodeType="tmRoot"/>
      </p:par>
    </p:tn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2615" y="381000"/>
            <a:ext cx="9229859" cy="1752600"/>
          </a:xfrm>
        </p:spPr>
        <p:txBody>
          <a:bodyPr>
            <a:normAutofit lnSpcReduction="10000"/>
          </a:bodyPr>
          <a:lstStyle/>
          <a:p>
            <a:r>
              <a:rPr lang="en-US" sz="2800" dirty="0" smtClean="0"/>
              <a:t>How Winchendon addressed it’s financial challenges and paid off the deficit borrowing six years early</a:t>
            </a:r>
            <a:endParaRPr lang="en-US" sz="2800" dirty="0"/>
          </a:p>
        </p:txBody>
      </p:sp>
      <p:sp>
        <p:nvSpPr>
          <p:cNvPr id="4" name="Title 3"/>
          <p:cNvSpPr>
            <a:spLocks noGrp="1"/>
          </p:cNvSpPr>
          <p:nvPr>
            <p:ph type="ctrTitle"/>
          </p:nvPr>
        </p:nvSpPr>
        <p:spPr/>
        <p:txBody>
          <a:bodyPr>
            <a:normAutofit/>
          </a:bodyPr>
          <a:lstStyle/>
          <a:p>
            <a:r>
              <a:rPr lang="en-US" sz="5400" dirty="0">
                <a:solidFill>
                  <a:srgbClr val="002060"/>
                </a:solidFill>
                <a:latin typeface="+mn-lt"/>
              </a:rPr>
              <a:t/>
            </a:r>
            <a:br>
              <a:rPr lang="en-US" sz="5400" dirty="0">
                <a:solidFill>
                  <a:srgbClr val="002060"/>
                </a:solidFill>
                <a:latin typeface="+mn-lt"/>
              </a:rPr>
            </a:br>
            <a:endParaRPr lang="en-US" sz="5400" dirty="0">
              <a:solidFill>
                <a:srgbClr val="FF0000"/>
              </a:solidFill>
              <a:latin typeface="+mn-lt"/>
            </a:endParaRPr>
          </a:p>
        </p:txBody>
      </p:sp>
      <p:pic>
        <p:nvPicPr>
          <p:cNvPr id="5" name="Picture 4" descr="https://sp.yimg.com/xj/th?id=OIP.M4679fc78c33776783357fda81d73f14eo0&amp;pid=15.1&amp;P=0&amp;w=173&amp;h=173"/>
          <p:cNvPicPr/>
          <p:nvPr/>
        </p:nvPicPr>
        <p:blipFill>
          <a:blip r:embed="rId2">
            <a:extLst>
              <a:ext uri="{28A0092B-C50C-407E-A947-70E740481C1C}">
                <a14:useLocalDpi xmlns:a14="http://schemas.microsoft.com/office/drawing/2010/main" val="0"/>
              </a:ext>
            </a:extLst>
          </a:blip>
          <a:srcRect/>
          <a:stretch>
            <a:fillRect/>
          </a:stretch>
        </p:blipFill>
        <p:spPr bwMode="auto">
          <a:xfrm>
            <a:off x="4290812" y="2796862"/>
            <a:ext cx="3291840" cy="3291840"/>
          </a:xfrm>
          <a:prstGeom prst="ellipse">
            <a:avLst/>
          </a:prstGeom>
          <a:noFill/>
          <a:ln>
            <a:noFill/>
          </a:ln>
        </p:spPr>
      </p:pic>
      <p:sp>
        <p:nvSpPr>
          <p:cNvPr id="2" name="TextBox 1"/>
          <p:cNvSpPr txBox="1"/>
          <p:nvPr/>
        </p:nvSpPr>
        <p:spPr>
          <a:xfrm>
            <a:off x="7480897" y="5173418"/>
            <a:ext cx="4583306" cy="646331"/>
          </a:xfrm>
          <a:prstGeom prst="rect">
            <a:avLst/>
          </a:prstGeom>
          <a:noFill/>
        </p:spPr>
        <p:txBody>
          <a:bodyPr wrap="none" rtlCol="0">
            <a:spAutoFit/>
          </a:bodyPr>
          <a:lstStyle/>
          <a:p>
            <a:r>
              <a:rPr lang="en-US" dirty="0" smtClean="0">
                <a:solidFill>
                  <a:srgbClr val="002060"/>
                </a:solidFill>
              </a:rPr>
              <a:t>Presented by: Board Chair Audrey Labrie</a:t>
            </a:r>
          </a:p>
          <a:p>
            <a:r>
              <a:rPr lang="en-US" dirty="0">
                <a:solidFill>
                  <a:srgbClr val="002060"/>
                </a:solidFill>
              </a:rPr>
              <a:t>	 </a:t>
            </a:r>
            <a:r>
              <a:rPr lang="en-US" dirty="0" smtClean="0">
                <a:solidFill>
                  <a:srgbClr val="002060"/>
                </a:solidFill>
              </a:rPr>
              <a:t>         Town Manager Keith Hickey</a:t>
            </a:r>
            <a:endParaRPr lang="en-US" dirty="0">
              <a:solidFill>
                <a:srgbClr val="002060"/>
              </a:solidFill>
            </a:endParaRPr>
          </a:p>
        </p:txBody>
      </p:sp>
    </p:spTree>
    <p:extLst>
      <p:ext uri="{BB962C8B-B14F-4D97-AF65-F5344CB8AC3E}">
        <p14:creationId xmlns:p14="http://schemas.microsoft.com/office/powerpoint/2010/main" val="2857760753"/>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Made During my Tenure</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10</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85000" lnSpcReduction="20000"/>
          </a:bodyPr>
          <a:lstStyle/>
          <a:p>
            <a:r>
              <a:rPr lang="en-US" dirty="0" smtClean="0">
                <a:solidFill>
                  <a:srgbClr val="002060"/>
                </a:solidFill>
              </a:rPr>
              <a:t>Instilled a “team” approach with senior management when addressing issues that impact town operations.  Provided some autonomy to department heads to manage their departments.</a:t>
            </a:r>
          </a:p>
          <a:p>
            <a:r>
              <a:rPr lang="en-US" dirty="0" smtClean="0">
                <a:solidFill>
                  <a:srgbClr val="002060"/>
                </a:solidFill>
              </a:rPr>
              <a:t>Established a level of expectation of how staff would treat all of our customers.</a:t>
            </a:r>
          </a:p>
          <a:p>
            <a:r>
              <a:rPr lang="en-US" dirty="0" smtClean="0">
                <a:solidFill>
                  <a:srgbClr val="002060"/>
                </a:solidFill>
              </a:rPr>
              <a:t>Successfully implemented/addressed all 24 of the recommendations made in the July, </a:t>
            </a:r>
            <a:r>
              <a:rPr lang="en-US" dirty="0">
                <a:solidFill>
                  <a:srgbClr val="002060"/>
                </a:solidFill>
              </a:rPr>
              <a:t>2015 </a:t>
            </a:r>
            <a:r>
              <a:rPr lang="en-US" dirty="0" smtClean="0">
                <a:solidFill>
                  <a:srgbClr val="002060"/>
                </a:solidFill>
              </a:rPr>
              <a:t>Division of Local Services Financial </a:t>
            </a:r>
            <a:r>
              <a:rPr lang="en-US" dirty="0">
                <a:solidFill>
                  <a:srgbClr val="002060"/>
                </a:solidFill>
              </a:rPr>
              <a:t>Management </a:t>
            </a:r>
            <a:r>
              <a:rPr lang="en-US" dirty="0" smtClean="0">
                <a:solidFill>
                  <a:srgbClr val="002060"/>
                </a:solidFill>
              </a:rPr>
              <a:t>Review.</a:t>
            </a:r>
          </a:p>
          <a:p>
            <a:r>
              <a:rPr lang="en-US" dirty="0" smtClean="0">
                <a:solidFill>
                  <a:srgbClr val="002060"/>
                </a:solidFill>
              </a:rPr>
              <a:t>Developed annual budgets that prioritized the needs of the community and properly funded necessary expenses.</a:t>
            </a:r>
          </a:p>
          <a:p>
            <a:pPr lvl="1"/>
            <a:r>
              <a:rPr lang="en-US" dirty="0" smtClean="0">
                <a:solidFill>
                  <a:srgbClr val="002060"/>
                </a:solidFill>
              </a:rPr>
              <a:t>Reviewed town fee schedule</a:t>
            </a:r>
          </a:p>
          <a:p>
            <a:pPr lvl="1"/>
            <a:r>
              <a:rPr lang="en-US" dirty="0" smtClean="0">
                <a:solidFill>
                  <a:srgbClr val="002060"/>
                </a:solidFill>
              </a:rPr>
              <a:t>Become more aggressive in addressing tax delinquencies. </a:t>
            </a:r>
            <a:r>
              <a:rPr lang="en-US" dirty="0">
                <a:solidFill>
                  <a:srgbClr val="002060"/>
                </a:solidFill>
              </a:rPr>
              <a:t>Funds for tax title attorney had been removed from the Tax Collector’s budget.  Properties were not being brought to or being awarded to the Town by the Land Court.</a:t>
            </a:r>
          </a:p>
          <a:p>
            <a:r>
              <a:rPr lang="en-US" dirty="0" smtClean="0">
                <a:solidFill>
                  <a:srgbClr val="002060"/>
                </a:solidFill>
              </a:rPr>
              <a:t>Continue to explore opportunities to provide necessary municipal services in a more affordable way.</a:t>
            </a:r>
          </a:p>
          <a:p>
            <a:r>
              <a:rPr lang="en-US" dirty="0" smtClean="0">
                <a:solidFill>
                  <a:srgbClr val="002060"/>
                </a:solidFill>
              </a:rPr>
              <a:t>More aggressively seek out and apply for grant funds.</a:t>
            </a:r>
          </a:p>
          <a:p>
            <a:endParaRPr lang="en-US" dirty="0" smtClean="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2855431109"/>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358945"/>
            <a:ext cx="11379200" cy="758952"/>
          </a:xfrm>
        </p:spPr>
        <p:txBody>
          <a:bodyPr>
            <a:noAutofit/>
          </a:bodyPr>
          <a:lstStyle/>
          <a:p>
            <a:r>
              <a:rPr lang="en-US" sz="2800" dirty="0" smtClean="0"/>
              <a:t>Examples of Grant Funds Awarded in the Past Three Years</a:t>
            </a:r>
            <a:endParaRPr lang="en-US" sz="2800"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11</a:t>
            </a:fld>
            <a:endParaRPr lang="en-US" dirty="0">
              <a:solidFill>
                <a:srgbClr val="8CADAE">
                  <a:shade val="75000"/>
                </a:srgbClr>
              </a:solidFill>
            </a:endParaRPr>
          </a:p>
        </p:txBody>
      </p:sp>
      <p:sp>
        <p:nvSpPr>
          <p:cNvPr id="4" name="Content Placeholder 3"/>
          <p:cNvSpPr>
            <a:spLocks noGrp="1"/>
          </p:cNvSpPr>
          <p:nvPr>
            <p:ph sz="quarter" idx="1"/>
          </p:nvPr>
        </p:nvSpPr>
        <p:spPr/>
        <p:txBody>
          <a:bodyPr>
            <a:noAutofit/>
          </a:bodyPr>
          <a:lstStyle/>
          <a:p>
            <a:r>
              <a:rPr lang="en-US" sz="2100" dirty="0" smtClean="0">
                <a:solidFill>
                  <a:srgbClr val="002060"/>
                </a:solidFill>
              </a:rPr>
              <a:t>Winchendon became a Green Community allowing the Town to be eligible to apply for grants to address energy improvements in Town buildings.  The requirements to become a Green Community were started by the previous Town Manager.  To date Winchendon has received $423,072 in Green Community grants which has funded furnace and window upgrades, improvements in HVAC systems and a variety of other energy improvements.</a:t>
            </a:r>
          </a:p>
          <a:p>
            <a:r>
              <a:rPr lang="en-US" sz="2100" dirty="0" smtClean="0">
                <a:solidFill>
                  <a:srgbClr val="002060"/>
                </a:solidFill>
              </a:rPr>
              <a:t>Grants have been awarded from the Small Bridge program, 911 grants for regionalizing emergency dispatch along with grant funds to upgrade streetlights to LED.</a:t>
            </a:r>
          </a:p>
          <a:p>
            <a:r>
              <a:rPr lang="en-US" sz="2100" dirty="0" smtClean="0">
                <a:solidFill>
                  <a:srgbClr val="002060"/>
                </a:solidFill>
              </a:rPr>
              <a:t>Winchendon was also awarded a $3.6 million dollar Complete Streets grant to reconstruct Central Street, our Main Street to include a total road reconstruction, new ADA complaint sidewalks and bike lanes. That project will commence in the summer of 2021.</a:t>
            </a:r>
          </a:p>
          <a:p>
            <a:r>
              <a:rPr lang="en-US" sz="2100" dirty="0" smtClean="0">
                <a:solidFill>
                  <a:srgbClr val="002060"/>
                </a:solidFill>
              </a:rPr>
              <a:t>Received a Community Compact Grant to update job descriptions and nonunion personnel policy.</a:t>
            </a:r>
          </a:p>
          <a:p>
            <a:r>
              <a:rPr lang="en-US" sz="2100" dirty="0" smtClean="0">
                <a:solidFill>
                  <a:srgbClr val="002060"/>
                </a:solidFill>
              </a:rPr>
              <a:t>A SAFER grant was awarded to fund the majority the cost of three new firefighters for three years.</a:t>
            </a:r>
            <a:endParaRPr lang="en-US" sz="2100" dirty="0">
              <a:solidFill>
                <a:srgbClr val="002060"/>
              </a:solidFill>
            </a:endParaRPr>
          </a:p>
        </p:txBody>
      </p:sp>
    </p:spTree>
    <p:extLst>
      <p:ext uri="{BB962C8B-B14F-4D97-AF65-F5344CB8AC3E}">
        <p14:creationId xmlns:p14="http://schemas.microsoft.com/office/powerpoint/2010/main" val="3111834390"/>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784" y="336176"/>
            <a:ext cx="11379200" cy="758952"/>
          </a:xfrm>
        </p:spPr>
        <p:txBody>
          <a:bodyPr>
            <a:noAutofit/>
          </a:bodyPr>
          <a:lstStyle/>
          <a:p>
            <a:r>
              <a:rPr lang="en-US" sz="2800" dirty="0" smtClean="0"/>
              <a:t>Annual Free Cash</a:t>
            </a:r>
            <a:br>
              <a:rPr lang="en-US" sz="2800" dirty="0" smtClean="0"/>
            </a:br>
            <a:r>
              <a:rPr lang="en-US" sz="2800" dirty="0" smtClean="0"/>
              <a:t>2011-2019</a:t>
            </a:r>
            <a:endParaRPr lang="en-US" sz="2800"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12</a:t>
            </a:fld>
            <a:endParaRPr lang="en-US" dirty="0">
              <a:solidFill>
                <a:srgbClr val="8CADAE">
                  <a:shade val="75000"/>
                </a:srgbClr>
              </a:solidFill>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768526486"/>
              </p:ext>
            </p:extLst>
          </p:nvPr>
        </p:nvGraphicFramePr>
        <p:xfrm>
          <a:off x="322729" y="621553"/>
          <a:ext cx="11418421" cy="54776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07046745"/>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Paying the Debt Off Early</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13</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r>
              <a:rPr lang="en-US" dirty="0" smtClean="0">
                <a:solidFill>
                  <a:srgbClr val="002060"/>
                </a:solidFill>
              </a:rPr>
              <a:t>The deficit legislation required the town to use all Free Cash over the annual deficit bond payment to pay down the debt.  Winchendon used $2.295 million of Free Cash to reduce the deficit balance. </a:t>
            </a:r>
          </a:p>
          <a:p>
            <a:r>
              <a:rPr lang="en-US" dirty="0" smtClean="0">
                <a:solidFill>
                  <a:srgbClr val="002060"/>
                </a:solidFill>
              </a:rPr>
              <a:t>Repaying the debt six years early saved over $106,000 in interest charges and allowed the funds previously appropriated for the debt payment to fund local budgetary needs.</a:t>
            </a:r>
          </a:p>
          <a:p>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3964883140"/>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the FY20 Budget With Deficit Bond Paid Off</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14</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r>
              <a:rPr lang="en-US" dirty="0" smtClean="0">
                <a:solidFill>
                  <a:srgbClr val="002060"/>
                </a:solidFill>
              </a:rPr>
              <a:t>The FY20 budget includes capital funds of $185,000.  The FY17, 18 and 19 budget relied on Free Cash to purchase capital equipment.</a:t>
            </a:r>
          </a:p>
          <a:p>
            <a:r>
              <a:rPr lang="en-US" dirty="0" smtClean="0">
                <a:solidFill>
                  <a:srgbClr val="002060"/>
                </a:solidFill>
              </a:rPr>
              <a:t>Prior to that capital items such as a generator for the school and a new furnace for the Town Hall were funded by debt.  Chapter 90 funds were used to purchase expensive DPW equipment rather than addressing road infrastructure needs.</a:t>
            </a:r>
          </a:p>
          <a:p>
            <a:r>
              <a:rPr lang="en-US" dirty="0" smtClean="0">
                <a:solidFill>
                  <a:srgbClr val="002060"/>
                </a:solidFill>
              </a:rPr>
              <a:t>Some positions lost during the FY16 budget cuts have been reestablished.</a:t>
            </a:r>
          </a:p>
          <a:p>
            <a:r>
              <a:rPr lang="en-US" dirty="0" smtClean="0">
                <a:solidFill>
                  <a:srgbClr val="002060"/>
                </a:solidFill>
              </a:rPr>
              <a:t>School funding has been provided in excess of net school spending allowing for funding of necessary staffing needs.</a:t>
            </a:r>
          </a:p>
          <a:p>
            <a:endParaRPr lang="en-US" dirty="0">
              <a:solidFill>
                <a:srgbClr val="002060"/>
              </a:solidFill>
            </a:endParaRPr>
          </a:p>
        </p:txBody>
      </p:sp>
    </p:spTree>
    <p:extLst>
      <p:ext uri="{BB962C8B-B14F-4D97-AF65-F5344CB8AC3E}">
        <p14:creationId xmlns:p14="http://schemas.microsoft.com/office/powerpoint/2010/main" val="1822371656"/>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Changes in the Enterprise Funds</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15</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92500" lnSpcReduction="20000"/>
          </a:bodyPr>
          <a:lstStyle/>
          <a:p>
            <a:pPr marL="0" indent="0">
              <a:buNone/>
            </a:pPr>
            <a:r>
              <a:rPr lang="en-US" dirty="0" smtClean="0">
                <a:solidFill>
                  <a:srgbClr val="002060"/>
                </a:solidFill>
              </a:rPr>
              <a:t>Winchendon has three Enterprise Funds; Water, Sewer and Transfer Station.</a:t>
            </a:r>
          </a:p>
          <a:p>
            <a:r>
              <a:rPr lang="en-US" dirty="0" smtClean="0">
                <a:solidFill>
                  <a:srgbClr val="002060"/>
                </a:solidFill>
              </a:rPr>
              <a:t>Water and sewer bills were billed on a semiannual rather than the more typical basis until 2017.  Moving to quarterly billing increased the number of transactions in the Collector’s Office but reduced the amount due to the end user, making it more affordable.  In addition, moving to quarterly billing improved cash flow throughout the year.</a:t>
            </a:r>
          </a:p>
          <a:p>
            <a:r>
              <a:rPr lang="en-US" dirty="0" smtClean="0">
                <a:solidFill>
                  <a:srgbClr val="002060"/>
                </a:solidFill>
              </a:rPr>
              <a:t>Unpaid water and sewer bills were liened to the property connected to the water service rather than working with the utility user by implementing a payment plan or worst case scenario, shutting the water off to the property.  In FY16 the uncollected water and sewer bills rose to $350,000 of what was committed annually.  The Selectmen adopted a water shutoff policy that is weighed to working out a reasonable way to address the past due bill and not interrupting their water service.  The uncollected balance at the end of FY18 was $25,000.</a:t>
            </a:r>
            <a:endParaRPr lang="en-US" dirty="0">
              <a:solidFill>
                <a:srgbClr val="002060"/>
              </a:solidFill>
            </a:endParaRPr>
          </a:p>
        </p:txBody>
      </p:sp>
    </p:spTree>
    <p:extLst>
      <p:ext uri="{BB962C8B-B14F-4D97-AF65-F5344CB8AC3E}">
        <p14:creationId xmlns:p14="http://schemas.microsoft.com/office/powerpoint/2010/main" val="483742533"/>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Changes in the Enterprise Funds</a:t>
            </a:r>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16</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pPr marL="0" indent="0">
              <a:buNone/>
            </a:pPr>
            <a:r>
              <a:rPr lang="en-US" dirty="0" smtClean="0">
                <a:solidFill>
                  <a:srgbClr val="002060"/>
                </a:solidFill>
              </a:rPr>
              <a:t>The Transfer Station has been an Enterprise Fund since replacing the landfill in 1995.  Many of those years the fund ran in a deficit.</a:t>
            </a:r>
          </a:p>
          <a:p>
            <a:r>
              <a:rPr lang="en-US" dirty="0" smtClean="0">
                <a:solidFill>
                  <a:srgbClr val="002060"/>
                </a:solidFill>
              </a:rPr>
              <a:t>Working with the newly appointed Director of Public Works changes were proposed to and approved by the Selectmen.  While some of the changes proposed were more controversial than others, all of the changes made good business sense.  Some of those changes included:</a:t>
            </a:r>
          </a:p>
          <a:p>
            <a:pPr lvl="1"/>
            <a:r>
              <a:rPr lang="en-US" dirty="0" smtClean="0">
                <a:solidFill>
                  <a:srgbClr val="002060"/>
                </a:solidFill>
              </a:rPr>
              <a:t>Reducing the hours the Transfer Station is open.</a:t>
            </a:r>
          </a:p>
          <a:p>
            <a:pPr lvl="1"/>
            <a:r>
              <a:rPr lang="en-US" dirty="0" smtClean="0">
                <a:solidFill>
                  <a:srgbClr val="002060"/>
                </a:solidFill>
              </a:rPr>
              <a:t>Amend the fee schedule to the cost incurred when disposing of demolition material, white goods, televisions etc.</a:t>
            </a:r>
          </a:p>
          <a:p>
            <a:pPr lvl="1"/>
            <a:r>
              <a:rPr lang="en-US" dirty="0" smtClean="0">
                <a:solidFill>
                  <a:srgbClr val="002060"/>
                </a:solidFill>
              </a:rPr>
              <a:t>Allowed residents from the neighboring community of Templeton to use the facility to increase revenue from trash bag sales and other disposable items.</a:t>
            </a:r>
          </a:p>
          <a:p>
            <a:pPr lvl="1"/>
            <a:endParaRPr lang="en-US" dirty="0">
              <a:solidFill>
                <a:srgbClr val="002060"/>
              </a:solidFill>
            </a:endParaRPr>
          </a:p>
        </p:txBody>
      </p:sp>
    </p:spTree>
    <p:extLst>
      <p:ext uri="{BB962C8B-B14F-4D97-AF65-F5344CB8AC3E}">
        <p14:creationId xmlns:p14="http://schemas.microsoft.com/office/powerpoint/2010/main" val="242471196"/>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17</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pPr marL="0" indent="0">
              <a:buNone/>
            </a:pPr>
            <a:r>
              <a:rPr lang="en-US" dirty="0" smtClean="0">
                <a:solidFill>
                  <a:srgbClr val="002060"/>
                </a:solidFill>
              </a:rPr>
              <a:t>In closing, any success Winchendon has achieved is due to a supportive Board of Selectmen, a strong, committed group of department heads, dedicated employees and a resilient group of property owners.  </a:t>
            </a:r>
          </a:p>
          <a:p>
            <a:pPr marL="0" indent="0">
              <a:buNone/>
            </a:pPr>
            <a:endParaRPr lang="en-US" dirty="0">
              <a:solidFill>
                <a:srgbClr val="002060"/>
              </a:solidFill>
            </a:endParaRPr>
          </a:p>
          <a:p>
            <a:pPr marL="0" indent="0">
              <a:buNone/>
            </a:pPr>
            <a:r>
              <a:rPr lang="en-US" dirty="0" smtClean="0">
                <a:solidFill>
                  <a:srgbClr val="002060"/>
                </a:solidFill>
              </a:rPr>
              <a:t>Lastly, I would like to thank the Supervisor of the Springfield Bureau of Account Supervisor Deb Wagner and Director of Accounts Mary Jane Handy for all of their guidance and support.  When I first arrived in Winchendon I called often seeking advise and you always took my call.  </a:t>
            </a:r>
            <a:endParaRPr lang="en-US" dirty="0">
              <a:solidFill>
                <a:srgbClr val="002060"/>
              </a:solidFill>
            </a:endParaRPr>
          </a:p>
        </p:txBody>
      </p:sp>
    </p:spTree>
    <p:extLst>
      <p:ext uri="{BB962C8B-B14F-4D97-AF65-F5344CB8AC3E}">
        <p14:creationId xmlns:p14="http://schemas.microsoft.com/office/powerpoint/2010/main" val="3800467856"/>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Winchendon get into Financial Difficulties</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2</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a:bodyPr>
          <a:lstStyle/>
          <a:p>
            <a:r>
              <a:rPr lang="en-US" sz="2400" dirty="0" smtClean="0">
                <a:solidFill>
                  <a:srgbClr val="002060"/>
                </a:solidFill>
              </a:rPr>
              <a:t>Winchendon found itself needing to borrow $3.5 million from the Commonwealth due primarily from a deficit in the Town’s health insurance trust fund.</a:t>
            </a:r>
            <a:endParaRPr lang="en-US" sz="2400" dirty="0">
              <a:solidFill>
                <a:srgbClr val="002060"/>
              </a:solidFill>
            </a:endParaRPr>
          </a:p>
        </p:txBody>
      </p:sp>
      <p:pic>
        <p:nvPicPr>
          <p:cNvPr id="5" name="Picture 4"/>
          <p:cNvPicPr>
            <a:picLocks noChangeAspect="1"/>
          </p:cNvPicPr>
          <p:nvPr/>
        </p:nvPicPr>
        <p:blipFill>
          <a:blip r:embed="rId2"/>
          <a:stretch>
            <a:fillRect/>
          </a:stretch>
        </p:blipFill>
        <p:spPr>
          <a:xfrm>
            <a:off x="1686483" y="2539195"/>
            <a:ext cx="9477401" cy="3822518"/>
          </a:xfrm>
          <a:prstGeom prst="rect">
            <a:avLst/>
          </a:prstGeom>
        </p:spPr>
      </p:pic>
    </p:spTree>
    <p:extLst>
      <p:ext uri="{BB962C8B-B14F-4D97-AF65-F5344CB8AC3E}">
        <p14:creationId xmlns:p14="http://schemas.microsoft.com/office/powerpoint/2010/main" val="856970253"/>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Monthly Family Health Insurance </a:t>
            </a:r>
            <a:r>
              <a:rPr lang="en-US" sz="2800" b="1" dirty="0" smtClean="0"/>
              <a:t>Premiums</a:t>
            </a:r>
            <a:endParaRPr lang="en-US" sz="2800"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3</a:t>
            </a:fld>
            <a:endParaRPr lang="en-US" dirty="0">
              <a:solidFill>
                <a:srgbClr val="8CADAE">
                  <a:shade val="75000"/>
                </a:srgbClr>
              </a:solidFill>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954920244"/>
              </p:ext>
            </p:extLst>
          </p:nvPr>
        </p:nvGraphicFramePr>
        <p:xfrm>
          <a:off x="662152" y="1527174"/>
          <a:ext cx="11078998" cy="460335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812315" y="1735666"/>
            <a:ext cx="1157689" cy="430887"/>
          </a:xfrm>
          <a:prstGeom prst="rect">
            <a:avLst/>
          </a:prstGeom>
          <a:noFill/>
        </p:spPr>
        <p:txBody>
          <a:bodyPr wrap="none" rtlCol="0">
            <a:spAutoFit/>
          </a:bodyPr>
          <a:lstStyle/>
          <a:p>
            <a:pPr algn="ctr"/>
            <a:r>
              <a:rPr lang="en-US" sz="1100" dirty="0" smtClean="0"/>
              <a:t>Town no longer</a:t>
            </a:r>
          </a:p>
          <a:p>
            <a:pPr algn="ctr"/>
            <a:r>
              <a:rPr lang="en-US" sz="1100" dirty="0" smtClean="0"/>
              <a:t> self insured</a:t>
            </a:r>
            <a:endParaRPr lang="en-US" sz="1100" dirty="0"/>
          </a:p>
        </p:txBody>
      </p:sp>
      <p:sp>
        <p:nvSpPr>
          <p:cNvPr id="9" name="TextBox 8"/>
          <p:cNvSpPr txBox="1"/>
          <p:nvPr/>
        </p:nvSpPr>
        <p:spPr>
          <a:xfrm>
            <a:off x="5994617" y="3302001"/>
            <a:ext cx="861133" cy="261610"/>
          </a:xfrm>
          <a:prstGeom prst="rect">
            <a:avLst/>
          </a:prstGeom>
          <a:noFill/>
        </p:spPr>
        <p:txBody>
          <a:bodyPr wrap="none" rtlCol="0">
            <a:spAutoFit/>
          </a:bodyPr>
          <a:lstStyle/>
          <a:p>
            <a:r>
              <a:rPr lang="en-US" sz="1100" dirty="0" smtClean="0"/>
              <a:t>($201,261)</a:t>
            </a:r>
            <a:endParaRPr lang="en-US" sz="1100" dirty="0"/>
          </a:p>
        </p:txBody>
      </p:sp>
      <p:cxnSp>
        <p:nvCxnSpPr>
          <p:cNvPr id="11" name="Straight Arrow Connector 10"/>
          <p:cNvCxnSpPr/>
          <p:nvPr/>
        </p:nvCxnSpPr>
        <p:spPr>
          <a:xfrm>
            <a:off x="8391159" y="2166553"/>
            <a:ext cx="105141" cy="1829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931482"/>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Deficit Legislation</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4</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85000" lnSpcReduction="20000"/>
          </a:bodyPr>
          <a:lstStyle/>
          <a:p>
            <a:pPr marL="0" indent="0">
              <a:buNone/>
            </a:pPr>
            <a:r>
              <a:rPr lang="en-US" dirty="0">
                <a:solidFill>
                  <a:srgbClr val="002060"/>
                </a:solidFill>
                <a:latin typeface="Georgia" panose="02040502050405020303" pitchFamily="18" charset="0"/>
                <a:cs typeface="Calibri" panose="020F0502020204030204" pitchFamily="34" charset="0"/>
              </a:rPr>
              <a:t>AN ACT RELATIVE TO THE FINANCIAL CONDITION OF THE TOWN OF </a:t>
            </a:r>
            <a:r>
              <a:rPr lang="en-US" dirty="0" smtClean="0">
                <a:solidFill>
                  <a:srgbClr val="002060"/>
                </a:solidFill>
                <a:latin typeface="Georgia" panose="02040502050405020303" pitchFamily="18" charset="0"/>
                <a:cs typeface="Calibri" panose="020F0502020204030204" pitchFamily="34" charset="0"/>
              </a:rPr>
              <a:t>WINCHENDON (Approved January 6, 2014)</a:t>
            </a:r>
            <a:endParaRPr lang="en-US" dirty="0">
              <a:solidFill>
                <a:srgbClr val="002060"/>
              </a:solidFill>
              <a:latin typeface="Georgia" panose="02040502050405020303" pitchFamily="18" charset="0"/>
              <a:cs typeface="Calibri" panose="020F0502020204030204" pitchFamily="34" charset="0"/>
            </a:endParaRPr>
          </a:p>
          <a:p>
            <a:pPr marL="0" indent="0">
              <a:buNone/>
            </a:pPr>
            <a:r>
              <a:rPr lang="en-US" i="1" dirty="0">
                <a:solidFill>
                  <a:srgbClr val="002060"/>
                </a:solidFill>
                <a:latin typeface="Georgia" panose="02040502050405020303" pitchFamily="18" charset="0"/>
                <a:cs typeface="Calibri" panose="020F0502020204030204" pitchFamily="34" charset="0"/>
              </a:rPr>
              <a:t>        </a:t>
            </a:r>
            <a:endParaRPr lang="en-US" i="1" dirty="0" smtClean="0">
              <a:solidFill>
                <a:srgbClr val="002060"/>
              </a:solidFill>
              <a:latin typeface="Georgia" panose="02040502050405020303" pitchFamily="18" charset="0"/>
              <a:cs typeface="Calibri" panose="020F0502020204030204" pitchFamily="34" charset="0"/>
            </a:endParaRPr>
          </a:p>
          <a:p>
            <a:pPr marL="0" indent="0">
              <a:buNone/>
            </a:pPr>
            <a:r>
              <a:rPr lang="en-US" i="1" dirty="0">
                <a:solidFill>
                  <a:srgbClr val="002060"/>
                </a:solidFill>
                <a:latin typeface="Georgia" panose="02040502050405020303" pitchFamily="18" charset="0"/>
                <a:cs typeface="Calibri" panose="020F0502020204030204" pitchFamily="34" charset="0"/>
              </a:rPr>
              <a:t> Be it enacted by the Senate and House of Representatives in General Court assembled, and by the authority of the same as follows:</a:t>
            </a:r>
            <a:r>
              <a:rPr lang="en-US" dirty="0">
                <a:solidFill>
                  <a:srgbClr val="002060"/>
                </a:solidFill>
                <a:latin typeface="Georgia" panose="02040502050405020303" pitchFamily="18" charset="0"/>
                <a:cs typeface="Calibri" panose="020F0502020204030204" pitchFamily="34" charset="0"/>
              </a:rPr>
              <a:t/>
            </a:r>
            <a:br>
              <a:rPr lang="en-US" dirty="0">
                <a:solidFill>
                  <a:srgbClr val="002060"/>
                </a:solidFill>
                <a:latin typeface="Georgia" panose="02040502050405020303" pitchFamily="18" charset="0"/>
                <a:cs typeface="Calibri" panose="020F0502020204030204" pitchFamily="34" charset="0"/>
              </a:rPr>
            </a:br>
            <a:r>
              <a:rPr lang="en-US" dirty="0">
                <a:solidFill>
                  <a:srgbClr val="002060"/>
                </a:solidFill>
                <a:latin typeface="Georgia" panose="02040502050405020303" pitchFamily="18" charset="0"/>
                <a:cs typeface="Calibri" panose="020F0502020204030204" pitchFamily="34" charset="0"/>
              </a:rPr>
              <a:t>        </a:t>
            </a:r>
            <a:endParaRPr lang="en-US" dirty="0" smtClean="0">
              <a:solidFill>
                <a:srgbClr val="002060"/>
              </a:solidFill>
              <a:latin typeface="Georgia" panose="02040502050405020303" pitchFamily="18" charset="0"/>
              <a:cs typeface="Calibri" panose="020F0502020204030204" pitchFamily="34" charset="0"/>
            </a:endParaRPr>
          </a:p>
          <a:p>
            <a:pPr marL="0" indent="0">
              <a:buNone/>
            </a:pPr>
            <a:r>
              <a:rPr lang="en-US" dirty="0">
                <a:solidFill>
                  <a:srgbClr val="002060"/>
                </a:solidFill>
                <a:latin typeface="Georgia" panose="02040502050405020303" pitchFamily="18" charset="0"/>
                <a:cs typeface="Calibri" panose="020F0502020204030204" pitchFamily="34" charset="0"/>
              </a:rPr>
              <a:t> SECTION 1.  (a) Notwithstanding any general or special law, town charter provision or local by-law to the contrary, the town of Winchendon, with the approval of the director of accounts in the department of revenue  may borrow sums, as approved by the board of selectmen and the director, to achieve a balanced budget for fiscal years 2015 and 2016; provided, however, that the aggregate of all such sums shall not exceed $5,700,000, unless the director of accounts makes a separate finding that an additional $300,000 is necessary for the town to achieve a balanced budget, in which case, the aggregate of all such sums shall not exceed $6,000,000.</a:t>
            </a:r>
          </a:p>
          <a:p>
            <a:endParaRPr lang="en-US" dirty="0"/>
          </a:p>
        </p:txBody>
      </p:sp>
    </p:spTree>
    <p:extLst>
      <p:ext uri="{BB962C8B-B14F-4D97-AF65-F5344CB8AC3E}">
        <p14:creationId xmlns:p14="http://schemas.microsoft.com/office/powerpoint/2010/main" val="3145107392"/>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Enabling Deficit Legislation</a:t>
            </a:r>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5</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92500" lnSpcReduction="20000"/>
          </a:bodyPr>
          <a:lstStyle/>
          <a:p>
            <a:r>
              <a:rPr lang="en-US" dirty="0">
                <a:solidFill>
                  <a:srgbClr val="002060"/>
                </a:solidFill>
                <a:latin typeface="Georgia" panose="02040502050405020303" pitchFamily="18" charset="0"/>
                <a:cs typeface="Calibri" panose="020F0502020204030204" pitchFamily="34" charset="0"/>
              </a:rPr>
              <a:t>SECTION </a:t>
            </a:r>
            <a:r>
              <a:rPr lang="en-US" dirty="0" smtClean="0">
                <a:solidFill>
                  <a:srgbClr val="002060"/>
                </a:solidFill>
                <a:latin typeface="Georgia" panose="02040502050405020303" pitchFamily="18" charset="0"/>
                <a:cs typeface="Calibri" panose="020F0502020204030204" pitchFamily="34" charset="0"/>
              </a:rPr>
              <a:t>5.</a:t>
            </a:r>
            <a:r>
              <a:rPr lang="en-US" dirty="0">
                <a:solidFill>
                  <a:srgbClr val="002060"/>
                </a:solidFill>
                <a:latin typeface="Georgia" panose="02040502050405020303" pitchFamily="18" charset="0"/>
                <a:cs typeface="Calibri" panose="020F0502020204030204" pitchFamily="34" charset="0"/>
              </a:rPr>
              <a:t>  </a:t>
            </a:r>
            <a:r>
              <a:rPr lang="en-US" dirty="0" smtClean="0">
                <a:solidFill>
                  <a:srgbClr val="002060"/>
                </a:solidFill>
                <a:latin typeface="Georgia" panose="02040502050405020303" pitchFamily="18" charset="0"/>
                <a:cs typeface="Calibri" panose="020F0502020204030204" pitchFamily="34" charset="0"/>
              </a:rPr>
              <a:t>(c) </a:t>
            </a:r>
            <a:r>
              <a:rPr lang="en-US" dirty="0" smtClean="0">
                <a:solidFill>
                  <a:srgbClr val="002060"/>
                </a:solidFill>
              </a:rPr>
              <a:t>Establish </a:t>
            </a:r>
            <a:r>
              <a:rPr lang="en-US" dirty="0">
                <a:solidFill>
                  <a:srgbClr val="002060"/>
                </a:solidFill>
              </a:rPr>
              <a:t>and fund a supplemental reserve fund sum for fiscal year </a:t>
            </a:r>
          </a:p>
          <a:p>
            <a:pPr lvl="1"/>
            <a:r>
              <a:rPr lang="en-US" dirty="0">
                <a:solidFill>
                  <a:srgbClr val="002060"/>
                </a:solidFill>
              </a:rPr>
              <a:t>2016 0.25% of the gross amount to be raised for the prior fiscal year </a:t>
            </a:r>
          </a:p>
          <a:p>
            <a:pPr lvl="1"/>
            <a:r>
              <a:rPr lang="en-US" dirty="0">
                <a:solidFill>
                  <a:srgbClr val="002060"/>
                </a:solidFill>
              </a:rPr>
              <a:t>2017 .50% of the gross amount to be raised for the prior fiscal year </a:t>
            </a:r>
          </a:p>
          <a:p>
            <a:pPr lvl="1"/>
            <a:r>
              <a:rPr lang="en-US" dirty="0">
                <a:solidFill>
                  <a:srgbClr val="002060"/>
                </a:solidFill>
              </a:rPr>
              <a:t>2018 - .75% of the gross amount to be raised for the prior fiscal year </a:t>
            </a:r>
          </a:p>
          <a:p>
            <a:pPr lvl="1"/>
            <a:r>
              <a:rPr lang="en-US" dirty="0">
                <a:solidFill>
                  <a:srgbClr val="002060"/>
                </a:solidFill>
              </a:rPr>
              <a:t>2019 1% of the gross amount to be raised for the prior fiscal year </a:t>
            </a:r>
          </a:p>
          <a:p>
            <a:pPr lvl="1"/>
            <a:r>
              <a:rPr lang="en-US" dirty="0">
                <a:solidFill>
                  <a:srgbClr val="002060"/>
                </a:solidFill>
              </a:rPr>
              <a:t>2020 and each subsequent fiscal year during which bonds, notes or an amortization amount authorized under this act remain outstanding shall be an amount equal to 1.5% of the gross amount to be raised for the prior fiscal year </a:t>
            </a:r>
          </a:p>
          <a:p>
            <a:r>
              <a:rPr lang="en-US" dirty="0" smtClean="0">
                <a:solidFill>
                  <a:srgbClr val="002060"/>
                </a:solidFill>
              </a:rPr>
              <a:t>The supplemental reserve balance is $323,776.  The funds can be withdrawn from the reserve two years after the bond has been paid in full.  In Winchendon’s case the date the reserve can be </a:t>
            </a:r>
            <a:r>
              <a:rPr lang="en-US" dirty="0">
                <a:solidFill>
                  <a:srgbClr val="002060"/>
                </a:solidFill>
              </a:rPr>
              <a:t>withdrawn</a:t>
            </a:r>
            <a:r>
              <a:rPr lang="en-US" dirty="0" smtClean="0">
                <a:solidFill>
                  <a:srgbClr val="002060"/>
                </a:solidFill>
              </a:rPr>
              <a:t> is March 1, 2021.  My current intention for those funds is to propose the funds be used to begin to address the Town’s OPEB liability.</a:t>
            </a:r>
            <a:endParaRPr lang="en-US" dirty="0">
              <a:solidFill>
                <a:srgbClr val="002060"/>
              </a:solidFill>
            </a:endParaRPr>
          </a:p>
        </p:txBody>
      </p:sp>
    </p:spTree>
    <p:extLst>
      <p:ext uri="{BB962C8B-B14F-4D97-AF65-F5344CB8AC3E}">
        <p14:creationId xmlns:p14="http://schemas.microsoft.com/office/powerpoint/2010/main" val="917917847"/>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Chronology of Transition</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6</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r>
              <a:rPr lang="en-US" dirty="0" smtClean="0">
                <a:solidFill>
                  <a:srgbClr val="002060"/>
                </a:solidFill>
              </a:rPr>
              <a:t>April 6, 2015 – Current Town Manager’s </a:t>
            </a:r>
            <a:r>
              <a:rPr lang="en-US" dirty="0">
                <a:solidFill>
                  <a:srgbClr val="002060"/>
                </a:solidFill>
              </a:rPr>
              <a:t>was bought out </a:t>
            </a:r>
            <a:r>
              <a:rPr lang="en-US" dirty="0" smtClean="0">
                <a:solidFill>
                  <a:srgbClr val="002060"/>
                </a:solidFill>
              </a:rPr>
              <a:t>his employment contract.</a:t>
            </a:r>
          </a:p>
          <a:p>
            <a:r>
              <a:rPr lang="en-US" dirty="0" smtClean="0">
                <a:solidFill>
                  <a:srgbClr val="002060"/>
                </a:solidFill>
              </a:rPr>
              <a:t>May 4, 2015 - All five members of the sitting Board of Selectmen were recalled and replaced with five new Board members.</a:t>
            </a:r>
          </a:p>
          <a:p>
            <a:r>
              <a:rPr lang="en-US" dirty="0" smtClean="0">
                <a:solidFill>
                  <a:srgbClr val="002060"/>
                </a:solidFill>
              </a:rPr>
              <a:t>June 9, 2015 – Board of Selectmen hired Bernie Lynch as a part time Acting Town Manager.</a:t>
            </a:r>
          </a:p>
          <a:p>
            <a:r>
              <a:rPr lang="en-US" dirty="0" smtClean="0">
                <a:solidFill>
                  <a:srgbClr val="002060"/>
                </a:solidFill>
              </a:rPr>
              <a:t>December 14, 2015 – Keith Hickey began as Town Manager.</a:t>
            </a:r>
            <a:endParaRPr lang="en-US" dirty="0">
              <a:solidFill>
                <a:srgbClr val="002060"/>
              </a:solidFill>
            </a:endParaRPr>
          </a:p>
        </p:txBody>
      </p:sp>
    </p:spTree>
    <p:extLst>
      <p:ext uri="{BB962C8B-B14F-4D97-AF65-F5344CB8AC3E}">
        <p14:creationId xmlns:p14="http://schemas.microsoft.com/office/powerpoint/2010/main" val="116254570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Interim Steps Taken by the Newly Elected Board of Selectmen</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7</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92500" lnSpcReduction="20000"/>
          </a:bodyPr>
          <a:lstStyle/>
          <a:p>
            <a:pPr marL="0" indent="0">
              <a:buNone/>
            </a:pPr>
            <a:r>
              <a:rPr lang="en-US" dirty="0" smtClean="0">
                <a:solidFill>
                  <a:srgbClr val="002060"/>
                </a:solidFill>
              </a:rPr>
              <a:t>In 2015 the </a:t>
            </a:r>
            <a:r>
              <a:rPr lang="en-US" dirty="0">
                <a:solidFill>
                  <a:srgbClr val="002060"/>
                </a:solidFill>
              </a:rPr>
              <a:t>Board of Selectmen contracted with Bernie Lynch </a:t>
            </a:r>
            <a:r>
              <a:rPr lang="en-US" dirty="0" smtClean="0">
                <a:solidFill>
                  <a:srgbClr val="002060"/>
                </a:solidFill>
              </a:rPr>
              <a:t>manage the community while a search was conducted for a new Town Manager.  </a:t>
            </a:r>
            <a:r>
              <a:rPr lang="en-US" dirty="0">
                <a:solidFill>
                  <a:srgbClr val="002060"/>
                </a:solidFill>
              </a:rPr>
              <a:t>Bernie </a:t>
            </a:r>
            <a:r>
              <a:rPr lang="en-US" dirty="0" smtClean="0">
                <a:solidFill>
                  <a:srgbClr val="002060"/>
                </a:solidFill>
              </a:rPr>
              <a:t>used his years of experience and professional relationships to begin addressing the financial challenges facing Winchendon.  During his six months Mr. Lynch was able to </a:t>
            </a:r>
            <a:r>
              <a:rPr lang="en-US" dirty="0">
                <a:solidFill>
                  <a:srgbClr val="002060"/>
                </a:solidFill>
              </a:rPr>
              <a:t>move Winchendon’s health insurance to the GIC which brought rate stability and eliminated the past risk of unanticipated  claims, developed a five year financial forecast, addressed the FY16 unbalanced budget by proposing significant budget cuts to the Town and School Department</a:t>
            </a:r>
            <a:r>
              <a:rPr lang="en-US" dirty="0" smtClean="0">
                <a:solidFill>
                  <a:srgbClr val="002060"/>
                </a:solidFill>
              </a:rPr>
              <a:t>.</a:t>
            </a:r>
          </a:p>
          <a:p>
            <a:pPr marL="0" indent="0">
              <a:buNone/>
            </a:pPr>
            <a:endParaRPr lang="en-US" dirty="0">
              <a:solidFill>
                <a:srgbClr val="002060"/>
              </a:solidFill>
            </a:endParaRPr>
          </a:p>
          <a:p>
            <a:pPr marL="0" indent="0">
              <a:buNone/>
            </a:pPr>
            <a:r>
              <a:rPr lang="en-US" dirty="0" smtClean="0">
                <a:solidFill>
                  <a:srgbClr val="002060"/>
                </a:solidFill>
              </a:rPr>
              <a:t>Bernie’s brought decades of knowledge enabling him to address the immediate needs of the community and set the table for the next Town Manager to be successful.  I owe a great deal of gratitude to Bernie for initiating some substantial changes that has allowed Winchendon to achieve many of its  financial successes.</a:t>
            </a:r>
            <a:endParaRPr lang="en-US" dirty="0">
              <a:solidFill>
                <a:srgbClr val="002060"/>
              </a:solidFill>
            </a:endParaRPr>
          </a:p>
          <a:p>
            <a:pPr marL="0" indent="0">
              <a:buNone/>
            </a:pPr>
            <a:endParaRPr lang="en-US" dirty="0"/>
          </a:p>
        </p:txBody>
      </p:sp>
    </p:spTree>
    <p:extLst>
      <p:ext uri="{BB962C8B-B14F-4D97-AF65-F5344CB8AC3E}">
        <p14:creationId xmlns:p14="http://schemas.microsoft.com/office/powerpoint/2010/main" val="1045767195"/>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About me……</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8</a:t>
            </a:fld>
            <a:endParaRPr lang="en-US" dirty="0">
              <a:solidFill>
                <a:srgbClr val="8CADAE">
                  <a:shade val="75000"/>
                </a:srgbClr>
              </a:solidFill>
            </a:endParaRPr>
          </a:p>
        </p:txBody>
      </p:sp>
      <p:sp>
        <p:nvSpPr>
          <p:cNvPr id="4" name="Content Placeholder 3"/>
          <p:cNvSpPr>
            <a:spLocks noGrp="1"/>
          </p:cNvSpPr>
          <p:nvPr>
            <p:ph sz="quarter" idx="1"/>
          </p:nvPr>
        </p:nvSpPr>
        <p:spPr/>
        <p:txBody>
          <a:bodyPr/>
          <a:lstStyle/>
          <a:p>
            <a:r>
              <a:rPr lang="en-US" dirty="0" smtClean="0">
                <a:solidFill>
                  <a:srgbClr val="002060"/>
                </a:solidFill>
              </a:rPr>
              <a:t>I have been in municipal government for 30 years, the last 19 as a Town Manager.  Prior to becoming a Town Manager my background was in finance, serving as the Finance and Personnel Director for the Town of Bedford, New Hampshire.</a:t>
            </a:r>
          </a:p>
          <a:p>
            <a:r>
              <a:rPr lang="en-US" dirty="0" smtClean="0">
                <a:solidFill>
                  <a:srgbClr val="002060"/>
                </a:solidFill>
              </a:rPr>
              <a:t>Winchendon is the first community outside of New Hampshire I have worked for. </a:t>
            </a:r>
            <a:endParaRPr lang="en-US" dirty="0">
              <a:solidFill>
                <a:srgbClr val="002060"/>
              </a:solidFill>
            </a:endParaRPr>
          </a:p>
        </p:txBody>
      </p:sp>
    </p:spTree>
    <p:extLst>
      <p:ext uri="{BB962C8B-B14F-4D97-AF65-F5344CB8AC3E}">
        <p14:creationId xmlns:p14="http://schemas.microsoft.com/office/powerpoint/2010/main" val="504336725"/>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 Faced as the New Winchendon Town Manager</a:t>
            </a:r>
            <a:endParaRPr lang="en-US" dirty="0"/>
          </a:p>
        </p:txBody>
      </p:sp>
      <p:sp>
        <p:nvSpPr>
          <p:cNvPr id="3" name="Slide Number Placeholder 2"/>
          <p:cNvSpPr>
            <a:spLocks noGrp="1"/>
          </p:cNvSpPr>
          <p:nvPr>
            <p:ph type="sldNum" sz="quarter" idx="12"/>
          </p:nvPr>
        </p:nvSpPr>
        <p:spPr/>
        <p:txBody>
          <a:bodyPr/>
          <a:lstStyle/>
          <a:p>
            <a:fld id="{7DC0606D-90E3-4D72-89A9-3FB6283C4DDF}" type="slidenum">
              <a:rPr lang="en-US" smtClean="0">
                <a:solidFill>
                  <a:srgbClr val="8CADAE">
                    <a:shade val="75000"/>
                  </a:srgbClr>
                </a:solidFill>
              </a:rPr>
              <a:pPr/>
              <a:t>9</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92500" lnSpcReduction="10000"/>
          </a:bodyPr>
          <a:lstStyle/>
          <a:p>
            <a:r>
              <a:rPr lang="en-US" dirty="0" smtClean="0">
                <a:solidFill>
                  <a:srgbClr val="002060"/>
                </a:solidFill>
              </a:rPr>
              <a:t>Maintain the momentum generated by Mr. Lynch.</a:t>
            </a:r>
          </a:p>
          <a:p>
            <a:r>
              <a:rPr lang="en-US" dirty="0" smtClean="0">
                <a:solidFill>
                  <a:srgbClr val="002060"/>
                </a:solidFill>
              </a:rPr>
              <a:t>Develop a balanced, accurate budget that best met the needs of the community in the upcoming fiscal year without leveraging future year budgets.</a:t>
            </a:r>
          </a:p>
          <a:p>
            <a:pPr lvl="1"/>
            <a:r>
              <a:rPr lang="en-US" dirty="0" smtClean="0">
                <a:solidFill>
                  <a:srgbClr val="002060"/>
                </a:solidFill>
              </a:rPr>
              <a:t>Prior budgets had relied on </a:t>
            </a:r>
            <a:r>
              <a:rPr lang="en-US" dirty="0">
                <a:solidFill>
                  <a:srgbClr val="002060"/>
                </a:solidFill>
              </a:rPr>
              <a:t>grant funds </a:t>
            </a:r>
            <a:r>
              <a:rPr lang="en-US" dirty="0" smtClean="0">
                <a:solidFill>
                  <a:srgbClr val="002060"/>
                </a:solidFill>
              </a:rPr>
              <a:t>not </a:t>
            </a:r>
            <a:r>
              <a:rPr lang="en-US" dirty="0">
                <a:solidFill>
                  <a:srgbClr val="002060"/>
                </a:solidFill>
              </a:rPr>
              <a:t>yet approved to fund key departmental positions</a:t>
            </a:r>
            <a:r>
              <a:rPr lang="en-US" dirty="0" smtClean="0">
                <a:solidFill>
                  <a:srgbClr val="002060"/>
                </a:solidFill>
              </a:rPr>
              <a:t>.</a:t>
            </a:r>
          </a:p>
          <a:p>
            <a:pPr lvl="1"/>
            <a:r>
              <a:rPr lang="en-US" dirty="0" smtClean="0">
                <a:solidFill>
                  <a:srgbClr val="002060"/>
                </a:solidFill>
              </a:rPr>
              <a:t>Budgets for school transportation, snow and ice and veteran’s services historically not funded at needed levels creating the need to transfer funds.</a:t>
            </a:r>
          </a:p>
          <a:p>
            <a:r>
              <a:rPr lang="en-US" dirty="0" smtClean="0">
                <a:solidFill>
                  <a:srgbClr val="002060"/>
                </a:solidFill>
              </a:rPr>
              <a:t>Find way to have municipal government more transparent.  (Improved website, publish more information on the website, create Facebook page, local access TV)</a:t>
            </a:r>
          </a:p>
          <a:p>
            <a:r>
              <a:rPr lang="en-US" dirty="0" smtClean="0">
                <a:solidFill>
                  <a:srgbClr val="002060"/>
                </a:solidFill>
              </a:rPr>
              <a:t>Improve the relationship with the School Department.</a:t>
            </a:r>
          </a:p>
          <a:p>
            <a:r>
              <a:rPr lang="en-US" dirty="0" smtClean="0">
                <a:solidFill>
                  <a:srgbClr val="002060"/>
                </a:solidFill>
              </a:rPr>
              <a:t>Begin to reestablish the community’s trust in their government.</a:t>
            </a:r>
          </a:p>
          <a:p>
            <a:endParaRPr lang="en-US" dirty="0" smtClean="0">
              <a:solidFill>
                <a:srgbClr val="002060"/>
              </a:solidFill>
            </a:endParaRPr>
          </a:p>
          <a:p>
            <a:endParaRPr lang="en-US" dirty="0" smtClean="0">
              <a:solidFill>
                <a:srgbClr val="002060"/>
              </a:solidFill>
            </a:endParaRPr>
          </a:p>
          <a:p>
            <a:pPr marL="0" indent="0">
              <a:buNone/>
            </a:pPr>
            <a:endParaRPr lang="en-US" dirty="0">
              <a:solidFill>
                <a:srgbClr val="002060"/>
              </a:solidFill>
            </a:endParaRPr>
          </a:p>
        </p:txBody>
      </p:sp>
    </p:spTree>
    <p:extLst>
      <p:ext uri="{BB962C8B-B14F-4D97-AF65-F5344CB8AC3E}">
        <p14:creationId xmlns:p14="http://schemas.microsoft.com/office/powerpoint/2010/main" val="637466309"/>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1478</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Georgia</vt:lpstr>
      <vt:lpstr>Wingdings</vt:lpstr>
      <vt:lpstr>Wingdings 2</vt:lpstr>
      <vt:lpstr>1_Civic</vt:lpstr>
      <vt:lpstr> </vt:lpstr>
      <vt:lpstr>How did Winchendon get into Financial Difficulties</vt:lpstr>
      <vt:lpstr>Monthly Family Health Insurance Premiums</vt:lpstr>
      <vt:lpstr>Enabling Deficit Legislation</vt:lpstr>
      <vt:lpstr>Enabling Deficit Legislation</vt:lpstr>
      <vt:lpstr>Chronology of Transition</vt:lpstr>
      <vt:lpstr>Interim Steps Taken by the Newly Elected Board of Selectmen</vt:lpstr>
      <vt:lpstr>A Little About me……</vt:lpstr>
      <vt:lpstr>Challenges I Faced as the New Winchendon Town Manager</vt:lpstr>
      <vt:lpstr>Changes Made During my Tenure</vt:lpstr>
      <vt:lpstr>Examples of Grant Funds Awarded in the Past Three Years</vt:lpstr>
      <vt:lpstr>Annual Free Cash 2011-2019</vt:lpstr>
      <vt:lpstr>Impact of Paying the Debt Off Early</vt:lpstr>
      <vt:lpstr>Changes to the FY20 Budget With Deficit Bond Paid Off</vt:lpstr>
      <vt:lpstr>Policy Changes in the Enterprise Funds</vt:lpstr>
      <vt:lpstr>Policy Changes in the Enterprise Funds</vt:lpstr>
      <vt:lpstr>Final Comments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Hickey</dc:creator>
  <cp:lastModifiedBy>Keith Hickey</cp:lastModifiedBy>
  <cp:revision>47</cp:revision>
  <cp:lastPrinted>2019-06-13T13:39:50Z</cp:lastPrinted>
  <dcterms:created xsi:type="dcterms:W3CDTF">2019-06-10T16:39:30Z</dcterms:created>
  <dcterms:modified xsi:type="dcterms:W3CDTF">2019-06-13T13:49:56Z</dcterms:modified>
</cp:coreProperties>
</file>