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6"/>
  </p:notesMasterIdLst>
  <p:sldIdLst>
    <p:sldId id="914" r:id="rId5"/>
    <p:sldId id="431" r:id="rId6"/>
    <p:sldId id="863" r:id="rId7"/>
    <p:sldId id="538" r:id="rId8"/>
    <p:sldId id="915" r:id="rId9"/>
    <p:sldId id="873" r:id="rId10"/>
    <p:sldId id="916" r:id="rId11"/>
    <p:sldId id="917" r:id="rId12"/>
    <p:sldId id="918" r:id="rId13"/>
    <p:sldId id="919" r:id="rId14"/>
    <p:sldId id="920" r:id="rId15"/>
    <p:sldId id="921" r:id="rId16"/>
    <p:sldId id="904" r:id="rId17"/>
    <p:sldId id="491" r:id="rId18"/>
    <p:sldId id="922" r:id="rId19"/>
    <p:sldId id="923" r:id="rId20"/>
    <p:sldId id="924" r:id="rId21"/>
    <p:sldId id="912" r:id="rId22"/>
    <p:sldId id="900" r:id="rId23"/>
    <p:sldId id="535" r:id="rId24"/>
    <p:sldId id="9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CAB"/>
    <a:srgbClr val="00B6F1"/>
    <a:srgbClr val="80C342"/>
    <a:srgbClr val="8B3475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50515-A24B-45F9-B6BC-3AF3BCA27A32}" v="285" dt="2022-03-14T16:33:01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6357" autoAdjust="0"/>
  </p:normalViewPr>
  <p:slideViewPr>
    <p:cSldViewPr snapToGrid="0">
      <p:cViewPr varScale="1">
        <p:scale>
          <a:sx n="129" d="100"/>
          <a:sy n="129" d="100"/>
        </p:scale>
        <p:origin x="597" y="6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" userId="b41e2345-3926-4344-82ae-d06f0a40cf2b" providerId="ADAL" clId="{00050515-A24B-45F9-B6BC-3AF3BCA27A32}"/>
    <pc:docChg chg="undo custSel addSld delSld modSld">
      <pc:chgData name="Dave" userId="b41e2345-3926-4344-82ae-d06f0a40cf2b" providerId="ADAL" clId="{00050515-A24B-45F9-B6BC-3AF3BCA27A32}" dt="2022-03-14T16:59:41.168" v="4330" actId="20577"/>
      <pc:docMkLst>
        <pc:docMk/>
      </pc:docMkLst>
      <pc:sldChg chg="modSp mod">
        <pc:chgData name="Dave" userId="b41e2345-3926-4344-82ae-d06f0a40cf2b" providerId="ADAL" clId="{00050515-A24B-45F9-B6BC-3AF3BCA27A32}" dt="2022-03-14T16:03:44.939" v="928" actId="20577"/>
        <pc:sldMkLst>
          <pc:docMk/>
          <pc:sldMk cId="188107522" sldId="431"/>
        </pc:sldMkLst>
        <pc:spChg chg="mod">
          <ac:chgData name="Dave" userId="b41e2345-3926-4344-82ae-d06f0a40cf2b" providerId="ADAL" clId="{00050515-A24B-45F9-B6BC-3AF3BCA27A32}" dt="2022-03-14T16:03:44.939" v="928" actId="20577"/>
          <ac:spMkLst>
            <pc:docMk/>
            <pc:sldMk cId="188107522" sldId="431"/>
            <ac:spMk id="5" creationId="{7B61B457-D25F-42F9-992F-17FEFD78C5F2}"/>
          </ac:spMkLst>
        </pc:spChg>
      </pc:sldChg>
      <pc:sldChg chg="addSp modSp add mod setBg">
        <pc:chgData name="Dave" userId="b41e2345-3926-4344-82ae-d06f0a40cf2b" providerId="ADAL" clId="{00050515-A24B-45F9-B6BC-3AF3BCA27A32}" dt="2022-03-14T16:26:55.348" v="2233" actId="20577"/>
        <pc:sldMkLst>
          <pc:docMk/>
          <pc:sldMk cId="874885386" sldId="491"/>
        </pc:sldMkLst>
        <pc:spChg chg="mod">
          <ac:chgData name="Dave" userId="b41e2345-3926-4344-82ae-d06f0a40cf2b" providerId="ADAL" clId="{00050515-A24B-45F9-B6BC-3AF3BCA27A32}" dt="2022-03-14T16:22:20.121" v="1929" actId="20577"/>
          <ac:spMkLst>
            <pc:docMk/>
            <pc:sldMk cId="874885386" sldId="491"/>
            <ac:spMk id="6" creationId="{82C18D75-CAF8-4A0D-A75B-C45BACF1F427}"/>
          </ac:spMkLst>
        </pc:spChg>
        <pc:graphicFrameChg chg="mod modGraphic">
          <ac:chgData name="Dave" userId="b41e2345-3926-4344-82ae-d06f0a40cf2b" providerId="ADAL" clId="{00050515-A24B-45F9-B6BC-3AF3BCA27A32}" dt="2022-03-14T16:26:55.348" v="2233" actId="20577"/>
          <ac:graphicFrameMkLst>
            <pc:docMk/>
            <pc:sldMk cId="874885386" sldId="491"/>
            <ac:graphicFrameMk id="5" creationId="{E86AD726-1B87-4C1B-A729-47E179555D51}"/>
          </ac:graphicFrameMkLst>
        </pc:graphicFrameChg>
        <pc:graphicFrameChg chg="add mod modGraphic">
          <ac:chgData name="Dave" userId="b41e2345-3926-4344-82ae-d06f0a40cf2b" providerId="ADAL" clId="{00050515-A24B-45F9-B6BC-3AF3BCA27A32}" dt="2022-03-14T16:25:14.989" v="2120" actId="20577"/>
          <ac:graphicFrameMkLst>
            <pc:docMk/>
            <pc:sldMk cId="874885386" sldId="491"/>
            <ac:graphicFrameMk id="7" creationId="{D392EB9B-F825-4BDB-BF8E-FDEC08EF0E03}"/>
          </ac:graphicFrameMkLst>
        </pc:graphicFrameChg>
      </pc:sldChg>
      <pc:sldChg chg="modSp add mod setBg">
        <pc:chgData name="Dave" userId="b41e2345-3926-4344-82ae-d06f0a40cf2b" providerId="ADAL" clId="{00050515-A24B-45F9-B6BC-3AF3BCA27A32}" dt="2022-03-14T15:18:37.216" v="492" actId="20577"/>
        <pc:sldMkLst>
          <pc:docMk/>
          <pc:sldMk cId="961279916" sldId="538"/>
        </pc:sldMkLst>
        <pc:spChg chg="mod">
          <ac:chgData name="Dave" userId="b41e2345-3926-4344-82ae-d06f0a40cf2b" providerId="ADAL" clId="{00050515-A24B-45F9-B6BC-3AF3BCA27A32}" dt="2022-03-14T15:18:37.216" v="492" actId="20577"/>
          <ac:spMkLst>
            <pc:docMk/>
            <pc:sldMk cId="961279916" sldId="538"/>
            <ac:spMk id="5" creationId="{4C7392D3-D01C-48CE-8ABC-2849FBF82855}"/>
          </ac:spMkLst>
        </pc:spChg>
      </pc:sldChg>
      <pc:sldChg chg="modSp del mod">
        <pc:chgData name="Dave" userId="b41e2345-3926-4344-82ae-d06f0a40cf2b" providerId="ADAL" clId="{00050515-A24B-45F9-B6BC-3AF3BCA27A32}" dt="2022-03-14T15:14:45.220" v="464" actId="47"/>
        <pc:sldMkLst>
          <pc:docMk/>
          <pc:sldMk cId="3530594139" sldId="772"/>
        </pc:sldMkLst>
        <pc:spChg chg="mod">
          <ac:chgData name="Dave" userId="b41e2345-3926-4344-82ae-d06f0a40cf2b" providerId="ADAL" clId="{00050515-A24B-45F9-B6BC-3AF3BCA27A32}" dt="2022-03-14T14:57:29.195" v="63" actId="20577"/>
          <ac:spMkLst>
            <pc:docMk/>
            <pc:sldMk cId="3530594139" sldId="772"/>
            <ac:spMk id="4" creationId="{D74C467C-EE78-47D7-A83D-DCA68F5B40E4}"/>
          </ac:spMkLst>
        </pc:spChg>
        <pc:spChg chg="mod">
          <ac:chgData name="Dave" userId="b41e2345-3926-4344-82ae-d06f0a40cf2b" providerId="ADAL" clId="{00050515-A24B-45F9-B6BC-3AF3BCA27A32}" dt="2022-03-14T14:57:10.714" v="42" actId="20577"/>
          <ac:spMkLst>
            <pc:docMk/>
            <pc:sldMk cId="3530594139" sldId="772"/>
            <ac:spMk id="5" creationId="{8739EE6C-CD44-4ECE-B027-1C396444DEF1}"/>
          </ac:spMkLst>
        </pc:spChg>
      </pc:sldChg>
      <pc:sldChg chg="del">
        <pc:chgData name="Dave" userId="b41e2345-3926-4344-82ae-d06f0a40cf2b" providerId="ADAL" clId="{00050515-A24B-45F9-B6BC-3AF3BCA27A32}" dt="2022-03-14T15:19:52.060" v="494" actId="47"/>
        <pc:sldMkLst>
          <pc:docMk/>
          <pc:sldMk cId="2780102990" sldId="812"/>
        </pc:sldMkLst>
      </pc:sldChg>
      <pc:sldChg chg="modSp del mod">
        <pc:chgData name="Dave" userId="b41e2345-3926-4344-82ae-d06f0a40cf2b" providerId="ADAL" clId="{00050515-A24B-45F9-B6BC-3AF3BCA27A32}" dt="2022-03-14T15:16:34.024" v="468" actId="47"/>
        <pc:sldMkLst>
          <pc:docMk/>
          <pc:sldMk cId="1376072929" sldId="861"/>
        </pc:sldMkLst>
        <pc:spChg chg="mod">
          <ac:chgData name="Dave" userId="b41e2345-3926-4344-82ae-d06f0a40cf2b" providerId="ADAL" clId="{00050515-A24B-45F9-B6BC-3AF3BCA27A32}" dt="2022-03-14T15:16:04.328" v="466" actId="20577"/>
          <ac:spMkLst>
            <pc:docMk/>
            <pc:sldMk cId="1376072929" sldId="861"/>
            <ac:spMk id="12" creationId="{EBCBB4E4-3F8A-42EE-922F-C21AB399E4A8}"/>
          </ac:spMkLst>
        </pc:spChg>
      </pc:sldChg>
      <pc:sldChg chg="add setBg">
        <pc:chgData name="Dave" userId="b41e2345-3926-4344-82ae-d06f0a40cf2b" providerId="ADAL" clId="{00050515-A24B-45F9-B6BC-3AF3BCA27A32}" dt="2022-03-14T15:16:30.529" v="467"/>
        <pc:sldMkLst>
          <pc:docMk/>
          <pc:sldMk cId="3339398296" sldId="863"/>
        </pc:sldMkLst>
      </pc:sldChg>
      <pc:sldChg chg="add modNotesTx">
        <pc:chgData name="Dave" userId="b41e2345-3926-4344-82ae-d06f0a40cf2b" providerId="ADAL" clId="{00050515-A24B-45F9-B6BC-3AF3BCA27A32}" dt="2022-03-14T16:59:41.168" v="4330" actId="20577"/>
        <pc:sldMkLst>
          <pc:docMk/>
          <pc:sldMk cId="3859814173" sldId="873"/>
        </pc:sldMkLst>
      </pc:sldChg>
      <pc:sldChg chg="del">
        <pc:chgData name="Dave" userId="b41e2345-3926-4344-82ae-d06f0a40cf2b" providerId="ADAL" clId="{00050515-A24B-45F9-B6BC-3AF3BCA27A32}" dt="2022-03-14T16:27:09.625" v="2234" actId="47"/>
        <pc:sldMkLst>
          <pc:docMk/>
          <pc:sldMk cId="4199587505" sldId="898"/>
        </pc:sldMkLst>
      </pc:sldChg>
      <pc:sldChg chg="modSp mod">
        <pc:chgData name="Dave" userId="b41e2345-3926-4344-82ae-d06f0a40cf2b" providerId="ADAL" clId="{00050515-A24B-45F9-B6BC-3AF3BCA27A32}" dt="2022-03-14T16:59:01.756" v="4328" actId="20577"/>
        <pc:sldMkLst>
          <pc:docMk/>
          <pc:sldMk cId="2581505342" sldId="900"/>
        </pc:sldMkLst>
        <pc:spChg chg="mod">
          <ac:chgData name="Dave" userId="b41e2345-3926-4344-82ae-d06f0a40cf2b" providerId="ADAL" clId="{00050515-A24B-45F9-B6BC-3AF3BCA27A32}" dt="2022-03-14T16:54:17.876" v="3611" actId="1076"/>
          <ac:spMkLst>
            <pc:docMk/>
            <pc:sldMk cId="2581505342" sldId="900"/>
            <ac:spMk id="2" creationId="{8411739B-1A53-40BC-86E1-25798BDB0E29}"/>
          </ac:spMkLst>
        </pc:spChg>
        <pc:spChg chg="mod">
          <ac:chgData name="Dave" userId="b41e2345-3926-4344-82ae-d06f0a40cf2b" providerId="ADAL" clId="{00050515-A24B-45F9-B6BC-3AF3BCA27A32}" dt="2022-03-14T16:59:01.756" v="4328" actId="20577"/>
          <ac:spMkLst>
            <pc:docMk/>
            <pc:sldMk cId="2581505342" sldId="900"/>
            <ac:spMk id="3" creationId="{7B19BD97-016B-4B75-85FA-7ABCC6B9996E}"/>
          </ac:spMkLst>
        </pc:spChg>
      </pc:sldChg>
      <pc:sldChg chg="modSp mod modNotesTx">
        <pc:chgData name="Dave" userId="b41e2345-3926-4344-82ae-d06f0a40cf2b" providerId="ADAL" clId="{00050515-A24B-45F9-B6BC-3AF3BCA27A32}" dt="2022-03-14T16:59:30.891" v="4329" actId="20577"/>
        <pc:sldMkLst>
          <pc:docMk/>
          <pc:sldMk cId="262352033" sldId="904"/>
        </pc:sldMkLst>
        <pc:spChg chg="mod">
          <ac:chgData name="Dave" userId="b41e2345-3926-4344-82ae-d06f0a40cf2b" providerId="ADAL" clId="{00050515-A24B-45F9-B6BC-3AF3BCA27A32}" dt="2022-03-14T16:13:01.239" v="1059" actId="20577"/>
          <ac:spMkLst>
            <pc:docMk/>
            <pc:sldMk cId="262352033" sldId="904"/>
            <ac:spMk id="2" creationId="{8411739B-1A53-40BC-86E1-25798BDB0E29}"/>
          </ac:spMkLst>
        </pc:spChg>
        <pc:spChg chg="mod">
          <ac:chgData name="Dave" userId="b41e2345-3926-4344-82ae-d06f0a40cf2b" providerId="ADAL" clId="{00050515-A24B-45F9-B6BC-3AF3BCA27A32}" dt="2022-03-14T16:15:58.808" v="1584" actId="20577"/>
          <ac:spMkLst>
            <pc:docMk/>
            <pc:sldMk cId="262352033" sldId="904"/>
            <ac:spMk id="5" creationId="{2ED73D8A-1F84-4C2F-8CA8-FCE4B8993DDD}"/>
          </ac:spMkLst>
        </pc:spChg>
      </pc:sldChg>
      <pc:sldChg chg="del">
        <pc:chgData name="Dave" userId="b41e2345-3926-4344-82ae-d06f0a40cf2b" providerId="ADAL" clId="{00050515-A24B-45F9-B6BC-3AF3BCA27A32}" dt="2022-03-14T16:27:09.625" v="2234" actId="47"/>
        <pc:sldMkLst>
          <pc:docMk/>
          <pc:sldMk cId="3929308435" sldId="907"/>
        </pc:sldMkLst>
      </pc:sldChg>
      <pc:sldChg chg="del">
        <pc:chgData name="Dave" userId="b41e2345-3926-4344-82ae-d06f0a40cf2b" providerId="ADAL" clId="{00050515-A24B-45F9-B6BC-3AF3BCA27A32}" dt="2022-03-14T16:27:09.625" v="2234" actId="47"/>
        <pc:sldMkLst>
          <pc:docMk/>
          <pc:sldMk cId="3581323342" sldId="908"/>
        </pc:sldMkLst>
      </pc:sldChg>
      <pc:sldChg chg="del">
        <pc:chgData name="Dave" userId="b41e2345-3926-4344-82ae-d06f0a40cf2b" providerId="ADAL" clId="{00050515-A24B-45F9-B6BC-3AF3BCA27A32}" dt="2022-03-14T16:27:09.625" v="2234" actId="47"/>
        <pc:sldMkLst>
          <pc:docMk/>
          <pc:sldMk cId="2346294765" sldId="909"/>
        </pc:sldMkLst>
      </pc:sldChg>
      <pc:sldChg chg="del">
        <pc:chgData name="Dave" userId="b41e2345-3926-4344-82ae-d06f0a40cf2b" providerId="ADAL" clId="{00050515-A24B-45F9-B6BC-3AF3BCA27A32}" dt="2022-03-14T16:27:09.625" v="2234" actId="47"/>
        <pc:sldMkLst>
          <pc:docMk/>
          <pc:sldMk cId="1520684460" sldId="910"/>
        </pc:sldMkLst>
      </pc:sldChg>
      <pc:sldChg chg="del">
        <pc:chgData name="Dave" userId="b41e2345-3926-4344-82ae-d06f0a40cf2b" providerId="ADAL" clId="{00050515-A24B-45F9-B6BC-3AF3BCA27A32}" dt="2022-03-14T16:12:31.555" v="987" actId="47"/>
        <pc:sldMkLst>
          <pc:docMk/>
          <pc:sldMk cId="1755670889" sldId="911"/>
        </pc:sldMkLst>
      </pc:sldChg>
      <pc:sldChg chg="modSp mod">
        <pc:chgData name="Dave" userId="b41e2345-3926-4344-82ae-d06f0a40cf2b" providerId="ADAL" clId="{00050515-A24B-45F9-B6BC-3AF3BCA27A32}" dt="2022-03-14T16:53:49.527" v="3610" actId="1076"/>
        <pc:sldMkLst>
          <pc:docMk/>
          <pc:sldMk cId="1712623657" sldId="912"/>
        </pc:sldMkLst>
        <pc:spChg chg="mod">
          <ac:chgData name="Dave" userId="b41e2345-3926-4344-82ae-d06f0a40cf2b" providerId="ADAL" clId="{00050515-A24B-45F9-B6BC-3AF3BCA27A32}" dt="2022-03-14T16:46:07.578" v="3094" actId="20577"/>
          <ac:spMkLst>
            <pc:docMk/>
            <pc:sldMk cId="1712623657" sldId="912"/>
            <ac:spMk id="2" creationId="{8411739B-1A53-40BC-86E1-25798BDB0E29}"/>
          </ac:spMkLst>
        </pc:spChg>
        <pc:spChg chg="mod">
          <ac:chgData name="Dave" userId="b41e2345-3926-4344-82ae-d06f0a40cf2b" providerId="ADAL" clId="{00050515-A24B-45F9-B6BC-3AF3BCA27A32}" dt="2022-03-14T16:53:49.527" v="3610" actId="1076"/>
          <ac:spMkLst>
            <pc:docMk/>
            <pc:sldMk cId="1712623657" sldId="912"/>
            <ac:spMk id="3" creationId="{7B19BD97-016B-4B75-85FA-7ABCC6B9996E}"/>
          </ac:spMkLst>
        </pc:spChg>
      </pc:sldChg>
      <pc:sldChg chg="del">
        <pc:chgData name="Dave" userId="b41e2345-3926-4344-82ae-d06f0a40cf2b" providerId="ADAL" clId="{00050515-A24B-45F9-B6BC-3AF3BCA27A32}" dt="2022-03-14T16:27:09.625" v="2234" actId="47"/>
        <pc:sldMkLst>
          <pc:docMk/>
          <pc:sldMk cId="3757877661" sldId="913"/>
        </pc:sldMkLst>
      </pc:sldChg>
      <pc:sldChg chg="add del">
        <pc:chgData name="Dave" userId="b41e2345-3926-4344-82ae-d06f0a40cf2b" providerId="ADAL" clId="{00050515-A24B-45F9-B6BC-3AF3BCA27A32}" dt="2022-03-14T15:13:44.400" v="368"/>
        <pc:sldMkLst>
          <pc:docMk/>
          <pc:sldMk cId="1022866998" sldId="914"/>
        </pc:sldMkLst>
      </pc:sldChg>
      <pc:sldChg chg="add del setBg">
        <pc:chgData name="Dave" userId="b41e2345-3926-4344-82ae-d06f0a40cf2b" providerId="ADAL" clId="{00050515-A24B-45F9-B6BC-3AF3BCA27A32}" dt="2022-03-14T15:14:00.520" v="372"/>
        <pc:sldMkLst>
          <pc:docMk/>
          <pc:sldMk cId="2370515858" sldId="914"/>
        </pc:sldMkLst>
      </pc:sldChg>
      <pc:sldChg chg="add del">
        <pc:chgData name="Dave" userId="b41e2345-3926-4344-82ae-d06f0a40cf2b" providerId="ADAL" clId="{00050515-A24B-45F9-B6BC-3AF3BCA27A32}" dt="2022-03-14T15:13:46.470" v="370" actId="47"/>
        <pc:sldMkLst>
          <pc:docMk/>
          <pc:sldMk cId="3528123836" sldId="914"/>
        </pc:sldMkLst>
      </pc:sldChg>
      <pc:sldChg chg="modSp add mod">
        <pc:chgData name="Dave" userId="b41e2345-3926-4344-82ae-d06f0a40cf2b" providerId="ADAL" clId="{00050515-A24B-45F9-B6BC-3AF3BCA27A32}" dt="2022-03-14T15:14:42.432" v="463" actId="20577"/>
        <pc:sldMkLst>
          <pc:docMk/>
          <pc:sldMk cId="3846756386" sldId="914"/>
        </pc:sldMkLst>
        <pc:spChg chg="mod">
          <ac:chgData name="Dave" userId="b41e2345-3926-4344-82ae-d06f0a40cf2b" providerId="ADAL" clId="{00050515-A24B-45F9-B6BC-3AF3BCA27A32}" dt="2022-03-14T15:14:10.746" v="391" actId="20577"/>
          <ac:spMkLst>
            <pc:docMk/>
            <pc:sldMk cId="3846756386" sldId="914"/>
            <ac:spMk id="4" creationId="{D74C467C-EE78-47D7-A83D-DCA68F5B40E4}"/>
          </ac:spMkLst>
        </pc:spChg>
        <pc:spChg chg="mod">
          <ac:chgData name="Dave" userId="b41e2345-3926-4344-82ae-d06f0a40cf2b" providerId="ADAL" clId="{00050515-A24B-45F9-B6BC-3AF3BCA27A32}" dt="2022-03-14T15:14:42.432" v="463" actId="20577"/>
          <ac:spMkLst>
            <pc:docMk/>
            <pc:sldMk cId="3846756386" sldId="914"/>
            <ac:spMk id="5" creationId="{8739EE6C-CD44-4ECE-B027-1C396444DEF1}"/>
          </ac:spMkLst>
        </pc:spChg>
      </pc:sldChg>
      <pc:sldChg chg="add del">
        <pc:chgData name="Dave" userId="b41e2345-3926-4344-82ae-d06f0a40cf2b" providerId="ADAL" clId="{00050515-A24B-45F9-B6BC-3AF3BCA27A32}" dt="2022-03-14T15:18:18.887" v="471"/>
        <pc:sldMkLst>
          <pc:docMk/>
          <pc:sldMk cId="219370531" sldId="915"/>
        </pc:sldMkLst>
      </pc:sldChg>
      <pc:sldChg chg="add">
        <pc:chgData name="Dave" userId="b41e2345-3926-4344-82ae-d06f0a40cf2b" providerId="ADAL" clId="{00050515-A24B-45F9-B6BC-3AF3BCA27A32}" dt="2022-03-14T15:19:45.710" v="493"/>
        <pc:sldMkLst>
          <pc:docMk/>
          <pc:sldMk cId="3471531867" sldId="915"/>
        </pc:sldMkLst>
      </pc:sldChg>
      <pc:sldChg chg="modSp add mod">
        <pc:chgData name="Dave" userId="b41e2345-3926-4344-82ae-d06f0a40cf2b" providerId="ADAL" clId="{00050515-A24B-45F9-B6BC-3AF3BCA27A32}" dt="2022-03-14T15:53:46.881" v="599" actId="20577"/>
        <pc:sldMkLst>
          <pc:docMk/>
          <pc:sldMk cId="446596622" sldId="916"/>
        </pc:sldMkLst>
        <pc:spChg chg="mod">
          <ac:chgData name="Dave" userId="b41e2345-3926-4344-82ae-d06f0a40cf2b" providerId="ADAL" clId="{00050515-A24B-45F9-B6BC-3AF3BCA27A32}" dt="2022-03-14T15:53:46.881" v="599" actId="20577"/>
          <ac:spMkLst>
            <pc:docMk/>
            <pc:sldMk cId="446596622" sldId="916"/>
            <ac:spMk id="5" creationId="{4C7392D3-D01C-48CE-8ABC-2849FBF82855}"/>
          </ac:spMkLst>
        </pc:spChg>
      </pc:sldChg>
      <pc:sldChg chg="new del">
        <pc:chgData name="Dave" userId="b41e2345-3926-4344-82ae-d06f0a40cf2b" providerId="ADAL" clId="{00050515-A24B-45F9-B6BC-3AF3BCA27A32}" dt="2022-03-14T15:52:05.067" v="547" actId="680"/>
        <pc:sldMkLst>
          <pc:docMk/>
          <pc:sldMk cId="3467672676" sldId="917"/>
        </pc:sldMkLst>
      </pc:sldChg>
      <pc:sldChg chg="addSp delSp modSp new mod">
        <pc:chgData name="Dave" userId="b41e2345-3926-4344-82ae-d06f0a40cf2b" providerId="ADAL" clId="{00050515-A24B-45F9-B6BC-3AF3BCA27A32}" dt="2022-03-14T15:54:52.214" v="606" actId="478"/>
        <pc:sldMkLst>
          <pc:docMk/>
          <pc:sldMk cId="3518092097" sldId="917"/>
        </pc:sldMkLst>
        <pc:graphicFrameChg chg="add del mod">
          <ac:chgData name="Dave" userId="b41e2345-3926-4344-82ae-d06f0a40cf2b" providerId="ADAL" clId="{00050515-A24B-45F9-B6BC-3AF3BCA27A32}" dt="2022-03-14T15:54:52.214" v="606" actId="478"/>
          <ac:graphicFrameMkLst>
            <pc:docMk/>
            <pc:sldMk cId="3518092097" sldId="917"/>
            <ac:graphicFrameMk id="3" creationId="{CFFF0F0B-C960-4F6F-9EED-51033E7667AD}"/>
          </ac:graphicFrameMkLst>
        </pc:graphicFrameChg>
        <pc:picChg chg="mod ord">
          <ac:chgData name="Dave" userId="b41e2345-3926-4344-82ae-d06f0a40cf2b" providerId="ADAL" clId="{00050515-A24B-45F9-B6BC-3AF3BCA27A32}" dt="2022-03-14T15:54:50.408" v="605" actId="167"/>
          <ac:picMkLst>
            <pc:docMk/>
            <pc:sldMk cId="3518092097" sldId="917"/>
            <ac:picMk id="4" creationId="{DDF8D992-4FB3-409E-91E1-C4C6873C78E4}"/>
          </ac:picMkLst>
        </pc:picChg>
      </pc:sldChg>
      <pc:sldChg chg="addSp delSp modSp add mod">
        <pc:chgData name="Dave" userId="b41e2345-3926-4344-82ae-d06f0a40cf2b" providerId="ADAL" clId="{00050515-A24B-45F9-B6BC-3AF3BCA27A32}" dt="2022-03-14T15:57:42.030" v="710" actId="478"/>
        <pc:sldMkLst>
          <pc:docMk/>
          <pc:sldMk cId="3206644930" sldId="918"/>
        </pc:sldMkLst>
        <pc:graphicFrameChg chg="add del mod">
          <ac:chgData name="Dave" userId="b41e2345-3926-4344-82ae-d06f0a40cf2b" providerId="ADAL" clId="{00050515-A24B-45F9-B6BC-3AF3BCA27A32}" dt="2022-03-14T15:57:42.030" v="710" actId="478"/>
          <ac:graphicFrameMkLst>
            <pc:docMk/>
            <pc:sldMk cId="3206644930" sldId="918"/>
            <ac:graphicFrameMk id="3" creationId="{CFFF0F0B-C960-4F6F-9EED-51033E7667AD}"/>
          </ac:graphicFrameMkLst>
        </pc:graphicFrameChg>
        <pc:picChg chg="del ord">
          <ac:chgData name="Dave" userId="b41e2345-3926-4344-82ae-d06f0a40cf2b" providerId="ADAL" clId="{00050515-A24B-45F9-B6BC-3AF3BCA27A32}" dt="2022-03-14T15:57:20.414" v="706"/>
          <ac:picMkLst>
            <pc:docMk/>
            <pc:sldMk cId="3206644930" sldId="918"/>
            <ac:picMk id="4" creationId="{E7B68BDF-3539-4054-BF1C-AE00E7F3FAA0}"/>
          </ac:picMkLst>
        </pc:picChg>
        <pc:picChg chg="ord">
          <ac:chgData name="Dave" userId="b41e2345-3926-4344-82ae-d06f0a40cf2b" providerId="ADAL" clId="{00050515-A24B-45F9-B6BC-3AF3BCA27A32}" dt="2022-03-14T15:57:39.116" v="709" actId="167"/>
          <ac:picMkLst>
            <pc:docMk/>
            <pc:sldMk cId="3206644930" sldId="918"/>
            <ac:picMk id="5" creationId="{3897C65C-99DD-4CFA-8B6F-CD9B12A10913}"/>
          </ac:picMkLst>
        </pc:picChg>
      </pc:sldChg>
      <pc:sldChg chg="addSp delSp modSp new mod">
        <pc:chgData name="Dave" userId="b41e2345-3926-4344-82ae-d06f0a40cf2b" providerId="ADAL" clId="{00050515-A24B-45F9-B6BC-3AF3BCA27A32}" dt="2022-03-14T16:00:06.973" v="806" actId="478"/>
        <pc:sldMkLst>
          <pc:docMk/>
          <pc:sldMk cId="1078782231" sldId="919"/>
        </pc:sldMkLst>
        <pc:graphicFrameChg chg="add del mod">
          <ac:chgData name="Dave" userId="b41e2345-3926-4344-82ae-d06f0a40cf2b" providerId="ADAL" clId="{00050515-A24B-45F9-B6BC-3AF3BCA27A32}" dt="2022-03-14T16:00:06.973" v="806" actId="478"/>
          <ac:graphicFrameMkLst>
            <pc:docMk/>
            <pc:sldMk cId="1078782231" sldId="919"/>
            <ac:graphicFrameMk id="3" creationId="{FC6B93DA-8E3E-4B2A-96C3-B12A9CD413FF}"/>
          </ac:graphicFrameMkLst>
        </pc:graphicFrameChg>
        <pc:picChg chg="ord">
          <ac:chgData name="Dave" userId="b41e2345-3926-4344-82ae-d06f0a40cf2b" providerId="ADAL" clId="{00050515-A24B-45F9-B6BC-3AF3BCA27A32}" dt="2022-03-14T16:00:05.255" v="805" actId="167"/>
          <ac:picMkLst>
            <pc:docMk/>
            <pc:sldMk cId="1078782231" sldId="919"/>
            <ac:picMk id="4" creationId="{4F8B1C17-35FB-4462-9727-BB11BE8DDF96}"/>
          </ac:picMkLst>
        </pc:picChg>
      </pc:sldChg>
      <pc:sldChg chg="delSp modSp add mod">
        <pc:chgData name="Dave" userId="b41e2345-3926-4344-82ae-d06f0a40cf2b" providerId="ADAL" clId="{00050515-A24B-45F9-B6BC-3AF3BCA27A32}" dt="2022-03-14T16:01:26.551" v="871" actId="478"/>
        <pc:sldMkLst>
          <pc:docMk/>
          <pc:sldMk cId="3532650733" sldId="920"/>
        </pc:sldMkLst>
        <pc:graphicFrameChg chg="del mod">
          <ac:chgData name="Dave" userId="b41e2345-3926-4344-82ae-d06f0a40cf2b" providerId="ADAL" clId="{00050515-A24B-45F9-B6BC-3AF3BCA27A32}" dt="2022-03-14T16:01:26.551" v="871" actId="478"/>
          <ac:graphicFrameMkLst>
            <pc:docMk/>
            <pc:sldMk cId="3532650733" sldId="920"/>
            <ac:graphicFrameMk id="3" creationId="{FC6B93DA-8E3E-4B2A-96C3-B12A9CD413FF}"/>
          </ac:graphicFrameMkLst>
        </pc:graphicFrameChg>
        <pc:picChg chg="ord">
          <ac:chgData name="Dave" userId="b41e2345-3926-4344-82ae-d06f0a40cf2b" providerId="ADAL" clId="{00050515-A24B-45F9-B6BC-3AF3BCA27A32}" dt="2022-03-14T16:01:24.920" v="870" actId="167"/>
          <ac:picMkLst>
            <pc:docMk/>
            <pc:sldMk cId="3532650733" sldId="920"/>
            <ac:picMk id="4" creationId="{9579BE9F-DC68-4CDD-96B8-18C1EC39E000}"/>
          </ac:picMkLst>
        </pc:picChg>
      </pc:sldChg>
      <pc:sldChg chg="modSp add mod">
        <pc:chgData name="Dave" userId="b41e2345-3926-4344-82ae-d06f0a40cf2b" providerId="ADAL" clId="{00050515-A24B-45F9-B6BC-3AF3BCA27A32}" dt="2022-03-14T16:12:13.720" v="986" actId="20577"/>
        <pc:sldMkLst>
          <pc:docMk/>
          <pc:sldMk cId="1959695232" sldId="921"/>
        </pc:sldMkLst>
        <pc:spChg chg="mod">
          <ac:chgData name="Dave" userId="b41e2345-3926-4344-82ae-d06f0a40cf2b" providerId="ADAL" clId="{00050515-A24B-45F9-B6BC-3AF3BCA27A32}" dt="2022-03-14T16:12:13.720" v="986" actId="20577"/>
          <ac:spMkLst>
            <pc:docMk/>
            <pc:sldMk cId="1959695232" sldId="921"/>
            <ac:spMk id="5" creationId="{4C7392D3-D01C-48CE-8ABC-2849FBF82855}"/>
          </ac:spMkLst>
        </pc:spChg>
      </pc:sldChg>
      <pc:sldChg chg="modSp add mod">
        <pc:chgData name="Dave" userId="b41e2345-3926-4344-82ae-d06f0a40cf2b" providerId="ADAL" clId="{00050515-A24B-45F9-B6BC-3AF3BCA27A32}" dt="2022-03-14T16:26:33.245" v="2200" actId="20577"/>
        <pc:sldMkLst>
          <pc:docMk/>
          <pc:sldMk cId="3765700088" sldId="922"/>
        </pc:sldMkLst>
        <pc:spChg chg="mod">
          <ac:chgData name="Dave" userId="b41e2345-3926-4344-82ae-d06f0a40cf2b" providerId="ADAL" clId="{00050515-A24B-45F9-B6BC-3AF3BCA27A32}" dt="2022-03-14T16:25:26.081" v="2131" actId="20577"/>
          <ac:spMkLst>
            <pc:docMk/>
            <pc:sldMk cId="3765700088" sldId="922"/>
            <ac:spMk id="6" creationId="{82C18D75-CAF8-4A0D-A75B-C45BACF1F427}"/>
          </ac:spMkLst>
        </pc:spChg>
        <pc:graphicFrameChg chg="mod modGraphic">
          <ac:chgData name="Dave" userId="b41e2345-3926-4344-82ae-d06f0a40cf2b" providerId="ADAL" clId="{00050515-A24B-45F9-B6BC-3AF3BCA27A32}" dt="2022-03-14T16:26:33.245" v="2200" actId="20577"/>
          <ac:graphicFrameMkLst>
            <pc:docMk/>
            <pc:sldMk cId="3765700088" sldId="922"/>
            <ac:graphicFrameMk id="5" creationId="{E86AD726-1B87-4C1B-A729-47E179555D51}"/>
          </ac:graphicFrameMkLst>
        </pc:graphicFrameChg>
      </pc:sldChg>
      <pc:sldChg chg="modSp add mod">
        <pc:chgData name="Dave" userId="b41e2345-3926-4344-82ae-d06f0a40cf2b" providerId="ADAL" clId="{00050515-A24B-45F9-B6BC-3AF3BCA27A32}" dt="2022-03-14T16:32:41.875" v="2253" actId="20577"/>
        <pc:sldMkLst>
          <pc:docMk/>
          <pc:sldMk cId="2123666662" sldId="923"/>
        </pc:sldMkLst>
        <pc:spChg chg="mod">
          <ac:chgData name="Dave" userId="b41e2345-3926-4344-82ae-d06f0a40cf2b" providerId="ADAL" clId="{00050515-A24B-45F9-B6BC-3AF3BCA27A32}" dt="2022-03-14T16:32:41.875" v="2253" actId="20577"/>
          <ac:spMkLst>
            <pc:docMk/>
            <pc:sldMk cId="2123666662" sldId="923"/>
            <ac:spMk id="5" creationId="{4C7392D3-D01C-48CE-8ABC-2849FBF82855}"/>
          </ac:spMkLst>
        </pc:spChg>
      </pc:sldChg>
      <pc:sldChg chg="new del">
        <pc:chgData name="Dave" userId="b41e2345-3926-4344-82ae-d06f0a40cf2b" providerId="ADAL" clId="{00050515-A24B-45F9-B6BC-3AF3BCA27A32}" dt="2022-03-14T16:31:29.168" v="2236" actId="680"/>
        <pc:sldMkLst>
          <pc:docMk/>
          <pc:sldMk cId="3110252310" sldId="923"/>
        </pc:sldMkLst>
      </pc:sldChg>
      <pc:sldChg chg="addSp modSp new mod modClrScheme chgLayout">
        <pc:chgData name="Dave" userId="b41e2345-3926-4344-82ae-d06f0a40cf2b" providerId="ADAL" clId="{00050515-A24B-45F9-B6BC-3AF3BCA27A32}" dt="2022-03-14T16:44:38.373" v="3027" actId="20577"/>
        <pc:sldMkLst>
          <pc:docMk/>
          <pc:sldMk cId="2409928364" sldId="924"/>
        </pc:sldMkLst>
        <pc:spChg chg="mod">
          <ac:chgData name="Dave" userId="b41e2345-3926-4344-82ae-d06f0a40cf2b" providerId="ADAL" clId="{00050515-A24B-45F9-B6BC-3AF3BCA27A32}" dt="2022-03-14T16:33:10.452" v="2257" actId="26606"/>
          <ac:spMkLst>
            <pc:docMk/>
            <pc:sldMk cId="2409928364" sldId="924"/>
            <ac:spMk id="2" creationId="{27BF8867-D241-4B60-A616-320A07DF4FCC}"/>
          </ac:spMkLst>
        </pc:spChg>
        <pc:spChg chg="add mod">
          <ac:chgData name="Dave" userId="b41e2345-3926-4344-82ae-d06f0a40cf2b" providerId="ADAL" clId="{00050515-A24B-45F9-B6BC-3AF3BCA27A32}" dt="2022-03-14T16:44:23.923" v="3009" actId="1076"/>
          <ac:spMkLst>
            <pc:docMk/>
            <pc:sldMk cId="2409928364" sldId="924"/>
            <ac:spMk id="8" creationId="{37376331-D45E-2233-27AD-13A0C4048A46}"/>
          </ac:spMkLst>
        </pc:spChg>
        <pc:spChg chg="add mod">
          <ac:chgData name="Dave" userId="b41e2345-3926-4344-82ae-d06f0a40cf2b" providerId="ADAL" clId="{00050515-A24B-45F9-B6BC-3AF3BCA27A32}" dt="2022-03-14T16:44:38.373" v="3027" actId="20577"/>
          <ac:spMkLst>
            <pc:docMk/>
            <pc:sldMk cId="2409928364" sldId="924"/>
            <ac:spMk id="10" creationId="{CE3D3C89-6A57-B136-7F66-E3BE1E649DD6}"/>
          </ac:spMkLst>
        </pc:spChg>
        <pc:graphicFrameChg chg="add mod">
          <ac:chgData name="Dave" userId="b41e2345-3926-4344-82ae-d06f0a40cf2b" providerId="ADAL" clId="{00050515-A24B-45F9-B6BC-3AF3BCA27A32}" dt="2022-03-14T16:33:10.452" v="2257" actId="26606"/>
          <ac:graphicFrameMkLst>
            <pc:docMk/>
            <pc:sldMk cId="2409928364" sldId="924"/>
            <ac:graphicFrameMk id="3" creationId="{C002786D-2D8D-4188-9792-CBEA2B9FE5F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aftelis.sharepoint.com/projectsbystate/ma/MA%20projects%20W/Winchendon,%20MA/Model/Winchendon%20MA%20Financial%20Planning%20Mod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  <a:latin typeface="Calisto MT" panose="02040603050505030304" pitchFamily="18" charset="0"/>
              </a:rPr>
              <a:t>Customer Impacts - Combined Bills per Quarter</a:t>
            </a:r>
            <a:endParaRPr lang="en-US">
              <a:effectLst/>
              <a:latin typeface="Calisto MT" panose="020406030505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3"/>
          <c:order val="0"/>
          <c:tx>
            <c:strRef>
              <c:f>'Dashboard Data'!$AE$3</c:f>
              <c:strCache>
                <c:ptCount val="1"/>
                <c:pt idx="0">
                  <c:v>FY 2022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'Dashboard Data'!$E$4:$E$6</c:f>
              <c:strCache>
                <c:ptCount val="3"/>
                <c:pt idx="0">
                  <c:v>Single Family</c:v>
                </c:pt>
                <c:pt idx="1">
                  <c:v>Multi-Family</c:v>
                </c:pt>
                <c:pt idx="2">
                  <c:v>Non-Residential</c:v>
                </c:pt>
              </c:strCache>
            </c:strRef>
          </c:cat>
          <c:val>
            <c:numRef>
              <c:f>'Dashboard Data'!$AE$4:$AE$6</c:f>
              <c:numCache>
                <c:formatCode>_(* #,##0.00_);_(* \(#,##0.00\);_(* "-"_);_(@_)</c:formatCode>
                <c:ptCount val="3"/>
                <c:pt idx="0" formatCode="_(&quot;$&quot;* #,##0.00_);_(&quot;$&quot;* \(#,##0.00\);_(&quot;$&quot;* &quot;-&quot;_);_(@_)">
                  <c:v>247.5</c:v>
                </c:pt>
                <c:pt idx="1">
                  <c:v>495</c:v>
                </c:pt>
                <c:pt idx="2">
                  <c:v>1320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1-4D8A-A20B-82F9E267E6B9}"/>
            </c:ext>
          </c:extLst>
        </c:ser>
        <c:ser>
          <c:idx val="24"/>
          <c:order val="1"/>
          <c:tx>
            <c:strRef>
              <c:f>'Dashboard Data'!$AF$3</c:f>
              <c:strCache>
                <c:ptCount val="1"/>
                <c:pt idx="0">
                  <c:v>FY 2023 - Existing Rates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'Dashboard Data'!$E$4:$E$6</c:f>
              <c:strCache>
                <c:ptCount val="3"/>
                <c:pt idx="0">
                  <c:v>Single Family</c:v>
                </c:pt>
                <c:pt idx="1">
                  <c:v>Multi-Family</c:v>
                </c:pt>
                <c:pt idx="2">
                  <c:v>Non-Residential</c:v>
                </c:pt>
              </c:strCache>
            </c:strRef>
          </c:cat>
          <c:val>
            <c:numRef>
              <c:f>'Dashboard Data'!$AF$4:$AF$6</c:f>
              <c:numCache>
                <c:formatCode>_(* #,##0.00_);_(* \(#,##0.00\);_(* "-"_);_(@_)</c:formatCode>
                <c:ptCount val="3"/>
                <c:pt idx="0" formatCode="_(&quot;$&quot;* #,##0.00_);_(&quot;$&quot;* \(#,##0.00\);_(&quot;$&quot;* &quot;-&quot;_);_(@_)">
                  <c:v>279.46199999999999</c:v>
                </c:pt>
                <c:pt idx="1">
                  <c:v>558.92399999999998</c:v>
                </c:pt>
                <c:pt idx="2">
                  <c:v>1490.4639999999999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E1-4D8A-A20B-82F9E267E6B9}"/>
            </c:ext>
          </c:extLst>
        </c:ser>
        <c:ser>
          <c:idx val="25"/>
          <c:order val="2"/>
          <c:tx>
            <c:strRef>
              <c:f>'Dashboard Data'!$AG$3</c:f>
              <c:strCache>
                <c:ptCount val="1"/>
                <c:pt idx="0">
                  <c:v>FY 2023 - Alternative Structure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'Dashboard Data'!$E$4:$E$6</c:f>
              <c:strCache>
                <c:ptCount val="3"/>
                <c:pt idx="0">
                  <c:v>Single Family</c:v>
                </c:pt>
                <c:pt idx="1">
                  <c:v>Multi-Family</c:v>
                </c:pt>
                <c:pt idx="2">
                  <c:v>Non-Residential</c:v>
                </c:pt>
              </c:strCache>
            </c:strRef>
          </c:cat>
          <c:val>
            <c:numRef>
              <c:f>'Dashboard Data'!$AG$4:$AG$6</c:f>
              <c:numCache>
                <c:formatCode>_(* #,##0.00_);_(* \(#,##0.00\);_(* "-"_);_(@_)</c:formatCode>
                <c:ptCount val="3"/>
                <c:pt idx="0" formatCode="_(&quot;$&quot;* #,##0.00_);_(&quot;$&quot;* \(#,##0.00\);_(&quot;$&quot;* &quot;-&quot;_);_(@_)">
                  <c:v>260.64999999999998</c:v>
                </c:pt>
                <c:pt idx="1">
                  <c:v>558.20000000000005</c:v>
                </c:pt>
                <c:pt idx="2">
                  <c:v>1545.2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E1-4D8A-A20B-82F9E267E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1090416"/>
        <c:axId val="1021089584"/>
      </c:barChart>
      <c:catAx>
        <c:axId val="10210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089584"/>
        <c:crosses val="autoZero"/>
        <c:auto val="1"/>
        <c:lblAlgn val="ctr"/>
        <c:lblOffset val="100"/>
        <c:noMultiLvlLbl val="0"/>
      </c:catAx>
      <c:valAx>
        <c:axId val="1021089584"/>
        <c:scaling>
          <c:orientation val="minMax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09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025EF-3925-4719-A36C-458ACCD2FC0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0CDB4-CE95-47E8-9429-7F1140DD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E2375-F1B1-284C-A827-B0E603FDB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47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0CDB4-CE95-47E8-9429-7F1140DD92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5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9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45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1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3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0CDB4-CE95-47E8-9429-7F1140DD92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2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73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0CDB4-CE95-47E8-9429-7F1140DD92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2032"/>
            <a:ext cx="1017766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3" y="2149929"/>
            <a:ext cx="10177671" cy="3815443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467B6-195B-48D0-A073-7B05C1343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5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  <a:noFill/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Divider</a:t>
            </a:r>
          </a:p>
          <a:p>
            <a:pPr lvl="0"/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29510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2 Blocks Staggered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33" y="946704"/>
            <a:ext cx="4057016" cy="1249845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2" y="568960"/>
            <a:ext cx="6106159" cy="40030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rgbClr val="D7D7D7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7153D-9F64-427B-A86A-225804AEA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949" y="2724150"/>
            <a:ext cx="3879851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69B21F-B1AB-4906-B012-180B362B19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97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Large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1" y="946702"/>
            <a:ext cx="4066580" cy="1810146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29A0-63F1-4D48-BC54-639046B1B4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4EA838-01AE-42D3-A2E5-DA12D68066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9421" y="3155611"/>
            <a:ext cx="4066580" cy="238538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19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946704"/>
            <a:ext cx="4067176" cy="200297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C20C475-CFD8-44C2-886A-7185769DC7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9963" y="1125538"/>
            <a:ext cx="5072863" cy="5732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FCCF7-ED4F-407B-8223-E7B5234B68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EFEDB9-3479-45FE-8C8E-D8EE7603C0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5" y="3360762"/>
            <a:ext cx="3879851" cy="225337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31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52203-2C14-4717-BDF2-20F053042F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B713C3-2086-489D-AC25-4BB8AA218C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658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872532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025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97721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15238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0E3B311D-D4B0-4355-9B29-4458B22A9C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12753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4B108C69-1D3E-4E22-AFFE-2452F52BA1E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6854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49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quare Images with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363571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AD14062-DCD3-457F-ADE7-61D3396AC7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0257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63333083-6A99-46DB-8CCC-8187855EAE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77219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44F99522-321B-4363-A069-25C6303706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387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1F22ECFE-7AB4-4E4E-B4C7-52FE812A1AB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12752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EA49336D-955A-44B0-A844-B9CE7E4D9C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68548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655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23389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4085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616025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233896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40857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616025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8229408-3D06-4144-A425-EE850EF362B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23389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F905C73-5E98-4078-ADCE-BBEC0940455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44085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7B303038-6C92-412A-820C-8A657567221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616025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D493435B-1D13-438A-AC5C-9696AC3A43FF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33896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id="{0B971219-3AF5-4174-9B4F-A3B2634EED07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7440857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C70DFCD3-8364-43EE-B870-E5D10F04E9E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616025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724046"/>
            <a:ext cx="3214464" cy="189384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1629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29" y="746960"/>
            <a:ext cx="2468548" cy="2314431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25CAE34-78A9-4356-ACAD-9C92E9E86CC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791257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B8F8AFF1-CB92-439B-A952-E7A3D17563DF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79125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F0CC05A5-E21B-4790-B789-E898A26E57E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791256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0F45FB0C-86A8-48FA-858B-184C9BD2EB05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979125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66A2CEC2-528D-470E-AEE4-D3C4669D14B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705282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Content Placeholder 14">
            <a:extLst>
              <a:ext uri="{FF2B5EF4-FFF2-40B4-BE49-F238E27FC236}">
                <a16:creationId xmlns:a16="http://schemas.microsoft.com/office/drawing/2014/main" id="{396D68DD-D066-41FA-9B37-1978963B453A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7705281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DD49F02-150E-42C0-ACE8-45E82EB80F0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705280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Content Placeholder 14">
            <a:extLst>
              <a:ext uri="{FF2B5EF4-FFF2-40B4-BE49-F238E27FC236}">
                <a16:creationId xmlns:a16="http://schemas.microsoft.com/office/drawing/2014/main" id="{D8052C8B-3681-4A13-91BE-EEFB3A619E93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7705281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444C21B0-BAA8-48EB-A10D-E369B39105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619305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Content Placeholder 14">
            <a:extLst>
              <a:ext uri="{FF2B5EF4-FFF2-40B4-BE49-F238E27FC236}">
                <a16:creationId xmlns:a16="http://schemas.microsoft.com/office/drawing/2014/main" id="{6F5C1A2E-CBF7-489E-9A4F-1E3922903A23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5619303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ACBC357B-C403-4A38-81F7-E0EEDF3FDA2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619303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Content Placeholder 14">
            <a:extLst>
              <a:ext uri="{FF2B5EF4-FFF2-40B4-BE49-F238E27FC236}">
                <a16:creationId xmlns:a16="http://schemas.microsoft.com/office/drawing/2014/main" id="{5C4FF271-4E33-4894-ACEA-29452D72E0D0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5619303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E87EAF39-EBEE-4739-8A2D-FF977773B5F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533326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Content Placeholder 14">
            <a:extLst>
              <a:ext uri="{FF2B5EF4-FFF2-40B4-BE49-F238E27FC236}">
                <a16:creationId xmlns:a16="http://schemas.microsoft.com/office/drawing/2014/main" id="{11B5E6CF-B6B6-4AFD-B194-F082456AD1F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53332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CCCACF2E-D5C2-4903-8A08-F186369C944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533324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" name="Content Placeholder 14">
            <a:extLst>
              <a:ext uri="{FF2B5EF4-FFF2-40B4-BE49-F238E27FC236}">
                <a16:creationId xmlns:a16="http://schemas.microsoft.com/office/drawing/2014/main" id="{400CA790-2C21-4B0B-81C1-3523DF7E7A34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353332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38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133840" y="0"/>
            <a:ext cx="305815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085840" y="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19E5A-5222-4CE7-B446-19672E8A6A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606557-5974-4B3B-B554-621664B2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3CD060-4B36-4BA5-9422-11AA82201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03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7476"/>
            <a:ext cx="1017766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3853" y="2160688"/>
            <a:ext cx="5015948" cy="3777468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2160689"/>
            <a:ext cx="5009321" cy="3777469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435B-54B9-4E03-9014-2C40E8B66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27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3411-F8D1-44EC-AF4D-40953232F3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D9957A-6A99-4B06-A04D-FC36140D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974210-0FF5-4C25-923E-EA6BE68A2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283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71623" y="3413760"/>
            <a:ext cx="305815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7B1E8-B8D4-4ACC-AB78-455BA99603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12F67D-36EF-416D-A3B2-F0DB4EA9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8D5E58-E546-4A14-96AA-06B9AE938D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7D27DF3-AF72-4375-996B-3023F3A923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33839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3DE49E69-046C-4A19-8730-8EA5E7BCA0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33839" y="3413760"/>
            <a:ext cx="305409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9A724A00-B570-4D69-B59D-06FF7A3FCF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71623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1073213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s with Brief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3852" y="370294"/>
            <a:ext cx="101776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438472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82295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25403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094649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0391E-1FD6-42D4-8603-2E7B4E82A4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6BB090F-2466-471B-BFA8-53E28B51A8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84D01D62-0D75-496A-8D39-09500BA274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F746F8E9-06CF-4028-846F-D3CDF1F4A0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F05C58FF-1FE6-4C71-8463-BEECE98942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4062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062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Two Block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0312" y="3429002"/>
            <a:ext cx="488568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1" y="946702"/>
            <a:ext cx="4079681" cy="1769202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0312" y="2"/>
            <a:ext cx="4885689" cy="342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1D169-2724-4FD3-8015-463BF8AB22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9D8E24-030E-4417-BB5C-76E4A3A44A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1840" y="3169779"/>
            <a:ext cx="4079680" cy="302630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7262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ircle Photos with Text and Backgrou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10B58E-1BDA-4DC5-812F-F1A7F999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88" y="550598"/>
            <a:ext cx="9980337" cy="1249845"/>
          </a:xfrm>
        </p:spPr>
        <p:txBody>
          <a:bodyPr anchor="b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606D77-A67F-4ADB-949F-66533FC0A3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74359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770B54F-55A3-402D-9B0F-DAC6DBC6E0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22894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A92C845-76C4-4C4C-8B69-9ACEC630DA4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67473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377DF013-4263-46B2-845A-C06F744B5B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19965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597EA-B5A5-48F4-89AC-CC7BBB03044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" y="6356352"/>
            <a:ext cx="100385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D0024B53-DFBD-4ECF-9EAE-E1E1C270B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7365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F9B5FD3E-BA77-4650-AB68-D8C44BF13B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C92D60A7-6AC2-476B-85F2-D77CB5789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E4D14BAF-BBA6-472C-8106-972F8A5E6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2546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Stagg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332" y="3444240"/>
            <a:ext cx="4057016" cy="3413760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037840" y="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3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5C2248-71C6-4907-86BB-94F087D90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551" y="0"/>
            <a:ext cx="4137556" cy="3429000"/>
          </a:xfrm>
        </p:spPr>
        <p:txBody>
          <a:bodyPr anchor="ctr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4279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Narrow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305816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3C448-7127-4C1F-83F9-532BB7FF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789710"/>
            <a:ext cx="6114221" cy="1406839"/>
          </a:xfrm>
        </p:spPr>
        <p:txBody>
          <a:bodyPr anchor="b" anchorCtr="0"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6545C7-52B4-48BA-8325-AE6ADF326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300" y="2597728"/>
            <a:ext cx="6114221" cy="347056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2140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itle Abov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4"/>
            <a:ext cx="406717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028825" y="3429000"/>
            <a:ext cx="4067176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2D9993-96B7-4F61-8127-49372BACA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919" y="1206010"/>
            <a:ext cx="3879851" cy="501677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815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arrow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37" y="946704"/>
            <a:ext cx="5991417" cy="124984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124823" y="0"/>
            <a:ext cx="40671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011AF5-4E5D-4C3C-86E8-9F3CA954AA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2769251"/>
            <a:ext cx="5991416" cy="324941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050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ing with 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FE9F0-BA58-4BBD-AE85-AB147AA6B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87AE1ED-33FF-4C21-9E2D-A9D2A4417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-30480"/>
            <a:ext cx="6085840" cy="6888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000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E877B-ADBD-47CC-9DCB-676BF6E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3"/>
            <a:ext cx="10146612" cy="1647411"/>
          </a:xfrm>
          <a:effectLst>
            <a:outerShdw blurRad="139700" dist="50800" dir="5400000" algn="t" rotWithShape="0">
              <a:prstClr val="black">
                <a:alpha val="14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accent1"/>
                </a:solidFill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7EA147-7124-4592-947A-9072059DF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429000"/>
            <a:ext cx="4141355" cy="253507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749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79" y="2137552"/>
            <a:ext cx="4987096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137552"/>
            <a:ext cx="5015948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3381D4-B015-4A74-9E6E-CDE64AC8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603448"/>
            <a:ext cx="10177669" cy="1249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F1FA5C-8269-4DAF-9850-D364D731001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03853" y="3085747"/>
            <a:ext cx="5015948" cy="2863297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BE900A-4EBA-4C11-9300-DAD637DDD4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1" y="3085745"/>
            <a:ext cx="5009321" cy="2863298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C7834-2453-465B-8BE9-CA490CC2E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C20D9C-30E0-4378-AE4D-0625BF5BA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68544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8849E3-096E-4208-8CC8-C34296CD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27490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26" y="1015634"/>
            <a:ext cx="2779755" cy="274356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FA13D58-9B92-4269-BFB0-4891231F7213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3698241" y="601902"/>
            <a:ext cx="7909617" cy="56541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FA19-28B5-4BB6-9153-2F0A0ECE85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5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16" y="600981"/>
            <a:ext cx="3776109" cy="12294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600984"/>
            <a:ext cx="6012896" cy="5311699"/>
          </a:xfrm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 sz="2000"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800"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5916" y="2149421"/>
            <a:ext cx="3776109" cy="376326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ED91B-33A7-44D8-BE78-D2E3DFBC8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3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603804"/>
            <a:ext cx="1017766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B5CE2-198E-47F3-9024-FAE6E5190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6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AB654-5F1A-450A-B21D-BC068F9BC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9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2AA1C-559F-444F-8E99-A000C0EC9F69}"/>
              </a:ext>
            </a:extLst>
          </p:cNvPr>
          <p:cNvSpPr/>
          <p:nvPr userDrawn="1"/>
        </p:nvSpPr>
        <p:spPr>
          <a:xfrm>
            <a:off x="5431810" y="0"/>
            <a:ext cx="676019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B70C91-087B-45E6-B9A3-3A6504BBD9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514" y="1501255"/>
            <a:ext cx="5063319" cy="4510585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*REQUIRED* Click icon to </a:t>
            </a:r>
            <a:br>
              <a:rPr lang="en-US" dirty="0"/>
            </a:br>
            <a:r>
              <a:rPr lang="en-US" dirty="0"/>
              <a:t>insert photo (this text will not appear </a:t>
            </a:r>
            <a:br>
              <a:rPr lang="en-US" dirty="0"/>
            </a:br>
            <a:r>
              <a:rPr lang="en-US" dirty="0"/>
              <a:t>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211486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BD08B-D887-424D-8D86-06B4E6E06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5859" y="0"/>
            <a:ext cx="8346141" cy="6858000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*REQUIRED*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E0FE51C2-0CD6-46BC-87B6-765E1629E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593538"/>
            <a:ext cx="2172823" cy="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2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bg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Divider</a:t>
            </a:r>
          </a:p>
          <a:p>
            <a:pPr lvl="0"/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21586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52" y="582389"/>
            <a:ext cx="10177669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3853" y="2150286"/>
            <a:ext cx="10177671" cy="37933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2485-EC98-40BC-8A75-FB0358A4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2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7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</p:sldLayoutIdLst>
  <p:hf hdr="0" ftr="0" dt="0"/>
  <p:txStyles>
    <p:titleStyle>
      <a:lvl1pPr algn="l" defTabSz="914296" rtl="0" eaLnBrk="1" latinLnBrk="0" hangingPunct="1">
        <a:lnSpc>
          <a:spcPct val="100000"/>
        </a:lnSpc>
        <a:spcBef>
          <a:spcPct val="0"/>
        </a:spcBef>
        <a:buNone/>
        <a:defRPr sz="3600" b="1" i="0" kern="1200" spc="0" baseline="0">
          <a:solidFill>
            <a:schemeClr val="tx1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29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12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0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4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3">
          <p15:clr>
            <a:srgbClr val="F26B43"/>
          </p15:clr>
        </p15:guide>
        <p15:guide id="29" pos="7039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60290-3512-4FFF-9C3C-761B1C3E3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003300" cy="365125"/>
          </a:xfrm>
        </p:spPr>
        <p:txBody>
          <a:bodyPr/>
          <a:lstStyle/>
          <a:p>
            <a:pPr marL="0" marR="0" lvl="0" indent="0" algn="ctr" defTabSz="914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9892B-6FB2-445D-B6A4-8332FBFF141C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4C467C-EE78-47D7-A83D-DCA68F5B40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6645" y="831850"/>
            <a:ext cx="10169525" cy="2135188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7200" dirty="0">
                <a:solidFill>
                  <a:srgbClr val="FFFFFF"/>
                </a:solidFill>
              </a:rPr>
              <a:t>Town of Winchendon</a:t>
            </a:r>
            <a:endParaRPr lang="en-US" sz="16600" dirty="0">
              <a:solidFill>
                <a:srgbClr val="FFFFFF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739EE6C-CD44-4ECE-B027-1C396444DEF1}"/>
              </a:ext>
            </a:extLst>
          </p:cNvPr>
          <p:cNvSpPr txBox="1">
            <a:spLocks/>
          </p:cNvSpPr>
          <p:nvPr/>
        </p:nvSpPr>
        <p:spPr>
          <a:xfrm>
            <a:off x="1019174" y="3514535"/>
            <a:ext cx="10153653" cy="1610356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marL="0" marR="0" lvl="0" indent="0" algn="l" defTabSz="914296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DCCD5"/>
                </a:solidFill>
                <a:effectLst/>
                <a:uLnTx/>
                <a:uFillTx/>
                <a:latin typeface="Arial"/>
              </a:rPr>
              <a:t>FY 2023 Water and Wastewater Rate Study</a:t>
            </a:r>
          </a:p>
          <a:p>
            <a:pPr marL="0" marR="0" lvl="0" indent="0" algn="l" defTabSz="914296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solidFill>
                  <a:srgbClr val="FFFFFF"/>
                </a:solidFill>
                <a:latin typeface="Arial"/>
              </a:rPr>
              <a:t>March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1600" b="0" dirty="0">
                <a:solidFill>
                  <a:srgbClr val="FFFFFF"/>
                </a:solidFill>
                <a:latin typeface="Arial"/>
              </a:rPr>
              <a:t>14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, 2022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A7C34D0B-6619-4E0C-BB7E-152A35FF2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22" y="5672569"/>
            <a:ext cx="2172823" cy="3529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D15E54-333E-42B6-B521-DC9A835AF368}"/>
              </a:ext>
            </a:extLst>
          </p:cNvPr>
          <p:cNvCxnSpPr>
            <a:cxnSpLocks/>
          </p:cNvCxnSpPr>
          <p:nvPr/>
        </p:nvCxnSpPr>
        <p:spPr>
          <a:xfrm>
            <a:off x="1019174" y="3416291"/>
            <a:ext cx="10153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5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8B1C17-35FB-4462-9727-BB11BE8D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468630"/>
            <a:ext cx="11521440" cy="59207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AEEBD7-1496-40C7-95CB-6E45FB43C3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8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79BE9F-DC68-4CDD-96B8-18C1EC39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468630"/>
            <a:ext cx="11521440" cy="59207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AEEBD7-1496-40C7-95CB-6E45FB43C3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5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7">
            <a:extLst>
              <a:ext uri="{FF2B5EF4-FFF2-40B4-BE49-F238E27FC236}">
                <a16:creationId xmlns:a16="http://schemas.microsoft.com/office/drawing/2014/main" id="{DA65DC47-EC3A-42E5-B755-5572959A05A2}"/>
              </a:ext>
            </a:extLst>
          </p:cNvPr>
          <p:cNvSpPr>
            <a:spLocks noEditPoints="1"/>
          </p:cNvSpPr>
          <p:nvPr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0E58CB-E363-4CEB-87D3-F587E5933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7392D3-D01C-48CE-8ABC-2849FBF828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Alternative Rate </a:t>
            </a:r>
          </a:p>
          <a:p>
            <a:r>
              <a:rPr lang="en-US" sz="5400" dirty="0"/>
              <a:t>Structure Consideration</a:t>
            </a:r>
          </a:p>
        </p:txBody>
      </p:sp>
    </p:spTree>
    <p:extLst>
      <p:ext uri="{BB962C8B-B14F-4D97-AF65-F5344CB8AC3E}">
        <p14:creationId xmlns:p14="http://schemas.microsoft.com/office/powerpoint/2010/main" val="195969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739B-1A53-40BC-86E1-25798BDB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917"/>
            <a:ext cx="12192000" cy="879477"/>
          </a:xfrm>
        </p:spPr>
        <p:txBody>
          <a:bodyPr/>
          <a:lstStyle/>
          <a:p>
            <a:pPr algn="ctr"/>
            <a:r>
              <a:rPr lang="en-US" dirty="0"/>
              <a:t>Alternative Rate Structure Consideration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B47A6-4825-4BA0-AE40-6B6594DEA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1070B-E53E-4F23-90CF-57ED1B7E60C0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D73D8A-1F84-4C2F-8CA8-FCE4B8993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70" y="1589920"/>
            <a:ext cx="10564370" cy="3539429"/>
          </a:xfrm>
        </p:spPr>
        <p:txBody>
          <a:bodyPr>
            <a:normAutofit/>
          </a:bodyPr>
          <a:lstStyle/>
          <a:p>
            <a:r>
              <a:rPr lang="en-US" dirty="0"/>
              <a:t>The water and wastewater funds utilize a uniform volumetric rate, with no fixed component</a:t>
            </a:r>
          </a:p>
          <a:p>
            <a:r>
              <a:rPr lang="en-US" dirty="0"/>
              <a:t>Alternative structure components</a:t>
            </a:r>
          </a:p>
          <a:p>
            <a:pPr lvl="1"/>
            <a:r>
              <a:rPr lang="en-US" dirty="0"/>
              <a:t>Fixed charge by meter size for both water and wastewater</a:t>
            </a:r>
          </a:p>
          <a:p>
            <a:pPr lvl="1"/>
            <a:r>
              <a:rPr lang="en-US" dirty="0"/>
              <a:t>Two tier inclining block volumetric rates for single-family residential customers, while maintaining a uniform volumetric rate for non-single-family residential customers (water rates only)</a:t>
            </a:r>
          </a:p>
          <a:p>
            <a:pPr lvl="1"/>
            <a:r>
              <a:rPr lang="en-US" dirty="0"/>
              <a:t>Maintain uniform volumetric rates for all sewer customers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993">
            <a:extLst>
              <a:ext uri="{FF2B5EF4-FFF2-40B4-BE49-F238E27FC236}">
                <a16:creationId xmlns:a16="http://schemas.microsoft.com/office/drawing/2014/main" id="{E86AD726-1B87-4C1B-A729-47E179555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084771"/>
              </p:ext>
            </p:extLst>
          </p:nvPr>
        </p:nvGraphicFramePr>
        <p:xfrm>
          <a:off x="1393172" y="1082944"/>
          <a:ext cx="9405655" cy="177878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415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8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1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223">
                <a:tc>
                  <a:txBody>
                    <a:bodyPr/>
                    <a:lstStyle/>
                    <a:p>
                      <a:pPr lvl="0" algn="l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Volumetric Rates (per </a:t>
                      </a:r>
                      <a:r>
                        <a:rPr lang="en-US" sz="1500" b="1" i="0" dirty="0" err="1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Ccf</a:t>
                      </a: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)</a:t>
                      </a:r>
                    </a:p>
                  </a:txBody>
                  <a:tcPr marL="18288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u="sng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FY 2023 Proposed </a:t>
                      </a:r>
                    </a:p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Existing Rate Structure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u="sng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FY 2023 Proposed </a:t>
                      </a: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Alternative Rate Structure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SFR Tier 1 (0-18 </a:t>
                      </a:r>
                      <a:r>
                        <a:rPr lang="en-US" sz="1500" b="0" i="0" dirty="0" err="1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Ccf</a:t>
                      </a: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)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$7.09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$4.90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SFR Tier 2 (&gt; 18 </a:t>
                      </a:r>
                      <a:r>
                        <a:rPr lang="en-US" sz="1500" b="0" i="0" dirty="0" err="1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Ccf</a:t>
                      </a: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)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$7.09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$5.39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Multi-Family Residential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$7.09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$6.13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Non-Residential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$7.09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$6.13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2C18D75-CAF8-4A0D-A75B-C45BACF1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244" y="441212"/>
            <a:ext cx="9957277" cy="388521"/>
          </a:xfrm>
        </p:spPr>
        <p:txBody>
          <a:bodyPr anchor="b" anchorCtr="0"/>
          <a:lstStyle/>
          <a:p>
            <a:r>
              <a:rPr lang="en-US" dirty="0"/>
              <a:t>Water Rate Comparison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67C5B4-C7D7-4C32-AEBF-EFF5D6F496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Table 1993">
            <a:extLst>
              <a:ext uri="{FF2B5EF4-FFF2-40B4-BE49-F238E27FC236}">
                <a16:creationId xmlns:a16="http://schemas.microsoft.com/office/drawing/2014/main" id="{D392EB9B-F825-4BDB-BF8E-FDEC08EF0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726623"/>
              </p:ext>
            </p:extLst>
          </p:nvPr>
        </p:nvGraphicFramePr>
        <p:xfrm>
          <a:off x="1393172" y="3144579"/>
          <a:ext cx="9405655" cy="340824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415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8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1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223">
                <a:tc>
                  <a:txBody>
                    <a:bodyPr/>
                    <a:lstStyle/>
                    <a:p>
                      <a:pPr lvl="0" algn="l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Fixed Charge (per quarter)</a:t>
                      </a:r>
                    </a:p>
                  </a:txBody>
                  <a:tcPr marL="18288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u="sng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FY 2023 Proposed </a:t>
                      </a:r>
                    </a:p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Existing Rate Structure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u="sng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FY 2023 Proposed </a:t>
                      </a: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Alternative Rate Structure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5/8”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$20.00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¾”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spc="0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23B40"/>
                          </a:solidFill>
                          <a:effectLst/>
                          <a:uLnTx/>
                          <a:uFillTx/>
                          <a:latin typeface="Arial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B40"/>
                        </a:solidFill>
                        <a:effectLst/>
                        <a:uLnTx/>
                        <a:uFillTx/>
                        <a:latin typeface="Arial"/>
                        <a:ea typeface="Roboto Light" charset="0"/>
                        <a:cs typeface="Roboto Light" charset="0"/>
                        <a:sym typeface="Rajdhani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$25.00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1”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spc="0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23B40"/>
                          </a:solidFill>
                          <a:effectLst/>
                          <a:uLnTx/>
                          <a:uFillTx/>
                          <a:latin typeface="Arial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B40"/>
                        </a:solidFill>
                        <a:effectLst/>
                        <a:uLnTx/>
                        <a:uFillTx/>
                        <a:latin typeface="Arial"/>
                        <a:ea typeface="Roboto Light" charset="0"/>
                        <a:cs typeface="Roboto Light" charset="0"/>
                        <a:sym typeface="Rajdhani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$30.00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1.25”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spc="0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23B40"/>
                          </a:solidFill>
                          <a:effectLst/>
                          <a:uLnTx/>
                          <a:uFillTx/>
                          <a:latin typeface="Arial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B40"/>
                        </a:solidFill>
                        <a:effectLst/>
                        <a:uLnTx/>
                        <a:uFillTx/>
                        <a:latin typeface="Arial"/>
                        <a:ea typeface="Roboto Light" charset="0"/>
                        <a:cs typeface="Roboto Light" charset="0"/>
                        <a:sym typeface="Rajdhani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$30.00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19116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1.5”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spc="0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23B40"/>
                          </a:solidFill>
                          <a:effectLst/>
                          <a:uLnTx/>
                          <a:uFillTx/>
                          <a:latin typeface="Arial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B40"/>
                        </a:solidFill>
                        <a:effectLst/>
                        <a:uLnTx/>
                        <a:uFillTx/>
                        <a:latin typeface="Arial"/>
                        <a:ea typeface="Roboto Light" charset="0"/>
                        <a:cs typeface="Roboto Light" charset="0"/>
                        <a:sym typeface="Rajdhani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$30.00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89839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2”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spc="0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23B40"/>
                          </a:solidFill>
                          <a:effectLst/>
                          <a:uLnTx/>
                          <a:uFillTx/>
                          <a:latin typeface="Arial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B40"/>
                        </a:solidFill>
                        <a:effectLst/>
                        <a:uLnTx/>
                        <a:uFillTx/>
                        <a:latin typeface="Arial"/>
                        <a:ea typeface="Roboto Light" charset="0"/>
                        <a:cs typeface="Roboto Light" charset="0"/>
                        <a:sym typeface="Rajdhani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$40.00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583926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3”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spc="0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23B40"/>
                          </a:solidFill>
                          <a:effectLst/>
                          <a:uLnTx/>
                          <a:uFillTx/>
                          <a:latin typeface="Arial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B40"/>
                        </a:solidFill>
                        <a:effectLst/>
                        <a:uLnTx/>
                        <a:uFillTx/>
                        <a:latin typeface="Arial"/>
                        <a:ea typeface="Roboto Light" charset="0"/>
                        <a:cs typeface="Roboto Light" charset="0"/>
                        <a:sym typeface="Rajdhani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$70.00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050516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4”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spc="0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23B40"/>
                          </a:solidFill>
                          <a:effectLst/>
                          <a:uLnTx/>
                          <a:uFillTx/>
                          <a:latin typeface="Arial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B40"/>
                        </a:solidFill>
                        <a:effectLst/>
                        <a:uLnTx/>
                        <a:uFillTx/>
                        <a:latin typeface="Arial"/>
                        <a:ea typeface="Roboto Light" charset="0"/>
                        <a:cs typeface="Roboto Light" charset="0"/>
                        <a:sym typeface="Rajdhani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$115.00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156605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6”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spc="0"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B40"/>
                          </a:solidFill>
                          <a:effectLst/>
                          <a:uLnTx/>
                          <a:uFillTx/>
                          <a:latin typeface="Arial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$135.00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0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885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993">
            <a:extLst>
              <a:ext uri="{FF2B5EF4-FFF2-40B4-BE49-F238E27FC236}">
                <a16:creationId xmlns:a16="http://schemas.microsoft.com/office/drawing/2014/main" id="{E86AD726-1B87-4C1B-A729-47E179555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021544"/>
              </p:ext>
            </p:extLst>
          </p:nvPr>
        </p:nvGraphicFramePr>
        <p:xfrm>
          <a:off x="1393172" y="1082944"/>
          <a:ext cx="9405655" cy="177878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415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8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1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223">
                <a:tc>
                  <a:txBody>
                    <a:bodyPr/>
                    <a:lstStyle/>
                    <a:p>
                      <a:pPr lvl="0" algn="l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Volumetric Rates (per </a:t>
                      </a:r>
                      <a:r>
                        <a:rPr lang="en-US" sz="1500" b="1" i="0" dirty="0" err="1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Ccf</a:t>
                      </a: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)</a:t>
                      </a:r>
                    </a:p>
                  </a:txBody>
                  <a:tcPr marL="18288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u="sng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FY 2023 Proposed </a:t>
                      </a:r>
                    </a:p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Existing Rate Structure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u="sng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FY 2023 Proposed </a:t>
                      </a: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Alternative Rate Structure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SFR Tier 1 (0-18 </a:t>
                      </a:r>
                      <a:r>
                        <a:rPr lang="en-US" sz="1500" b="0" i="0" dirty="0" err="1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Ccf</a:t>
                      </a: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)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$11.54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$9.81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SFR Tier 2 (&gt; 18 </a:t>
                      </a:r>
                      <a:r>
                        <a:rPr lang="en-US" sz="1500" b="0" i="0" dirty="0" err="1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Ccf</a:t>
                      </a: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)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$11.54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$9.81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Multi-Family Residential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$11.54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$9.81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Non-Residential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$11.54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$9.81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2C18D75-CAF8-4A0D-A75B-C45BACF1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244" y="441212"/>
            <a:ext cx="9957277" cy="388521"/>
          </a:xfrm>
        </p:spPr>
        <p:txBody>
          <a:bodyPr anchor="b" anchorCtr="0"/>
          <a:lstStyle/>
          <a:p>
            <a:r>
              <a:rPr lang="en-US" dirty="0"/>
              <a:t>Wastewater Rate Comparison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67C5B4-C7D7-4C32-AEBF-EFF5D6F496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Table 1993">
            <a:extLst>
              <a:ext uri="{FF2B5EF4-FFF2-40B4-BE49-F238E27FC236}">
                <a16:creationId xmlns:a16="http://schemas.microsoft.com/office/drawing/2014/main" id="{D392EB9B-F825-4BDB-BF8E-FDEC08EF0E03}"/>
              </a:ext>
            </a:extLst>
          </p:cNvPr>
          <p:cNvGraphicFramePr/>
          <p:nvPr/>
        </p:nvGraphicFramePr>
        <p:xfrm>
          <a:off x="1393172" y="3144579"/>
          <a:ext cx="9405655" cy="340824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415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8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1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223">
                <a:tc>
                  <a:txBody>
                    <a:bodyPr/>
                    <a:lstStyle/>
                    <a:p>
                      <a:pPr lvl="0" algn="l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Fixed Charge (per quarter)</a:t>
                      </a:r>
                    </a:p>
                  </a:txBody>
                  <a:tcPr marL="18288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u="sng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FY 2023 Proposed </a:t>
                      </a:r>
                    </a:p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Existing Rate Structure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u="sng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FY 2023 Proposed </a:t>
                      </a: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Alternative Rate Structure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5/8”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$20.00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¾”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spc="0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23B40"/>
                          </a:solidFill>
                          <a:effectLst/>
                          <a:uLnTx/>
                          <a:uFillTx/>
                          <a:latin typeface="Arial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B40"/>
                        </a:solidFill>
                        <a:effectLst/>
                        <a:uLnTx/>
                        <a:uFillTx/>
                        <a:latin typeface="Arial"/>
                        <a:ea typeface="Roboto Light" charset="0"/>
                        <a:cs typeface="Roboto Light" charset="0"/>
                        <a:sym typeface="Rajdhani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$25.00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1”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spc="0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23B40"/>
                          </a:solidFill>
                          <a:effectLst/>
                          <a:uLnTx/>
                          <a:uFillTx/>
                          <a:latin typeface="Arial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B40"/>
                        </a:solidFill>
                        <a:effectLst/>
                        <a:uLnTx/>
                        <a:uFillTx/>
                        <a:latin typeface="Arial"/>
                        <a:ea typeface="Roboto Light" charset="0"/>
                        <a:cs typeface="Roboto Light" charset="0"/>
                        <a:sym typeface="Rajdhani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$30.00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1.25”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spc="0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23B40"/>
                          </a:solidFill>
                          <a:effectLst/>
                          <a:uLnTx/>
                          <a:uFillTx/>
                          <a:latin typeface="Arial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B40"/>
                        </a:solidFill>
                        <a:effectLst/>
                        <a:uLnTx/>
                        <a:uFillTx/>
                        <a:latin typeface="Arial"/>
                        <a:ea typeface="Roboto Light" charset="0"/>
                        <a:cs typeface="Roboto Light" charset="0"/>
                        <a:sym typeface="Rajdhani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$30.00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19116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1.5”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spc="0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23B40"/>
                          </a:solidFill>
                          <a:effectLst/>
                          <a:uLnTx/>
                          <a:uFillTx/>
                          <a:latin typeface="Arial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B40"/>
                        </a:solidFill>
                        <a:effectLst/>
                        <a:uLnTx/>
                        <a:uFillTx/>
                        <a:latin typeface="Arial"/>
                        <a:ea typeface="Roboto Light" charset="0"/>
                        <a:cs typeface="Roboto Light" charset="0"/>
                        <a:sym typeface="Rajdhani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$30.00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89839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2”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spc="0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23B40"/>
                          </a:solidFill>
                          <a:effectLst/>
                          <a:uLnTx/>
                          <a:uFillTx/>
                          <a:latin typeface="Arial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B40"/>
                        </a:solidFill>
                        <a:effectLst/>
                        <a:uLnTx/>
                        <a:uFillTx/>
                        <a:latin typeface="Arial"/>
                        <a:ea typeface="Roboto Light" charset="0"/>
                        <a:cs typeface="Roboto Light" charset="0"/>
                        <a:sym typeface="Rajdhani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$40.00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583926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3”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spc="0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23B40"/>
                          </a:solidFill>
                          <a:effectLst/>
                          <a:uLnTx/>
                          <a:uFillTx/>
                          <a:latin typeface="Arial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B40"/>
                        </a:solidFill>
                        <a:effectLst/>
                        <a:uLnTx/>
                        <a:uFillTx/>
                        <a:latin typeface="Arial"/>
                        <a:ea typeface="Roboto Light" charset="0"/>
                        <a:cs typeface="Roboto Light" charset="0"/>
                        <a:sym typeface="Rajdhani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$70.00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050516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4”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spc="0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23B40"/>
                          </a:solidFill>
                          <a:effectLst/>
                          <a:uLnTx/>
                          <a:uFillTx/>
                          <a:latin typeface="Arial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B40"/>
                        </a:solidFill>
                        <a:effectLst/>
                        <a:uLnTx/>
                        <a:uFillTx/>
                        <a:latin typeface="Arial"/>
                        <a:ea typeface="Roboto Light" charset="0"/>
                        <a:cs typeface="Roboto Light" charset="0"/>
                        <a:sym typeface="Rajdhani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$115.00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156605"/>
                  </a:ext>
                </a:extLst>
              </a:tr>
              <a:tr h="325891">
                <a:tc>
                  <a:txBody>
                    <a:bodyPr/>
                    <a:lstStyle/>
                    <a:p>
                      <a:pPr lvl="0" algn="l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6”</a:t>
                      </a:r>
                    </a:p>
                  </a:txBody>
                  <a:tcPr marL="182880" marR="0" marT="0" marB="0" anchor="ctr" horzOverflow="overflow">
                    <a:lnL w="3175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spc="0"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B40"/>
                          </a:solidFill>
                          <a:effectLst/>
                          <a:uLnTx/>
                          <a:uFillTx/>
                          <a:latin typeface="Arial"/>
                          <a:ea typeface="Roboto Light" charset="0"/>
                          <a:cs typeface="Roboto Light" charset="0"/>
                          <a:sym typeface="Rajdhani"/>
                        </a:rPr>
                        <a:t>$-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spc="0"/>
                      </a:pPr>
                      <a:r>
                        <a:rPr lang="en-US" sz="1500" b="0" i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  <a:cs typeface="Roboto Light" charset="0"/>
                          <a:sym typeface="Rajdhani"/>
                        </a:rPr>
                        <a:t>$135.00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0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700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7">
            <a:extLst>
              <a:ext uri="{FF2B5EF4-FFF2-40B4-BE49-F238E27FC236}">
                <a16:creationId xmlns:a16="http://schemas.microsoft.com/office/drawing/2014/main" id="{DA65DC47-EC3A-42E5-B755-5572959A05A2}"/>
              </a:ext>
            </a:extLst>
          </p:cNvPr>
          <p:cNvSpPr>
            <a:spLocks noEditPoints="1"/>
          </p:cNvSpPr>
          <p:nvPr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0E58CB-E363-4CEB-87D3-F587E5933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7392D3-D01C-48CE-8ABC-2849FBF828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Customer Impacts</a:t>
            </a:r>
          </a:p>
        </p:txBody>
      </p:sp>
    </p:spTree>
    <p:extLst>
      <p:ext uri="{BB962C8B-B14F-4D97-AF65-F5344CB8AC3E}">
        <p14:creationId xmlns:p14="http://schemas.microsoft.com/office/powerpoint/2010/main" val="212366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376331-D45E-2233-27AD-13A0C404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3" y="173414"/>
            <a:ext cx="3776109" cy="1229464"/>
          </a:xfrm>
        </p:spPr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E3D3C89-6A57-B136-7F66-E3BE1E649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5916" y="1610504"/>
            <a:ext cx="3776109" cy="43021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Maintaining the existing rate structures, a single-family residential customer using 15 </a:t>
            </a:r>
            <a:r>
              <a:rPr lang="en-US" dirty="0" err="1"/>
              <a:t>Ccf</a:t>
            </a:r>
            <a:r>
              <a:rPr lang="en-US" dirty="0"/>
              <a:t> per quarter will experience a 13% increase in their combined bill. If rates are restructured, that increase would only be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Conversely, a non-residential customer using 80 </a:t>
            </a:r>
            <a:r>
              <a:rPr lang="en-US" dirty="0" err="1"/>
              <a:t>Ccf</a:t>
            </a:r>
            <a:r>
              <a:rPr lang="en-US" dirty="0"/>
              <a:t> per quarter will experience 13% and 17% increases, under existing and restructured rates, respectively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multi-family residential customer using 30 </a:t>
            </a:r>
            <a:r>
              <a:rPr lang="en-US" dirty="0" err="1"/>
              <a:t>Ccf</a:t>
            </a:r>
            <a:r>
              <a:rPr lang="en-US" dirty="0"/>
              <a:t> per quarter will experience an approximately 13% increase regardless of rate structure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BF8867-D241-4B60-A616-320A07DF4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6356352"/>
            <a:ext cx="10038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A1070B-E53E-4F23-90CF-57ED1B7E60C0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002786D-2D8D-4188-9792-CBEA2B9FE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039350"/>
              </p:ext>
            </p:extLst>
          </p:nvPr>
        </p:nvGraphicFramePr>
        <p:xfrm>
          <a:off x="5183188" y="600984"/>
          <a:ext cx="6012896" cy="531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9928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739B-1A53-40BC-86E1-25798BDB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3"/>
            <a:ext cx="12192000" cy="1249845"/>
          </a:xfrm>
        </p:spPr>
        <p:txBody>
          <a:bodyPr/>
          <a:lstStyle/>
          <a:p>
            <a:pPr algn="ctr"/>
            <a:r>
              <a:rPr lang="en-US" dirty="0"/>
              <a:t>Wastewater Treatment Plant Operations – </a:t>
            </a:r>
            <a:br>
              <a:rPr lang="en-US" dirty="0"/>
            </a:br>
            <a:r>
              <a:rPr lang="en-US" dirty="0"/>
              <a:t>Cost/Benefit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BD97-016B-4B75-85FA-7ABCC6B9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37" y="1877786"/>
            <a:ext cx="10564370" cy="3539429"/>
          </a:xfrm>
        </p:spPr>
        <p:txBody>
          <a:bodyPr>
            <a:normAutofit/>
          </a:bodyPr>
          <a:lstStyle/>
          <a:p>
            <a:r>
              <a:rPr lang="en-US" dirty="0"/>
              <a:t>There is little cost difference between contract and in-house operations</a:t>
            </a:r>
          </a:p>
          <a:p>
            <a:r>
              <a:rPr lang="en-US" dirty="0"/>
              <a:t>Contracting operations mitigates the Town’s risk exposure and limits potential unexpected costs</a:t>
            </a:r>
          </a:p>
          <a:p>
            <a:r>
              <a:rPr lang="en-US" dirty="0"/>
              <a:t>The hiring market for operations staff within the industry is dismal</a:t>
            </a:r>
          </a:p>
          <a:p>
            <a:pPr lvl="1"/>
            <a:r>
              <a:rPr lang="en-US" dirty="0"/>
              <a:t>Quality candidates are few and far between and are demanding significantly higher salaries than prior market norms</a:t>
            </a:r>
          </a:p>
          <a:p>
            <a:r>
              <a:rPr lang="en-US" dirty="0"/>
              <a:t>At this time, it is recommended to continue contract operations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B47A6-4825-4BA0-AE40-6B6594DEA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1070B-E53E-4F23-90CF-57ED1B7E60C0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623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739B-1A53-40BC-86E1-25798BDB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345" y="250823"/>
            <a:ext cx="12192000" cy="1249845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BD97-016B-4B75-85FA-7ABCC6B9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70" y="1589920"/>
            <a:ext cx="10564370" cy="4929413"/>
          </a:xfrm>
        </p:spPr>
        <p:txBody>
          <a:bodyPr>
            <a:normAutofit/>
          </a:bodyPr>
          <a:lstStyle/>
          <a:p>
            <a:r>
              <a:rPr lang="en-US" dirty="0"/>
              <a:t>Water user charge revenues need to increase by 18% for FY 2023</a:t>
            </a:r>
          </a:p>
          <a:p>
            <a:r>
              <a:rPr lang="en-US" dirty="0"/>
              <a:t>Wastewater user charge revenues need to increase by 10% for FY 2023</a:t>
            </a:r>
          </a:p>
          <a:p>
            <a:r>
              <a:rPr lang="en-US" dirty="0"/>
              <a:t>Rate structural changes will:</a:t>
            </a:r>
          </a:p>
          <a:p>
            <a:pPr lvl="1"/>
            <a:r>
              <a:rPr lang="en-US" dirty="0"/>
              <a:t>Reduce impacts on typical single-family-residential (SFR) customers</a:t>
            </a:r>
          </a:p>
          <a:p>
            <a:pPr lvl="1"/>
            <a:r>
              <a:rPr lang="en-US" dirty="0"/>
              <a:t>Create a larger impact for some non-residential customers</a:t>
            </a:r>
          </a:p>
          <a:p>
            <a:pPr lvl="1"/>
            <a:r>
              <a:rPr lang="en-US" dirty="0"/>
              <a:t>Enhance both funds’ revenue stability through fixed charges</a:t>
            </a:r>
          </a:p>
          <a:p>
            <a:pPr lvl="1"/>
            <a:r>
              <a:rPr lang="en-US" dirty="0"/>
              <a:t>Incentivize the efficient use of the Town’s resources from SFR customers</a:t>
            </a:r>
          </a:p>
          <a:p>
            <a:pPr lvl="1"/>
            <a:r>
              <a:rPr lang="en-US" dirty="0"/>
              <a:t>Require modifications to billing operations</a:t>
            </a:r>
          </a:p>
          <a:p>
            <a:r>
              <a:rPr lang="en-US" dirty="0"/>
              <a:t>Maintaining wastewater treatment contract operations is recommended at this time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B47A6-4825-4BA0-AE40-6B6594DEA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1070B-E53E-4F23-90CF-57ED1B7E60C0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50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61B457-D25F-42F9-992F-17FEFD78C5F2}"/>
              </a:ext>
            </a:extLst>
          </p:cNvPr>
          <p:cNvSpPr/>
          <p:nvPr/>
        </p:nvSpPr>
        <p:spPr>
          <a:xfrm>
            <a:off x="6644082" y="2957540"/>
            <a:ext cx="5324012" cy="3345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marR="0" lvl="0" indent="-342891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srgbClr val="023B40"/>
                </a:solidFill>
                <a:latin typeface="Arial"/>
              </a:rPr>
              <a:t>Introduction to Raftelis</a:t>
            </a:r>
          </a:p>
          <a:p>
            <a:pPr marL="342891" marR="0" lvl="0" indent="-342891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srgbClr val="023B40"/>
                </a:solidFill>
                <a:latin typeface="Arial"/>
              </a:rPr>
              <a:t>Rate study overview</a:t>
            </a:r>
          </a:p>
          <a:p>
            <a:pPr marL="342891" marR="0" lvl="0" indent="-342891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srgbClr val="023B40"/>
                </a:solidFill>
                <a:latin typeface="Arial"/>
              </a:rPr>
              <a:t>Financial plans and required rate increases</a:t>
            </a:r>
          </a:p>
          <a:p>
            <a:pPr marL="342891" marR="0" lvl="0" indent="-342891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srgbClr val="023B40"/>
                </a:solidFill>
                <a:latin typeface="Arial"/>
              </a:rPr>
              <a:t>Alternative rate structure considerations</a:t>
            </a:r>
          </a:p>
          <a:p>
            <a:pPr marL="342891" marR="0" lvl="0" indent="-342891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srgbClr val="023B40"/>
                </a:solidFill>
                <a:latin typeface="Arial"/>
              </a:rPr>
              <a:t>Customer impacts</a:t>
            </a:r>
          </a:p>
          <a:p>
            <a:pPr marL="342891" marR="0" lvl="0" indent="-342891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srgbClr val="023B40"/>
                </a:solidFill>
                <a:latin typeface="Arial"/>
              </a:rPr>
              <a:t>WWTP Operations: cost/benefit</a:t>
            </a:r>
          </a:p>
          <a:p>
            <a:pPr marR="0" lvl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0FCC8-3276-4098-8D80-65A4E59FCE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DA467-C669-443F-92E0-801A1001E75B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29">
            <a:extLst>
              <a:ext uri="{FF2B5EF4-FFF2-40B4-BE49-F238E27FC236}">
                <a16:creationId xmlns:a16="http://schemas.microsoft.com/office/drawing/2014/main" id="{5D143B9D-61DA-4B27-8B6E-245BA5B1D623}"/>
              </a:ext>
            </a:extLst>
          </p:cNvPr>
          <p:cNvSpPr txBox="1">
            <a:spLocks/>
          </p:cNvSpPr>
          <p:nvPr/>
        </p:nvSpPr>
        <p:spPr>
          <a:xfrm>
            <a:off x="7107389" y="1486841"/>
            <a:ext cx="4860704" cy="1239817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51" baseline="0">
                <a:solidFill>
                  <a:schemeClr val="tx1"/>
                </a:solidFill>
                <a:latin typeface="+mj-lt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151" normalizeH="0" baseline="0" noProof="0" dirty="0">
                <a:ln>
                  <a:noFill/>
                </a:ln>
                <a:solidFill>
                  <a:srgbClr val="3DCCD5"/>
                </a:solidFill>
                <a:effectLst/>
                <a:uLnTx/>
                <a:uFillTx/>
                <a:latin typeface="Georgia"/>
              </a:rPr>
              <a:t>Agenda</a:t>
            </a:r>
          </a:p>
        </p:txBody>
      </p:sp>
      <p:pic>
        <p:nvPicPr>
          <p:cNvPr id="8" name="Picture Placeholder 7" descr="A picture containing outdoor, tap&#10;&#10;Description automatically generated">
            <a:extLst>
              <a:ext uri="{FF2B5EF4-FFF2-40B4-BE49-F238E27FC236}">
                <a16:creationId xmlns:a16="http://schemas.microsoft.com/office/drawing/2014/main" id="{7A848204-BCF7-458D-A7EE-B054BC2ADA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1" r="25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107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929AFD19-11F8-4768-9AB2-67DDACC0EF81}"/>
              </a:ext>
            </a:extLst>
          </p:cNvPr>
          <p:cNvSpPr txBox="1">
            <a:spLocks/>
          </p:cNvSpPr>
          <p:nvPr/>
        </p:nvSpPr>
        <p:spPr>
          <a:xfrm>
            <a:off x="1019177" y="5086238"/>
            <a:ext cx="4900985" cy="28259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spc="6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Roboto Light" charset="0"/>
              <a:cs typeface="Roboto Light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F07A4-BE3E-4DA2-A090-9A3F7D87E683}"/>
              </a:ext>
            </a:extLst>
          </p:cNvPr>
          <p:cNvGrpSpPr/>
          <p:nvPr/>
        </p:nvGrpSpPr>
        <p:grpSpPr>
          <a:xfrm>
            <a:off x="2604083" y="1288037"/>
            <a:ext cx="6983835" cy="4518916"/>
            <a:chOff x="2623418" y="1139505"/>
            <a:chExt cx="6983835" cy="451891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AF25AB-FAD1-4926-95A9-6D21AA56E781}"/>
                </a:ext>
              </a:extLst>
            </p:cNvPr>
            <p:cNvSpPr txBox="1"/>
            <p:nvPr/>
          </p:nvSpPr>
          <p:spPr>
            <a:xfrm>
              <a:off x="2623418" y="3196209"/>
              <a:ext cx="6983835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DCC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Raftelis is a Registered Municipal Advisor within the meaning as defined in Section 15B (e) of the Securities Exchange Act of 1934 and the rules and regulations promulgated thereunder (Municipal Advisor Rule). 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DCC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However, except in circumstances where Raftelis expressly agrees otherwise in writing, Raftelis is not acting as a Municipal Advisor, and the opinions or views contained herein are not intended to be, and do not constitute “advice” within the meaning of the Municipal Advisor Rule.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80AC11-FED6-439E-8BFF-6ADA5D0AE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707" y="1139505"/>
              <a:ext cx="4145257" cy="1627635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B09E2A-6E69-421B-98DA-45FCE9F27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9892B-6FB2-445D-B6A4-8332FBFF141C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085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E390EF7-A7DC-41F6-B7DB-1A21769E7DCB}"/>
              </a:ext>
            </a:extLst>
          </p:cNvPr>
          <p:cNvSpPr txBox="1">
            <a:spLocks/>
          </p:cNvSpPr>
          <p:nvPr/>
        </p:nvSpPr>
        <p:spPr>
          <a:xfrm>
            <a:off x="1019175" y="5086239"/>
            <a:ext cx="5348675" cy="840204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spc="6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DCCD5"/>
                </a:solidFill>
                <a:effectLst/>
                <a:uLnTx/>
                <a:uFillTx/>
                <a:latin typeface="Arial"/>
                <a:ea typeface="Roboto Light" charset="0"/>
                <a:cs typeface="Roboto Light" charset="0"/>
              </a:rPr>
              <a:t>Contact: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Light" charset="0"/>
                <a:cs typeface="Roboto Light" charset="0"/>
              </a:rPr>
              <a:t>Dave Fox</a:t>
            </a:r>
          </a:p>
          <a:p>
            <a:pPr marL="0" marR="0" lvl="0" indent="0" algn="l" defTabSz="91430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Light" charset="0"/>
                <a:cs typeface="Roboto Light" charset="0"/>
              </a:rPr>
              <a:t>774 243 0619 / dfox@raftelis.com</a:t>
            </a: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DC650235-A556-49D4-86CF-7487823BF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295459"/>
            <a:ext cx="2638699" cy="4285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74078-62EB-4943-B7C5-F8A9796CED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9892B-6FB2-445D-B6A4-8332FBFF141C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D4559CD-F418-4F9B-80B4-E02D201EABA0}"/>
              </a:ext>
            </a:extLst>
          </p:cNvPr>
          <p:cNvSpPr txBox="1">
            <a:spLocks/>
          </p:cNvSpPr>
          <p:nvPr/>
        </p:nvSpPr>
        <p:spPr>
          <a:xfrm>
            <a:off x="1003852" y="3278786"/>
            <a:ext cx="10153651" cy="1249845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spc="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Georgia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6256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CE9B8D-8801-4C69-BA5D-1EE4B520345E}"/>
              </a:ext>
            </a:extLst>
          </p:cNvPr>
          <p:cNvSpPr/>
          <p:nvPr/>
        </p:nvSpPr>
        <p:spPr>
          <a:xfrm>
            <a:off x="6011841" y="0"/>
            <a:ext cx="61801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809977-ADDF-4352-9C62-6EA3B944A676}"/>
              </a:ext>
            </a:extLst>
          </p:cNvPr>
          <p:cNvSpPr txBox="1">
            <a:spLocks/>
          </p:cNvSpPr>
          <p:nvPr/>
        </p:nvSpPr>
        <p:spPr>
          <a:xfrm>
            <a:off x="925774" y="841275"/>
            <a:ext cx="3918076" cy="13582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23B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>
                <a:solidFill>
                  <a:schemeClr val="accent1"/>
                </a:solidFill>
              </a:rPr>
              <a:t>Who is</a:t>
            </a:r>
          </a:p>
          <a:p>
            <a:r>
              <a:rPr lang="en-US" sz="4400" err="1">
                <a:solidFill>
                  <a:schemeClr val="accent1"/>
                </a:solidFill>
              </a:rPr>
              <a:t>Raftelis</a:t>
            </a:r>
            <a:r>
              <a:rPr lang="en-US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C75B3-6BF7-4624-A341-180BD71F379A}"/>
              </a:ext>
            </a:extLst>
          </p:cNvPr>
          <p:cNvSpPr txBox="1"/>
          <p:nvPr/>
        </p:nvSpPr>
        <p:spPr>
          <a:xfrm>
            <a:off x="1008446" y="2605814"/>
            <a:ext cx="4225471" cy="155003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400" b="1">
                <a:solidFill>
                  <a:schemeClr val="tx2"/>
                </a:solidFill>
              </a:rPr>
              <a:t>The largest </a:t>
            </a:r>
            <a:br>
              <a:rPr lang="en-US" sz="1100" b="1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utility financial and management consulting practice in the nation.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C66F8F5-4FF6-418F-B802-430D407A6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853" y="4562155"/>
            <a:ext cx="1003852" cy="100385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F80BFA-4916-420D-8F53-101DBBC1B9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F4F2FB-0FAD-4D7D-99DD-9F095D05C4F1}"/>
              </a:ext>
            </a:extLst>
          </p:cNvPr>
          <p:cNvGrpSpPr/>
          <p:nvPr/>
        </p:nvGrpSpPr>
        <p:grpSpPr>
          <a:xfrm>
            <a:off x="6459164" y="806314"/>
            <a:ext cx="5559387" cy="5227874"/>
            <a:chOff x="6459163" y="806313"/>
            <a:chExt cx="5559387" cy="52278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AF7874-5AC8-417C-87BD-44B7FDF468B9}"/>
                </a:ext>
              </a:extLst>
            </p:cNvPr>
            <p:cNvSpPr txBox="1"/>
            <p:nvPr/>
          </p:nvSpPr>
          <p:spPr>
            <a:xfrm>
              <a:off x="6674612" y="806313"/>
              <a:ext cx="4591615" cy="318924"/>
            </a:xfrm>
            <a:prstGeom prst="rect">
              <a:avLst/>
            </a:prstGeom>
            <a:noFill/>
          </p:spPr>
          <p:txBody>
            <a:bodyPr wrap="square" lIns="0" tIns="36000" rIns="216000" bIns="36000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en-US" sz="1600" b="1">
                  <a:solidFill>
                    <a:schemeClr val="accent1"/>
                  </a:solidFill>
                  <a:latin typeface="+mj-lt"/>
                  <a:ea typeface="Open Sans Light" charset="0"/>
                  <a:cs typeface="Open Sans Light" charset="0"/>
                </a:rPr>
                <a:t>Our staff includes</a:t>
              </a:r>
              <a:endParaRPr lang="en-US" sz="4800">
                <a:solidFill>
                  <a:srgbClr val="FEFFFF"/>
                </a:solidFill>
                <a:latin typeface="Arial Black" panose="020B0A04020102020204" pitchFamily="34" charset="0"/>
                <a:ea typeface="Open Sans Light" charset="0"/>
                <a:cs typeface="Open Sans Light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325ED0-581F-482D-BD04-5684B3D40501}"/>
                </a:ext>
              </a:extLst>
            </p:cNvPr>
            <p:cNvSpPr/>
            <p:nvPr/>
          </p:nvSpPr>
          <p:spPr>
            <a:xfrm>
              <a:off x="9101919" y="2646285"/>
              <a:ext cx="291663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en-US" sz="1600" b="1">
                  <a:solidFill>
                    <a:srgbClr val="FFFFFF"/>
                  </a:solidFill>
                </a:rPr>
                <a:t>AWWA and WEF utility finance and management committees and subcommittees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961DD8-6D2F-43BD-8916-5BDC4E45B07B}"/>
                </a:ext>
              </a:extLst>
            </p:cNvPr>
            <p:cNvSpPr/>
            <p:nvPr/>
          </p:nvSpPr>
          <p:spPr>
            <a:xfrm>
              <a:off x="6534427" y="3319296"/>
              <a:ext cx="7410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chairs</a:t>
              </a: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EECF8B-0F91-43B6-B755-AAAA923AB9BE}"/>
                </a:ext>
              </a:extLst>
            </p:cNvPr>
            <p:cNvSpPr/>
            <p:nvPr/>
          </p:nvSpPr>
          <p:spPr>
            <a:xfrm>
              <a:off x="8410954" y="1250916"/>
              <a:ext cx="308849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en-US" sz="1600" b="1">
                  <a:solidFill>
                    <a:srgbClr val="FFFFFF"/>
                  </a:solidFill>
                </a:rPr>
                <a:t>consultants focused on</a:t>
              </a:r>
              <a:r>
                <a:rPr lang="en-US" sz="1600">
                  <a:solidFill>
                    <a:srgbClr val="FFFFFF"/>
                  </a:solidFill>
                </a:rPr>
                <a:t> finance/management/ communication/technology </a:t>
              </a:r>
              <a:br>
                <a:rPr lang="en-US" sz="1600">
                  <a:solidFill>
                    <a:srgbClr val="FFFFFF"/>
                  </a:solidFill>
                </a:rPr>
              </a:br>
              <a:r>
                <a:rPr lang="en-US" sz="1600">
                  <a:solidFill>
                    <a:srgbClr val="FFFFFF"/>
                  </a:solidFill>
                </a:rPr>
                <a:t>for the public sector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770B5B-AA21-4CF5-9D08-A681F230091B}"/>
                </a:ext>
              </a:extLst>
            </p:cNvPr>
            <p:cNvSpPr/>
            <p:nvPr/>
          </p:nvSpPr>
          <p:spPr>
            <a:xfrm>
              <a:off x="7360718" y="5191585"/>
              <a:ext cx="32554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en-US" sz="1600" b="1">
                  <a:solidFill>
                    <a:srgbClr val="FFFFFF"/>
                  </a:solidFill>
                </a:rPr>
                <a:t>former utility leaders &amp; subject matter experts </a:t>
              </a:r>
              <a:r>
                <a:rPr lang="en-US" sz="1600">
                  <a:solidFill>
                    <a:srgbClr val="FFFFFF"/>
                  </a:solidFill>
                </a:rPr>
                <a:t>in key fields like communications &amp; data analytics</a:t>
              </a: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E05598-A139-4DEE-B00B-4773D1B640CD}"/>
                </a:ext>
              </a:extLst>
            </p:cNvPr>
            <p:cNvSpPr/>
            <p:nvPr/>
          </p:nvSpPr>
          <p:spPr>
            <a:xfrm>
              <a:off x="7291346" y="2763647"/>
              <a:ext cx="4094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3200">
                  <a:solidFill>
                    <a:srgbClr val="FFFFFF"/>
                  </a:solidFill>
                </a:rPr>
                <a:t>&amp;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0E77BE-AC32-4503-9A57-4492187030DE}"/>
                </a:ext>
              </a:extLst>
            </p:cNvPr>
            <p:cNvSpPr/>
            <p:nvPr/>
          </p:nvSpPr>
          <p:spPr>
            <a:xfrm>
              <a:off x="7650882" y="3348421"/>
              <a:ext cx="12735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members of</a:t>
              </a: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BCDD0F-0C03-4A37-B3C9-D05862495E6E}"/>
                </a:ext>
              </a:extLst>
            </p:cNvPr>
            <p:cNvSpPr/>
            <p:nvPr/>
          </p:nvSpPr>
          <p:spPr>
            <a:xfrm>
              <a:off x="7360718" y="4124991"/>
              <a:ext cx="29166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en-US" sz="1600" dirty="0">
                  <a:solidFill>
                    <a:srgbClr val="FFFFFF"/>
                  </a:solidFill>
                </a:rPr>
                <a:t>the</a:t>
              </a:r>
              <a:r>
                <a:rPr lang="en-US" sz="1600" b="1" dirty="0">
                  <a:solidFill>
                    <a:srgbClr val="FFFFFF"/>
                  </a:solidFill>
                </a:rPr>
                <a:t> Immediate Past</a:t>
              </a:r>
              <a:br>
                <a:rPr lang="en-US" sz="1600" b="1" dirty="0">
                  <a:solidFill>
                    <a:srgbClr val="FFFFFF"/>
                  </a:solidFill>
                </a:rPr>
              </a:br>
              <a:r>
                <a:rPr lang="en-US" sz="1600" b="1" dirty="0">
                  <a:solidFill>
                    <a:srgbClr val="FFFFFF"/>
                  </a:solidFill>
                </a:rPr>
                <a:t>President of AWWA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D657DEA-C5C5-4097-B349-AF4E966895F4}"/>
                </a:ext>
              </a:extLst>
            </p:cNvPr>
            <p:cNvSpPr/>
            <p:nvPr/>
          </p:nvSpPr>
          <p:spPr>
            <a:xfrm>
              <a:off x="6459163" y="1143994"/>
              <a:ext cx="1822935" cy="10808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sz="4800" dirty="0">
                  <a:solidFill>
                    <a:schemeClr val="bg2"/>
                  </a:solidFill>
                  <a:latin typeface="Arial Black" panose="020B0A04020102020204" pitchFamily="34" charset="0"/>
                  <a:ea typeface="Open Sans Light" charset="0"/>
                  <a:cs typeface="Open Sans Light" charset="0"/>
                </a:rPr>
                <a:t>130+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1583517-BCFE-456D-A71C-02302F7F0726}"/>
                </a:ext>
              </a:extLst>
            </p:cNvPr>
            <p:cNvSpPr/>
            <p:nvPr/>
          </p:nvSpPr>
          <p:spPr>
            <a:xfrm>
              <a:off x="6582524" y="2424279"/>
              <a:ext cx="2236510" cy="10808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sz="4800">
                  <a:solidFill>
                    <a:schemeClr val="bg2"/>
                  </a:solidFill>
                  <a:latin typeface="Arial Black" panose="020B0A04020102020204" pitchFamily="34" charset="0"/>
                  <a:ea typeface="Open Sans Light" charset="0"/>
                  <a:cs typeface="Open Sans Light" charset="0"/>
                </a:rPr>
                <a:t>5    20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C0ACAC1-4BAB-41EB-957F-E37F67A299A4}"/>
                </a:ext>
              </a:extLst>
            </p:cNvPr>
            <p:cNvSpPr/>
            <p:nvPr/>
          </p:nvSpPr>
          <p:spPr>
            <a:xfrm>
              <a:off x="6521508" y="3776776"/>
              <a:ext cx="731290" cy="10808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sz="4800">
                  <a:solidFill>
                    <a:schemeClr val="bg2"/>
                  </a:solidFill>
                  <a:latin typeface="Arial Black" panose="020B0A04020102020204" pitchFamily="34" charset="0"/>
                  <a:ea typeface="Open Sans Light" charset="0"/>
                  <a:cs typeface="Open Sans Light" charset="0"/>
                </a:rPr>
                <a:t>&amp;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86448C-FB61-4FC2-B4AA-980B5F26433A}"/>
                </a:ext>
              </a:extLst>
            </p:cNvPr>
            <p:cNvSpPr/>
            <p:nvPr/>
          </p:nvSpPr>
          <p:spPr>
            <a:xfrm>
              <a:off x="6579146" y="4953379"/>
              <a:ext cx="591829" cy="10808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sz="4800">
                  <a:solidFill>
                    <a:schemeClr val="bg2"/>
                  </a:solidFill>
                  <a:latin typeface="Arial Black" panose="020B0A04020102020204" pitchFamily="34" charset="0"/>
                  <a:ea typeface="Open Sans Light" charset="0"/>
                  <a:cs typeface="Open Sans Light" charset="0"/>
                </a:rPr>
                <a:t>+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39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7">
            <a:extLst>
              <a:ext uri="{FF2B5EF4-FFF2-40B4-BE49-F238E27FC236}">
                <a16:creationId xmlns:a16="http://schemas.microsoft.com/office/drawing/2014/main" id="{DA65DC47-EC3A-42E5-B755-5572959A05A2}"/>
              </a:ext>
            </a:extLst>
          </p:cNvPr>
          <p:cNvSpPr>
            <a:spLocks noEditPoints="1"/>
          </p:cNvSpPr>
          <p:nvPr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0E58CB-E363-4CEB-87D3-F587E5933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7392D3-D01C-48CE-8ABC-2849FBF828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Rate Study </a:t>
            </a:r>
          </a:p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96127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g object 16">
            <a:extLst>
              <a:ext uri="{FF2B5EF4-FFF2-40B4-BE49-F238E27FC236}">
                <a16:creationId xmlns:a16="http://schemas.microsoft.com/office/drawing/2014/main" id="{8D0FE97B-2052-4B2B-B392-0A222901035E}"/>
              </a:ext>
            </a:extLst>
          </p:cNvPr>
          <p:cNvSpPr/>
          <p:nvPr/>
        </p:nvSpPr>
        <p:spPr>
          <a:xfrm>
            <a:off x="2575026" y="1917149"/>
            <a:ext cx="3822192" cy="3848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17">
            <a:extLst>
              <a:ext uri="{FF2B5EF4-FFF2-40B4-BE49-F238E27FC236}">
                <a16:creationId xmlns:a16="http://schemas.microsoft.com/office/drawing/2014/main" id="{C6682D86-96D8-4DC7-90AF-54D6925E0F8A}"/>
              </a:ext>
            </a:extLst>
          </p:cNvPr>
          <p:cNvSpPr/>
          <p:nvPr/>
        </p:nvSpPr>
        <p:spPr>
          <a:xfrm>
            <a:off x="1668065" y="1917147"/>
            <a:ext cx="2277110" cy="3848735"/>
          </a:xfrm>
          <a:custGeom>
            <a:avLst/>
            <a:gdLst/>
            <a:ahLst/>
            <a:cxnLst/>
            <a:rect l="l" t="t" r="r" b="b"/>
            <a:pathLst>
              <a:path w="2277110" h="3848735">
                <a:moveTo>
                  <a:pt x="2276792" y="0"/>
                </a:moveTo>
                <a:lnTo>
                  <a:pt x="0" y="2596756"/>
                </a:lnTo>
                <a:lnTo>
                  <a:pt x="906957" y="3848696"/>
                </a:lnTo>
                <a:lnTo>
                  <a:pt x="2276792" y="0"/>
                </a:lnTo>
                <a:close/>
              </a:path>
            </a:pathLst>
          </a:custGeom>
          <a:solidFill>
            <a:srgbClr val="3EC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D785-822E-4A26-BE33-94C8C52A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Study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136006-1688-4DA4-B2D4-CECE5E3079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bg object 18">
            <a:extLst>
              <a:ext uri="{FF2B5EF4-FFF2-40B4-BE49-F238E27FC236}">
                <a16:creationId xmlns:a16="http://schemas.microsoft.com/office/drawing/2014/main" id="{BABACDDA-22E9-4A8D-99F7-959F98DE489A}"/>
              </a:ext>
            </a:extLst>
          </p:cNvPr>
          <p:cNvSpPr/>
          <p:nvPr/>
        </p:nvSpPr>
        <p:spPr>
          <a:xfrm>
            <a:off x="3233991" y="2705798"/>
            <a:ext cx="286385" cy="366395"/>
          </a:xfrm>
          <a:custGeom>
            <a:avLst/>
            <a:gdLst/>
            <a:ahLst/>
            <a:cxnLst/>
            <a:rect l="l" t="t" r="r" b="b"/>
            <a:pathLst>
              <a:path w="286385" h="366394">
                <a:moveTo>
                  <a:pt x="0" y="0"/>
                </a:moveTo>
                <a:lnTo>
                  <a:pt x="285902" y="36596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g object 19">
            <a:extLst>
              <a:ext uri="{FF2B5EF4-FFF2-40B4-BE49-F238E27FC236}">
                <a16:creationId xmlns:a16="http://schemas.microsoft.com/office/drawing/2014/main" id="{8800F741-9B43-4ECC-9080-15EE59CCD31F}"/>
              </a:ext>
            </a:extLst>
          </p:cNvPr>
          <p:cNvSpPr/>
          <p:nvPr/>
        </p:nvSpPr>
        <p:spPr>
          <a:xfrm>
            <a:off x="3516744" y="2956128"/>
            <a:ext cx="1191260" cy="114935"/>
          </a:xfrm>
          <a:custGeom>
            <a:avLst/>
            <a:gdLst/>
            <a:ahLst/>
            <a:cxnLst/>
            <a:rect l="l" t="t" r="r" b="b"/>
            <a:pathLst>
              <a:path w="1191260" h="114935">
                <a:moveTo>
                  <a:pt x="0" y="114693"/>
                </a:moveTo>
                <a:lnTo>
                  <a:pt x="119091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bg object 20">
            <a:extLst>
              <a:ext uri="{FF2B5EF4-FFF2-40B4-BE49-F238E27FC236}">
                <a16:creationId xmlns:a16="http://schemas.microsoft.com/office/drawing/2014/main" id="{4D794AFB-B35E-497B-BD92-69F8B8E973FE}"/>
              </a:ext>
            </a:extLst>
          </p:cNvPr>
          <p:cNvSpPr/>
          <p:nvPr/>
        </p:nvSpPr>
        <p:spPr>
          <a:xfrm>
            <a:off x="2896247" y="3105899"/>
            <a:ext cx="419100" cy="598170"/>
          </a:xfrm>
          <a:custGeom>
            <a:avLst/>
            <a:gdLst/>
            <a:ahLst/>
            <a:cxnLst/>
            <a:rect l="l" t="t" r="r" b="b"/>
            <a:pathLst>
              <a:path w="419100" h="598170">
                <a:moveTo>
                  <a:pt x="0" y="0"/>
                </a:moveTo>
                <a:lnTo>
                  <a:pt x="418706" y="5979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g object 21">
            <a:extLst>
              <a:ext uri="{FF2B5EF4-FFF2-40B4-BE49-F238E27FC236}">
                <a16:creationId xmlns:a16="http://schemas.microsoft.com/office/drawing/2014/main" id="{D840E419-16CA-40ED-BA7D-B285E0F0DCB7}"/>
              </a:ext>
            </a:extLst>
          </p:cNvPr>
          <p:cNvSpPr/>
          <p:nvPr/>
        </p:nvSpPr>
        <p:spPr>
          <a:xfrm>
            <a:off x="3312312" y="3490963"/>
            <a:ext cx="1824355" cy="208279"/>
          </a:xfrm>
          <a:custGeom>
            <a:avLst/>
            <a:gdLst/>
            <a:ahLst/>
            <a:cxnLst/>
            <a:rect l="l" t="t" r="r" b="b"/>
            <a:pathLst>
              <a:path w="1824354" h="208279">
                <a:moveTo>
                  <a:pt x="0" y="207759"/>
                </a:moveTo>
                <a:lnTo>
                  <a:pt x="1823821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g object 22">
            <a:extLst>
              <a:ext uri="{FF2B5EF4-FFF2-40B4-BE49-F238E27FC236}">
                <a16:creationId xmlns:a16="http://schemas.microsoft.com/office/drawing/2014/main" id="{BE240A61-5799-4C9E-8D02-DAD738256901}"/>
              </a:ext>
            </a:extLst>
          </p:cNvPr>
          <p:cNvSpPr/>
          <p:nvPr/>
        </p:nvSpPr>
        <p:spPr>
          <a:xfrm>
            <a:off x="2511526" y="3547808"/>
            <a:ext cx="574040" cy="820419"/>
          </a:xfrm>
          <a:custGeom>
            <a:avLst/>
            <a:gdLst/>
            <a:ahLst/>
            <a:cxnLst/>
            <a:rect l="l" t="t" r="r" b="b"/>
            <a:pathLst>
              <a:path w="574039" h="820420">
                <a:moveTo>
                  <a:pt x="0" y="0"/>
                </a:moveTo>
                <a:lnTo>
                  <a:pt x="574027" y="81979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g object 23">
            <a:extLst>
              <a:ext uri="{FF2B5EF4-FFF2-40B4-BE49-F238E27FC236}">
                <a16:creationId xmlns:a16="http://schemas.microsoft.com/office/drawing/2014/main" id="{D8565045-6FAA-47E1-8751-A47C784F3035}"/>
              </a:ext>
            </a:extLst>
          </p:cNvPr>
          <p:cNvSpPr/>
          <p:nvPr/>
        </p:nvSpPr>
        <p:spPr>
          <a:xfrm>
            <a:off x="3077527" y="4035971"/>
            <a:ext cx="2417445" cy="329565"/>
          </a:xfrm>
          <a:custGeom>
            <a:avLst/>
            <a:gdLst/>
            <a:ahLst/>
            <a:cxnLst/>
            <a:rect l="l" t="t" r="r" b="b"/>
            <a:pathLst>
              <a:path w="2417445" h="329564">
                <a:moveTo>
                  <a:pt x="0" y="328955"/>
                </a:moveTo>
                <a:lnTo>
                  <a:pt x="241717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g object 24">
            <a:extLst>
              <a:ext uri="{FF2B5EF4-FFF2-40B4-BE49-F238E27FC236}">
                <a16:creationId xmlns:a16="http://schemas.microsoft.com/office/drawing/2014/main" id="{258D70B2-59D0-42EB-BBBD-14545BF6E0C9}"/>
              </a:ext>
            </a:extLst>
          </p:cNvPr>
          <p:cNvSpPr/>
          <p:nvPr/>
        </p:nvSpPr>
        <p:spPr>
          <a:xfrm>
            <a:off x="2134690" y="3973830"/>
            <a:ext cx="716915" cy="1024255"/>
          </a:xfrm>
          <a:custGeom>
            <a:avLst/>
            <a:gdLst/>
            <a:ahLst/>
            <a:cxnLst/>
            <a:rect l="l" t="t" r="r" b="b"/>
            <a:pathLst>
              <a:path w="716914" h="1024254">
                <a:moveTo>
                  <a:pt x="0" y="0"/>
                </a:moveTo>
                <a:lnTo>
                  <a:pt x="716851" y="102378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g object 25">
            <a:extLst>
              <a:ext uri="{FF2B5EF4-FFF2-40B4-BE49-F238E27FC236}">
                <a16:creationId xmlns:a16="http://schemas.microsoft.com/office/drawing/2014/main" id="{61BF246B-E2BA-45D4-B388-39AC5E838B1B}"/>
              </a:ext>
            </a:extLst>
          </p:cNvPr>
          <p:cNvSpPr/>
          <p:nvPr/>
        </p:nvSpPr>
        <p:spPr>
          <a:xfrm>
            <a:off x="2843530" y="4580889"/>
            <a:ext cx="3042920" cy="414655"/>
          </a:xfrm>
          <a:custGeom>
            <a:avLst/>
            <a:gdLst/>
            <a:ahLst/>
            <a:cxnLst/>
            <a:rect l="l" t="t" r="r" b="b"/>
            <a:pathLst>
              <a:path w="3042920" h="414654">
                <a:moveTo>
                  <a:pt x="0" y="414083"/>
                </a:moveTo>
                <a:lnTo>
                  <a:pt x="304269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22C524A5-4474-4D76-8888-F05AFBF03FD0}"/>
              </a:ext>
            </a:extLst>
          </p:cNvPr>
          <p:cNvSpPr txBox="1"/>
          <p:nvPr/>
        </p:nvSpPr>
        <p:spPr>
          <a:xfrm rot="21240000">
            <a:off x="3909426" y="2459238"/>
            <a:ext cx="653464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sz="4500" b="1">
                <a:solidFill>
                  <a:srgbClr val="FFFFFF"/>
                </a:solidFill>
                <a:cs typeface="DINOT-Bold"/>
              </a:rPr>
              <a:t>5</a:t>
            </a:r>
            <a:endParaRPr sz="4500">
              <a:cs typeface="DINOT-Bold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CD64D94-5FA4-47A9-BEE9-2A5E342DF931}"/>
              </a:ext>
            </a:extLst>
          </p:cNvPr>
          <p:cNvSpPr txBox="1"/>
          <p:nvPr/>
        </p:nvSpPr>
        <p:spPr>
          <a:xfrm rot="21240000">
            <a:off x="3978434" y="3064915"/>
            <a:ext cx="653464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sz="4500" b="1">
                <a:solidFill>
                  <a:srgbClr val="FFFFFF"/>
                </a:solidFill>
                <a:cs typeface="DINOT-Bold"/>
              </a:rPr>
              <a:t>4</a:t>
            </a:r>
            <a:endParaRPr sz="4500">
              <a:cs typeface="DINOT-Bold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0D8DCE3-F1D7-47E5-9550-7A72FA95B56A}"/>
              </a:ext>
            </a:extLst>
          </p:cNvPr>
          <p:cNvSpPr txBox="1"/>
          <p:nvPr/>
        </p:nvSpPr>
        <p:spPr>
          <a:xfrm rot="21240000">
            <a:off x="4047442" y="3670598"/>
            <a:ext cx="653464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sz="4500" b="1">
                <a:solidFill>
                  <a:srgbClr val="FFFFFF"/>
                </a:solidFill>
                <a:cs typeface="DINOT-Bold"/>
              </a:rPr>
              <a:t>3</a:t>
            </a:r>
            <a:endParaRPr sz="4500">
              <a:cs typeface="DINOT-Bold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1A1FB51E-F60C-4B6C-845B-70D071BDDDEA}"/>
              </a:ext>
            </a:extLst>
          </p:cNvPr>
          <p:cNvSpPr txBox="1"/>
          <p:nvPr/>
        </p:nvSpPr>
        <p:spPr>
          <a:xfrm rot="21240000">
            <a:off x="4116450" y="4276281"/>
            <a:ext cx="653464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sz="4500" b="1">
                <a:solidFill>
                  <a:srgbClr val="FFFFFF"/>
                </a:solidFill>
                <a:cs typeface="DINOT-Bold"/>
              </a:rPr>
              <a:t>2</a:t>
            </a:r>
            <a:endParaRPr sz="4500">
              <a:cs typeface="DINOT-Bold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29C7EE14-E6E6-4C41-9246-F6EA48AD86FF}"/>
              </a:ext>
            </a:extLst>
          </p:cNvPr>
          <p:cNvSpPr txBox="1"/>
          <p:nvPr/>
        </p:nvSpPr>
        <p:spPr>
          <a:xfrm rot="21240000">
            <a:off x="4189771" y="4919815"/>
            <a:ext cx="653464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sz="4500" b="1">
                <a:solidFill>
                  <a:srgbClr val="FFFFFF"/>
                </a:solidFill>
                <a:cs typeface="DINOT-Bold"/>
              </a:rPr>
              <a:t>1</a:t>
            </a:r>
            <a:endParaRPr sz="4500">
              <a:cs typeface="DINOT-Bold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2C8FC700-A583-45EB-B251-CDF5C68C4D42}"/>
              </a:ext>
            </a:extLst>
          </p:cNvPr>
          <p:cNvSpPr txBox="1"/>
          <p:nvPr/>
        </p:nvSpPr>
        <p:spPr>
          <a:xfrm>
            <a:off x="4754816" y="2218739"/>
            <a:ext cx="6106665" cy="297914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77800" marR="790575" indent="-165100">
              <a:lnSpc>
                <a:spcPts val="1800"/>
              </a:lnSpc>
              <a:spcBef>
                <a:spcPts val="260"/>
              </a:spcBef>
            </a:pPr>
            <a:r>
              <a:rPr sz="1600" b="1" spc="10">
                <a:solidFill>
                  <a:schemeClr val="accent1"/>
                </a:solidFill>
                <a:cs typeface="DINOT-Bold"/>
              </a:rPr>
              <a:t>STEP </a:t>
            </a:r>
            <a:r>
              <a:rPr sz="1600" b="1">
                <a:solidFill>
                  <a:schemeClr val="accent1"/>
                </a:solidFill>
                <a:cs typeface="DINOT-Bold"/>
              </a:rPr>
              <a:t>5: </a:t>
            </a:r>
            <a:r>
              <a:rPr sz="1600" b="1" spc="5">
                <a:solidFill>
                  <a:schemeClr val="tx2"/>
                </a:solidFill>
                <a:cs typeface="DINOT-Bold"/>
              </a:rPr>
              <a:t>ASSESS </a:t>
            </a:r>
            <a:r>
              <a:rPr sz="1600" b="1" spc="10">
                <a:solidFill>
                  <a:schemeClr val="tx2"/>
                </a:solidFill>
                <a:cs typeface="DINOT-Bold"/>
              </a:rPr>
              <a:t>EFFECTIVENESS </a:t>
            </a:r>
            <a:r>
              <a:rPr sz="1600" b="1" spc="5">
                <a:solidFill>
                  <a:schemeClr val="tx2"/>
                </a:solidFill>
                <a:cs typeface="DINOT-Bold"/>
              </a:rPr>
              <a:t>IN </a:t>
            </a:r>
            <a:r>
              <a:rPr sz="1600" b="1" spc="10">
                <a:solidFill>
                  <a:schemeClr val="tx2"/>
                </a:solidFill>
                <a:cs typeface="DINOT-Bold"/>
              </a:rPr>
              <a:t>ADDRESSING  PRICING OBJECTIVES</a:t>
            </a:r>
            <a:endParaRPr sz="1600">
              <a:solidFill>
                <a:schemeClr val="tx2"/>
              </a:solidFill>
              <a:cs typeface="DINOT-Bold"/>
            </a:endParaRPr>
          </a:p>
          <a:p>
            <a:pPr marL="929005" marR="1642745" indent="-333375">
              <a:lnSpc>
                <a:spcPct val="217800"/>
              </a:lnSpc>
              <a:spcBef>
                <a:spcPts val="545"/>
              </a:spcBef>
            </a:pPr>
            <a:r>
              <a:rPr sz="1600" b="1" spc="10">
                <a:solidFill>
                  <a:schemeClr val="accent1"/>
                </a:solidFill>
                <a:cs typeface="DINOT-Bold"/>
              </a:rPr>
              <a:t>STEP </a:t>
            </a:r>
            <a:r>
              <a:rPr sz="1600" b="1">
                <a:solidFill>
                  <a:schemeClr val="accent1"/>
                </a:solidFill>
                <a:cs typeface="DINOT-Bold"/>
              </a:rPr>
              <a:t>4: </a:t>
            </a:r>
            <a:r>
              <a:rPr sz="1600" b="1" spc="10">
                <a:solidFill>
                  <a:schemeClr val="tx2"/>
                </a:solidFill>
                <a:cs typeface="DINOT-Bold"/>
              </a:rPr>
              <a:t>DESIGN </a:t>
            </a:r>
            <a:r>
              <a:rPr sz="1600" b="1" spc="-20">
                <a:solidFill>
                  <a:schemeClr val="tx2"/>
                </a:solidFill>
                <a:cs typeface="DINOT-Bold"/>
              </a:rPr>
              <a:t>RATE </a:t>
            </a:r>
            <a:r>
              <a:rPr sz="1600" b="1" spc="10">
                <a:solidFill>
                  <a:schemeClr val="tx2"/>
                </a:solidFill>
                <a:cs typeface="DINOT-Bold"/>
              </a:rPr>
              <a:t>STRUCTURE </a:t>
            </a:r>
            <a:r>
              <a:rPr sz="1600" b="1" spc="10">
                <a:solidFill>
                  <a:srgbClr val="231F20"/>
                </a:solidFill>
                <a:cs typeface="DINOT-Bold"/>
              </a:rPr>
              <a:t> </a:t>
            </a:r>
            <a:r>
              <a:rPr sz="1600" b="1" spc="10">
                <a:solidFill>
                  <a:schemeClr val="accent1"/>
                </a:solidFill>
                <a:cs typeface="DINOT-Bold"/>
              </a:rPr>
              <a:t>STEP </a:t>
            </a:r>
            <a:r>
              <a:rPr sz="1600" b="1">
                <a:solidFill>
                  <a:schemeClr val="accent1"/>
                </a:solidFill>
                <a:cs typeface="DINOT-Bold"/>
              </a:rPr>
              <a:t>3: </a:t>
            </a:r>
            <a:r>
              <a:rPr sz="1600" b="1" spc="-15">
                <a:solidFill>
                  <a:schemeClr val="tx2"/>
                </a:solidFill>
                <a:cs typeface="DINOT-Bold"/>
              </a:rPr>
              <a:t>ALLOCATE</a:t>
            </a:r>
            <a:r>
              <a:rPr sz="1600" b="1">
                <a:solidFill>
                  <a:schemeClr val="tx2"/>
                </a:solidFill>
                <a:cs typeface="DINOT-Bold"/>
              </a:rPr>
              <a:t> </a:t>
            </a:r>
            <a:r>
              <a:rPr sz="1600" b="1" spc="10">
                <a:solidFill>
                  <a:schemeClr val="tx2"/>
                </a:solidFill>
                <a:cs typeface="DINOT-Bold"/>
              </a:rPr>
              <a:t>COSTS</a:t>
            </a:r>
            <a:endParaRPr sz="1600">
              <a:solidFill>
                <a:schemeClr val="tx2"/>
              </a:solidFill>
              <a:cs typeface="DINOT-Bold"/>
            </a:endParaRPr>
          </a:p>
          <a:p>
            <a:pPr marL="1435100" marR="5080" indent="-164465">
              <a:lnSpc>
                <a:spcPts val="1800"/>
              </a:lnSpc>
              <a:spcBef>
                <a:spcPts val="1795"/>
              </a:spcBef>
            </a:pPr>
            <a:r>
              <a:rPr sz="1600" b="1" spc="10">
                <a:solidFill>
                  <a:schemeClr val="accent1"/>
                </a:solidFill>
                <a:cs typeface="DINOT-Bold"/>
              </a:rPr>
              <a:t>STEP </a:t>
            </a:r>
            <a:r>
              <a:rPr sz="1600" b="1">
                <a:solidFill>
                  <a:schemeClr val="accent1"/>
                </a:solidFill>
                <a:cs typeface="DINOT-Bold"/>
              </a:rPr>
              <a:t>2: </a:t>
            </a:r>
            <a:r>
              <a:rPr sz="1600" b="1" spc="10">
                <a:solidFill>
                  <a:schemeClr val="tx2"/>
                </a:solidFill>
                <a:cs typeface="DINOT-Bold"/>
              </a:rPr>
              <a:t>IDENTIFY REVENUE </a:t>
            </a:r>
            <a:r>
              <a:rPr sz="1600" b="1" spc="15">
                <a:solidFill>
                  <a:schemeClr val="tx2"/>
                </a:solidFill>
                <a:cs typeface="DINOT-Bold"/>
              </a:rPr>
              <a:t>REQUIREMENTS  </a:t>
            </a:r>
            <a:r>
              <a:rPr sz="1600" b="1">
                <a:solidFill>
                  <a:schemeClr val="tx2"/>
                </a:solidFill>
                <a:cs typeface="DINOT-Bold"/>
              </a:rPr>
              <a:t>&amp; </a:t>
            </a:r>
            <a:r>
              <a:rPr sz="1600" b="1" spc="10">
                <a:solidFill>
                  <a:schemeClr val="tx2"/>
                </a:solidFill>
                <a:cs typeface="DINOT-Bold"/>
              </a:rPr>
              <a:t>DEMAND</a:t>
            </a:r>
            <a:r>
              <a:rPr sz="1600" b="1" spc="15">
                <a:solidFill>
                  <a:schemeClr val="tx2"/>
                </a:solidFill>
                <a:cs typeface="DINOT-Bold"/>
              </a:rPr>
              <a:t> </a:t>
            </a:r>
            <a:r>
              <a:rPr sz="1600" b="1" spc="5">
                <a:solidFill>
                  <a:schemeClr val="tx2"/>
                </a:solidFill>
                <a:cs typeface="DINOT-Bold"/>
              </a:rPr>
              <a:t>PROJECTIONS</a:t>
            </a:r>
            <a:endParaRPr sz="1600">
              <a:solidFill>
                <a:schemeClr val="tx2"/>
              </a:solidFill>
              <a:cs typeface="DINOT-Bold"/>
            </a:endParaRPr>
          </a:p>
          <a:p>
            <a:pPr marL="1916430" marR="772795" indent="-165100">
              <a:lnSpc>
                <a:spcPts val="1800"/>
              </a:lnSpc>
              <a:spcBef>
                <a:spcPts val="1490"/>
              </a:spcBef>
            </a:pPr>
            <a:r>
              <a:rPr sz="1600" b="1" spc="10">
                <a:solidFill>
                  <a:schemeClr val="accent1"/>
                </a:solidFill>
                <a:cs typeface="DINOT-Bold"/>
              </a:rPr>
              <a:t>STEP </a:t>
            </a:r>
            <a:r>
              <a:rPr sz="1600" b="1">
                <a:solidFill>
                  <a:schemeClr val="accent1"/>
                </a:solidFill>
                <a:cs typeface="DINOT-Bold"/>
              </a:rPr>
              <a:t>1: </a:t>
            </a:r>
            <a:r>
              <a:rPr sz="1600" b="1" spc="10">
                <a:solidFill>
                  <a:schemeClr val="tx2"/>
                </a:solidFill>
                <a:cs typeface="DINOT-Bold"/>
              </a:rPr>
              <a:t>IDENTIFY FINANCIAL</a:t>
            </a:r>
            <a:r>
              <a:rPr sz="1600" b="1" spc="-30">
                <a:solidFill>
                  <a:schemeClr val="tx2"/>
                </a:solidFill>
                <a:cs typeface="DINOT-Bold"/>
              </a:rPr>
              <a:t> </a:t>
            </a:r>
            <a:r>
              <a:rPr sz="1600" b="1">
                <a:solidFill>
                  <a:schemeClr val="tx2"/>
                </a:solidFill>
                <a:cs typeface="DINOT-Bold"/>
              </a:rPr>
              <a:t>&amp;  </a:t>
            </a:r>
            <a:r>
              <a:rPr sz="1600" b="1" spc="10">
                <a:solidFill>
                  <a:schemeClr val="tx2"/>
                </a:solidFill>
                <a:cs typeface="DINOT-Bold"/>
              </a:rPr>
              <a:t>PRICING OBJECTIVES</a:t>
            </a:r>
            <a:endParaRPr sz="1600">
              <a:solidFill>
                <a:schemeClr val="tx2"/>
              </a:solidFill>
              <a:cs typeface="DINOT-Bold"/>
            </a:endParaRPr>
          </a:p>
        </p:txBody>
      </p:sp>
    </p:spTree>
    <p:extLst>
      <p:ext uri="{BB962C8B-B14F-4D97-AF65-F5344CB8AC3E}">
        <p14:creationId xmlns:p14="http://schemas.microsoft.com/office/powerpoint/2010/main" val="347153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E0127E70-B86E-45E6-BD8C-E1FF64F0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03" y="529288"/>
            <a:ext cx="10748595" cy="837251"/>
          </a:xfrm>
        </p:spPr>
        <p:txBody>
          <a:bodyPr/>
          <a:lstStyle/>
          <a:p>
            <a:pPr algn="ctr"/>
            <a:r>
              <a:rPr lang="en-US"/>
              <a:t>Revenue Requirements &amp; Financial Planning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75B319-788A-408A-9D70-875FDF92A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120BD9-F13A-42C3-A1ED-5ADA9B7FD565}"/>
              </a:ext>
            </a:extLst>
          </p:cNvPr>
          <p:cNvGrpSpPr/>
          <p:nvPr/>
        </p:nvGrpSpPr>
        <p:grpSpPr>
          <a:xfrm>
            <a:off x="1208346" y="1674439"/>
            <a:ext cx="9775311" cy="4354992"/>
            <a:chOff x="1024422" y="1410031"/>
            <a:chExt cx="12974854" cy="498250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242B8C0-81D1-4F04-BC10-566FB8F3167A}"/>
                </a:ext>
              </a:extLst>
            </p:cNvPr>
            <p:cNvGrpSpPr/>
            <p:nvPr/>
          </p:nvGrpSpPr>
          <p:grpSpPr>
            <a:xfrm>
              <a:off x="1024422" y="2135650"/>
              <a:ext cx="12974854" cy="4256883"/>
              <a:chOff x="-406216" y="631352"/>
              <a:chExt cx="12974854" cy="5747696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3AAD7CC-717F-4C2C-AA50-10DE7897D6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1214" y="2552131"/>
                <a:ext cx="0" cy="395785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4E4A3C9-6C9A-4C1C-9213-7656AA6FC029}"/>
                  </a:ext>
                </a:extLst>
              </p:cNvPr>
              <p:cNvSpPr/>
              <p:nvPr/>
            </p:nvSpPr>
            <p:spPr>
              <a:xfrm>
                <a:off x="-406216" y="1737653"/>
                <a:ext cx="3583107" cy="3690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Ins="274320"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en-US" sz="1400" b="1">
                    <a:solidFill>
                      <a:schemeClr val="bg2"/>
                    </a:solidFill>
                    <a:latin typeface="Arial Black" panose="020B0A04020102020204" pitchFamily="34" charset="0"/>
                  </a:rPr>
                  <a:t>FINANCIAL PLAN INPUTS</a:t>
                </a:r>
              </a:p>
              <a:p>
                <a:pPr marL="182875" indent="-182875"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:r>
                  <a:rPr lang="en-US" sz="1400">
                    <a:solidFill>
                      <a:schemeClr val="bg2"/>
                    </a:solidFill>
                  </a:rPr>
                  <a:t>Customer accounts</a:t>
                </a:r>
              </a:p>
              <a:p>
                <a:pPr marL="182875" indent="-182875"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:r>
                  <a:rPr lang="en-US" sz="1400">
                    <a:solidFill>
                      <a:schemeClr val="bg2"/>
                    </a:solidFill>
                  </a:rPr>
                  <a:t>Billed consumption</a:t>
                </a:r>
              </a:p>
              <a:p>
                <a:pPr marL="182875" indent="-182875"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:r>
                  <a:rPr lang="en-US" sz="1400">
                    <a:solidFill>
                      <a:schemeClr val="bg2"/>
                    </a:solidFill>
                  </a:rPr>
                  <a:t>Revenues</a:t>
                </a:r>
              </a:p>
              <a:p>
                <a:pPr marL="182875" indent="-182875"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:r>
                  <a:rPr lang="en-US" sz="1400">
                    <a:solidFill>
                      <a:schemeClr val="bg2"/>
                    </a:solidFill>
                  </a:rPr>
                  <a:t>Operating expenses</a:t>
                </a:r>
              </a:p>
              <a:p>
                <a:pPr marL="182875" indent="-182875"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:r>
                  <a:rPr lang="en-US" sz="1400">
                    <a:solidFill>
                      <a:schemeClr val="bg2"/>
                    </a:solidFill>
                  </a:rPr>
                  <a:t>Capital plan</a:t>
                </a:r>
              </a:p>
              <a:p>
                <a:pPr marL="182875" indent="-182875"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:r>
                  <a:rPr lang="en-US" sz="1400">
                    <a:solidFill>
                      <a:schemeClr val="bg2"/>
                    </a:solidFill>
                  </a:rPr>
                  <a:t>Beginning cash position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E4E21EE-E747-410F-8E95-2C3586578CF9}"/>
                  </a:ext>
                </a:extLst>
              </p:cNvPr>
              <p:cNvSpPr/>
              <p:nvPr/>
            </p:nvSpPr>
            <p:spPr>
              <a:xfrm>
                <a:off x="3534001" y="631352"/>
                <a:ext cx="5094428" cy="7984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Ins="274320" rtlCol="0" anchor="ctr"/>
              <a:lstStyle/>
              <a:p>
                <a:pPr algn="ctr"/>
                <a:r>
                  <a:rPr lang="en-US" sz="1400" b="1">
                    <a:solidFill>
                      <a:schemeClr val="bg2"/>
                    </a:solidFill>
                    <a:latin typeface="Arial Black" panose="020B0A04020102020204" pitchFamily="34" charset="0"/>
                  </a:rPr>
                  <a:t>CAPITAL PROJECT FUNDING</a:t>
                </a:r>
                <a:endParaRPr lang="en-US" sz="1100">
                  <a:solidFill>
                    <a:schemeClr val="bg2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333376C-3796-4972-BB02-8B7BF8973113}"/>
                  </a:ext>
                </a:extLst>
              </p:cNvPr>
              <p:cNvSpPr/>
              <p:nvPr/>
            </p:nvSpPr>
            <p:spPr>
              <a:xfrm>
                <a:off x="3534001" y="1582219"/>
                <a:ext cx="2471014" cy="7984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Ins="274320" rtlCol="0" anchor="ctr"/>
              <a:lstStyle/>
              <a:p>
                <a:pPr algn="ctr"/>
                <a:r>
                  <a:rPr lang="en-US" sz="1400" b="1">
                    <a:solidFill>
                      <a:schemeClr val="tx2"/>
                    </a:solidFill>
                  </a:rPr>
                  <a:t>Funding Mix</a:t>
                </a:r>
              </a:p>
              <a:p>
                <a:pPr algn="ctr"/>
                <a:r>
                  <a:rPr lang="en-US" sz="1400" b="1">
                    <a:solidFill>
                      <a:schemeClr val="tx2"/>
                    </a:solidFill>
                  </a:rPr>
                  <a:t>(Cash vs. Debt)</a:t>
                </a:r>
                <a:endParaRPr lang="en-US" sz="11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91C8A0-764B-46FE-9D8C-1E60B0591F73}"/>
                  </a:ext>
                </a:extLst>
              </p:cNvPr>
              <p:cNvSpPr/>
              <p:nvPr/>
            </p:nvSpPr>
            <p:spPr>
              <a:xfrm>
                <a:off x="6157415" y="1582219"/>
                <a:ext cx="2471014" cy="7984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Ins="274320" rtlCol="0" anchor="ctr"/>
              <a:lstStyle/>
              <a:p>
                <a:pPr algn="ctr"/>
                <a:r>
                  <a:rPr lang="en-US" sz="1400" b="1">
                    <a:solidFill>
                      <a:schemeClr val="tx2"/>
                    </a:solidFill>
                  </a:rPr>
                  <a:t>Debt </a:t>
                </a:r>
              </a:p>
              <a:p>
                <a:pPr algn="ctr"/>
                <a:r>
                  <a:rPr lang="en-US" sz="1400" b="1">
                    <a:solidFill>
                      <a:schemeClr val="tx2"/>
                    </a:solidFill>
                  </a:rPr>
                  <a:t>Covenants</a:t>
                </a:r>
                <a:endParaRPr lang="en-US" sz="11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674B1CA-B1AE-4376-9E33-924F1ACEDEE6}"/>
                  </a:ext>
                </a:extLst>
              </p:cNvPr>
              <p:cNvSpPr/>
              <p:nvPr/>
            </p:nvSpPr>
            <p:spPr>
              <a:xfrm>
                <a:off x="4132612" y="3128930"/>
                <a:ext cx="3897205" cy="7984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Ins="274320" rtlCol="0" anchor="ctr"/>
              <a:lstStyle/>
              <a:p>
                <a:pPr algn="ctr"/>
                <a:r>
                  <a:rPr lang="en-US" sz="1400" b="1">
                    <a:solidFill>
                      <a:schemeClr val="bg2"/>
                    </a:solidFill>
                    <a:latin typeface="Arial Black" panose="020B0A04020102020204" pitchFamily="34" charset="0"/>
                  </a:rPr>
                  <a:t>ANNUAL CASH FLOW</a:t>
                </a:r>
                <a:endParaRPr lang="en-US" sz="1100">
                  <a:solidFill>
                    <a:schemeClr val="bg2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DA849E2-8A61-4A96-A690-DC452B0312CE}"/>
                  </a:ext>
                </a:extLst>
              </p:cNvPr>
              <p:cNvSpPr/>
              <p:nvPr/>
            </p:nvSpPr>
            <p:spPr>
              <a:xfrm>
                <a:off x="3534001" y="4629714"/>
                <a:ext cx="5094428" cy="7984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Ins="274320" rtlCol="0" anchor="ctr"/>
              <a:lstStyle/>
              <a:p>
                <a:pPr algn="ctr"/>
                <a:r>
                  <a:rPr lang="en-US" sz="1400" b="1">
                    <a:solidFill>
                      <a:schemeClr val="bg2"/>
                    </a:solidFill>
                    <a:latin typeface="Arial Black" panose="020B0A04020102020204" pitchFamily="34" charset="0"/>
                  </a:rPr>
                  <a:t>FISCAL POLICIES AND TARGETS</a:t>
                </a:r>
                <a:endParaRPr lang="en-US" sz="1100">
                  <a:solidFill>
                    <a:schemeClr val="bg2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7FECE85-4540-4C84-B0D7-E1A0165ABE3C}"/>
                  </a:ext>
                </a:extLst>
              </p:cNvPr>
              <p:cNvSpPr/>
              <p:nvPr/>
            </p:nvSpPr>
            <p:spPr>
              <a:xfrm>
                <a:off x="3534001" y="5580581"/>
                <a:ext cx="2471014" cy="7984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Ins="274320" rtlCol="0" anchor="ctr"/>
              <a:lstStyle/>
              <a:p>
                <a:pPr algn="ctr"/>
                <a:r>
                  <a:rPr lang="en-US" sz="1400" b="1">
                    <a:solidFill>
                      <a:schemeClr val="tx2"/>
                    </a:solidFill>
                  </a:rPr>
                  <a:t>Cash</a:t>
                </a:r>
              </a:p>
              <a:p>
                <a:pPr algn="ctr"/>
                <a:r>
                  <a:rPr lang="en-US" sz="1400" b="1">
                    <a:solidFill>
                      <a:schemeClr val="tx2"/>
                    </a:solidFill>
                  </a:rPr>
                  <a:t>Reserves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5103F74-4F05-4DAC-AC17-E903781ADDAD}"/>
                  </a:ext>
                </a:extLst>
              </p:cNvPr>
              <p:cNvSpPr/>
              <p:nvPr/>
            </p:nvSpPr>
            <p:spPr>
              <a:xfrm>
                <a:off x="6157415" y="5580581"/>
                <a:ext cx="2471014" cy="7984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Ins="274320" rtlCol="0" anchor="ctr"/>
              <a:lstStyle/>
              <a:p>
                <a:pPr algn="ctr"/>
                <a:r>
                  <a:rPr lang="en-US" sz="1400" b="1">
                    <a:solidFill>
                      <a:schemeClr val="tx2"/>
                    </a:solidFill>
                  </a:rPr>
                  <a:t>Debt Service</a:t>
                </a:r>
              </a:p>
              <a:p>
                <a:pPr algn="ctr"/>
                <a:r>
                  <a:rPr lang="en-US" sz="1400" b="1">
                    <a:solidFill>
                      <a:schemeClr val="tx2"/>
                    </a:solidFill>
                  </a:rPr>
                  <a:t>Coverage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A6360DD2-F665-4C94-9F9E-6AAA5D4321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1214" y="4095394"/>
                <a:ext cx="0" cy="395785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6694D678-935A-49A0-A182-EEFFA86F6F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0998" y="3528164"/>
                <a:ext cx="544689" cy="0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CB2569-D933-4DCC-BC22-E1ED6B4D6A52}"/>
                  </a:ext>
                </a:extLst>
              </p:cNvPr>
              <p:cNvSpPr/>
              <p:nvPr/>
            </p:nvSpPr>
            <p:spPr>
              <a:xfrm>
                <a:off x="8985538" y="1737652"/>
                <a:ext cx="3583100" cy="36905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Ins="274320" rtlCol="0" anchor="ctr"/>
              <a:lstStyle/>
              <a:p>
                <a:pPr algn="ctr"/>
                <a:r>
                  <a:rPr lang="en-US" sz="1400" b="1">
                    <a:solidFill>
                      <a:schemeClr val="bg2"/>
                    </a:solidFill>
                    <a:latin typeface="Arial Black" panose="020B0A04020102020204" pitchFamily="34" charset="0"/>
                  </a:rPr>
                  <a:t>ANNUAL REVENUE REQUIREMENTS</a:t>
                </a:r>
                <a:endParaRPr lang="en-US" sz="1100">
                  <a:solidFill>
                    <a:schemeClr val="bg2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F2F708C-7C51-467C-A637-594336BE01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3636" y="3528163"/>
                <a:ext cx="620464" cy="0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71BD1E6-DF4D-470F-9D0A-259C0D876848}"/>
                </a:ext>
              </a:extLst>
            </p:cNvPr>
            <p:cNvSpPr txBox="1"/>
            <p:nvPr/>
          </p:nvSpPr>
          <p:spPr>
            <a:xfrm>
              <a:off x="4790364" y="1410031"/>
              <a:ext cx="5675591" cy="503821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en-US" sz="2000" b="1">
                  <a:solidFill>
                    <a:schemeClr val="accent1"/>
                  </a:solidFill>
                  <a:latin typeface="Arial Black" panose="020B0A04020102020204" pitchFamily="34" charset="0"/>
                </a:rPr>
                <a:t>FINANCIAL PLAN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981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7">
            <a:extLst>
              <a:ext uri="{FF2B5EF4-FFF2-40B4-BE49-F238E27FC236}">
                <a16:creationId xmlns:a16="http://schemas.microsoft.com/office/drawing/2014/main" id="{DA65DC47-EC3A-42E5-B755-5572959A05A2}"/>
              </a:ext>
            </a:extLst>
          </p:cNvPr>
          <p:cNvSpPr>
            <a:spLocks noEditPoints="1"/>
          </p:cNvSpPr>
          <p:nvPr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0E58CB-E363-4CEB-87D3-F587E5933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7392D3-D01C-48CE-8ABC-2849FBF828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Financial Plans</a:t>
            </a:r>
          </a:p>
          <a:p>
            <a:r>
              <a:rPr lang="en-US" sz="5400" dirty="0"/>
              <a:t>&amp; Required Rate Increases</a:t>
            </a:r>
          </a:p>
        </p:txBody>
      </p:sp>
    </p:spTree>
    <p:extLst>
      <p:ext uri="{BB962C8B-B14F-4D97-AF65-F5344CB8AC3E}">
        <p14:creationId xmlns:p14="http://schemas.microsoft.com/office/powerpoint/2010/main" val="44659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F8D992-4FB3-409E-91E1-C4C6873C7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464820"/>
            <a:ext cx="11521440" cy="59283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14883D-677B-4838-8E80-AB6EEED3C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9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97C65C-99DD-4CFA-8B6F-CD9B12A10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464820"/>
            <a:ext cx="11521440" cy="59283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14883D-677B-4838-8E80-AB6EEED3C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44930"/>
      </p:ext>
    </p:extLst>
  </p:cSld>
  <p:clrMapOvr>
    <a:masterClrMapping/>
  </p:clrMapOvr>
</p:sld>
</file>

<file path=ppt/theme/theme1.xml><?xml version="1.0" encoding="utf-8"?>
<a:theme xmlns:a="http://schemas.openxmlformats.org/drawingml/2006/main" name="Raftelis PowerPoint Template">
  <a:themeElements>
    <a:clrScheme name="Rafelis Colors">
      <a:dk1>
        <a:srgbClr val="023B40"/>
      </a:dk1>
      <a:lt1>
        <a:srgbClr val="F0F0F0"/>
      </a:lt1>
      <a:dk2>
        <a:srgbClr val="023B40"/>
      </a:dk2>
      <a:lt2>
        <a:srgbClr val="FEFFFF"/>
      </a:lt2>
      <a:accent1>
        <a:srgbClr val="3DCCD5"/>
      </a:accent1>
      <a:accent2>
        <a:srgbClr val="02A787"/>
      </a:accent2>
      <a:accent3>
        <a:srgbClr val="8ACEAF"/>
      </a:accent3>
      <a:accent4>
        <a:srgbClr val="F1564B"/>
      </a:accent4>
      <a:accent5>
        <a:srgbClr val="E08272"/>
      </a:accent5>
      <a:accent6>
        <a:srgbClr val="F7D342"/>
      </a:accent6>
      <a:hlink>
        <a:srgbClr val="3DCCD5"/>
      </a:hlink>
      <a:folHlink>
        <a:srgbClr val="6D8076"/>
      </a:folHlink>
    </a:clrScheme>
    <a:fontScheme name="Rafteli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l">
          <a:lnSpc>
            <a:spcPct val="130000"/>
          </a:lnSpc>
          <a:spcBef>
            <a:spcPts val="10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911C41A975464D91FD3AC899238FC3" ma:contentTypeVersion="8" ma:contentTypeDescription="Create a new document." ma:contentTypeScope="" ma:versionID="71ba52bea9d002144bed8a132d42f783">
  <xsd:schema xmlns:xsd="http://www.w3.org/2001/XMLSchema" xmlns:xs="http://www.w3.org/2001/XMLSchema" xmlns:p="http://schemas.microsoft.com/office/2006/metadata/properties" xmlns:ns2="6465976a-820c-4c74-9bf5-8f5db5e433a4" targetNamespace="http://schemas.microsoft.com/office/2006/metadata/properties" ma:root="true" ma:fieldsID="d661b20786f6ab30a611c146cb7eeb5a" ns2:_="">
    <xsd:import namespace="6465976a-820c-4c74-9bf5-8f5db5e433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5976a-820c-4c74-9bf5-8f5db5e43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4F2EF2-4711-4367-AB6E-35955EA18A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7FAA93-71C8-4933-8155-D336F9F4688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465976a-820c-4c74-9bf5-8f5db5e433a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C6D1F6-163C-46A3-A5F1-735198EA1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65976a-820c-4c74-9bf5-8f5db5e433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10148</TotalTime>
  <Words>909</Words>
  <Application>Microsoft Office PowerPoint</Application>
  <PresentationFormat>Widescreen</PresentationFormat>
  <Paragraphs>221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Calisto MT</vt:lpstr>
      <vt:lpstr>Georgia</vt:lpstr>
      <vt:lpstr>Raftelis PowerPoint Template</vt:lpstr>
      <vt:lpstr>Town of Winchendon</vt:lpstr>
      <vt:lpstr>PowerPoint Presentation</vt:lpstr>
      <vt:lpstr>PowerPoint Presentation</vt:lpstr>
      <vt:lpstr>PowerPoint Presentation</vt:lpstr>
      <vt:lpstr>Rate Study Process</vt:lpstr>
      <vt:lpstr>Revenue Requirements &amp; Financial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Rate Structure Consideration </vt:lpstr>
      <vt:lpstr>Water Rate Comparison</vt:lpstr>
      <vt:lpstr>Wastewater Rate Comparison</vt:lpstr>
      <vt:lpstr>PowerPoint Presentation</vt:lpstr>
      <vt:lpstr>Highlights</vt:lpstr>
      <vt:lpstr>Wastewater Treatment Plant Operations –  Cost/Benefit Analysis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Sarpy,  Tiffany</dc:creator>
  <cp:lastModifiedBy>Dave Fox</cp:lastModifiedBy>
  <cp:revision>66</cp:revision>
  <dcterms:created xsi:type="dcterms:W3CDTF">2020-06-23T23:36:38Z</dcterms:created>
  <dcterms:modified xsi:type="dcterms:W3CDTF">2022-03-14T16:59:47Z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0x010100D7911C41A975464D91FD3AC899238FC3</vt:lpwstr>
  </property>
</Properties>
</file>